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88" r:id="rId6"/>
    <p:sldId id="271" r:id="rId7"/>
    <p:sldId id="280" r:id="rId8"/>
    <p:sldId id="281" r:id="rId9"/>
    <p:sldId id="286" r:id="rId10"/>
    <p:sldId id="290" r:id="rId11"/>
    <p:sldId id="284" r:id="rId12"/>
    <p:sldId id="291"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8"/>
          </p14:sldIdLst>
        </p14:section>
        <p14:section name="Design, Morph, Annotate, Work Together, Tell Me" id="{B9B51309-D148-4332-87C2-07BE32FBCA3B}">
          <p14:sldIdLst>
            <p14:sldId id="271"/>
            <p14:sldId id="280"/>
            <p14:sldId id="281"/>
            <p14:sldId id="286"/>
            <p14:sldId id="290"/>
            <p14:sldId id="284"/>
            <p14:sldId id="291"/>
          </p14:sldIdLst>
        </p14:section>
        <p14:section name="Learn More" id="{2CC34DB2-6590-42C0-AD4B-A04C6060184E}">
          <p14:sldIdLst>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895ED4-FF70-4C8C-B50B-100FB7A87591}" v="6" dt="2020-06-03T05:18:10.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7" autoAdjust="0"/>
    <p:restoredTop sz="28099" autoAdjust="0"/>
  </p:normalViewPr>
  <p:slideViewPr>
    <p:cSldViewPr snapToGrid="0">
      <p:cViewPr varScale="1">
        <p:scale>
          <a:sx n="20" d="100"/>
          <a:sy n="20" d="100"/>
        </p:scale>
        <p:origin x="2454"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6/6/2020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871736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86404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dirty="0" smtClean="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7468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6/6/2020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1pPr marL="0" indent="0">
              <a:buNone/>
              <a:defRPr/>
            </a:lvl1pPr>
            <a:lvl2pPr marL="457200" indent="0">
              <a:buNone/>
              <a:defRPr/>
            </a:lvl2pPr>
            <a:lvl3pPr>
              <a:defRPr/>
            </a:lvl3pPr>
            <a:lvl4pPr>
              <a:defRPr sz="1600"/>
            </a:lvl4pPr>
          </a:lstStyle>
          <a:p>
            <a:pPr lvl="1"/>
            <a:endParaRPr lang="en-US" dirty="0" smtClean="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5940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Rectangle 5"/>
          <p:cNvSpPr/>
          <p:nvPr userDrawn="1"/>
        </p:nvSpPr>
        <p:spPr>
          <a:xfrm>
            <a:off x="0" y="3"/>
            <a:ext cx="12192000" cy="901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Freeform 6"/>
          <p:cNvSpPr>
            <a:spLocks noEditPoints="1"/>
          </p:cNvSpPr>
          <p:nvPr userDrawn="1"/>
        </p:nvSpPr>
        <p:spPr bwMode="auto">
          <a:xfrm>
            <a:off x="358153" y="238405"/>
            <a:ext cx="485459"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latin typeface="Myriad Pro"/>
            </a:endParaRPr>
          </a:p>
        </p:txBody>
      </p:sp>
      <p:sp>
        <p:nvSpPr>
          <p:cNvPr id="8" name="Rectangle 7"/>
          <p:cNvSpPr/>
          <p:nvPr userDrawn="1"/>
        </p:nvSpPr>
        <p:spPr>
          <a:xfrm>
            <a:off x="0" y="5956855"/>
            <a:ext cx="12192000" cy="901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Freeform 8"/>
          <p:cNvSpPr>
            <a:spLocks noEditPoints="1"/>
          </p:cNvSpPr>
          <p:nvPr userDrawn="1"/>
        </p:nvSpPr>
        <p:spPr bwMode="auto">
          <a:xfrm>
            <a:off x="1924135" y="6314190"/>
            <a:ext cx="652551" cy="112271"/>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chemeClr val="bg1"/>
              </a:solidFill>
              <a:latin typeface="Myriad Pro"/>
            </a:endParaRPr>
          </a:p>
        </p:txBody>
      </p:sp>
      <p:sp>
        <p:nvSpPr>
          <p:cNvPr id="10" name="Freeform 9"/>
          <p:cNvSpPr>
            <a:spLocks noEditPoints="1"/>
          </p:cNvSpPr>
          <p:nvPr userDrawn="1"/>
        </p:nvSpPr>
        <p:spPr bwMode="auto">
          <a:xfrm>
            <a:off x="843612" y="6314190"/>
            <a:ext cx="1040973" cy="112271"/>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chemeClr val="bg1"/>
              </a:solidFill>
              <a:latin typeface="Myriad Pro"/>
            </a:endParaRPr>
          </a:p>
        </p:txBody>
      </p:sp>
      <p:sp>
        <p:nvSpPr>
          <p:cNvPr id="11" name="Freeform 10"/>
          <p:cNvSpPr>
            <a:spLocks noEditPoints="1"/>
          </p:cNvSpPr>
          <p:nvPr userDrawn="1"/>
        </p:nvSpPr>
        <p:spPr bwMode="auto">
          <a:xfrm>
            <a:off x="349257" y="6315595"/>
            <a:ext cx="439271" cy="109463"/>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solidFill>
                <a:schemeClr val="bg1"/>
              </a:solidFill>
              <a:latin typeface="Myriad Pro"/>
            </a:endParaRPr>
          </a:p>
        </p:txBody>
      </p:sp>
      <p:sp>
        <p:nvSpPr>
          <p:cNvPr id="12" name="Freeform 11"/>
          <p:cNvSpPr>
            <a:spLocks noEditPoints="1"/>
          </p:cNvSpPr>
          <p:nvPr userDrawn="1"/>
        </p:nvSpPr>
        <p:spPr bwMode="auto">
          <a:xfrm>
            <a:off x="1844459" y="6504622"/>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Myriad Pro"/>
            </a:endParaRPr>
          </a:p>
        </p:txBody>
      </p:sp>
      <p:pic>
        <p:nvPicPr>
          <p:cNvPr id="13" name="collaboration.png"/>
          <p:cNvPicPr/>
          <p:nvPr userDrawn="1"/>
        </p:nvPicPr>
        <p:blipFill rotWithShape="1">
          <a:blip r:embed="rId2" cstate="screen">
            <a:extLst>
              <a:ext uri="{28A0092B-C50C-407E-A947-70E740481C1C}">
                <a14:useLocalDpi xmlns:a14="http://schemas.microsoft.com/office/drawing/2010/main"/>
              </a:ext>
            </a:extLst>
          </a:blip>
          <a:srcRect/>
          <a:stretch/>
        </p:blipFill>
        <p:spPr>
          <a:xfrm>
            <a:off x="0" y="895351"/>
            <a:ext cx="12216344" cy="5067300"/>
          </a:xfrm>
          <a:prstGeom prst="rect">
            <a:avLst/>
          </a:prstGeom>
          <a:ln w="12700">
            <a:miter lim="400000"/>
          </a:ln>
        </p:spPr>
      </p:pic>
      <p:sp>
        <p:nvSpPr>
          <p:cNvPr id="14" name="TextBox 13"/>
          <p:cNvSpPr txBox="1"/>
          <p:nvPr userDrawn="1"/>
        </p:nvSpPr>
        <p:spPr>
          <a:xfrm>
            <a:off x="280742" y="2921168"/>
            <a:ext cx="5118575" cy="1015663"/>
          </a:xfrm>
          <a:prstGeom prst="rect">
            <a:avLst/>
          </a:prstGeom>
          <a:noFill/>
        </p:spPr>
        <p:txBody>
          <a:bodyPr wrap="square" rtlCol="0">
            <a:spAutoFit/>
          </a:bodyPr>
          <a:lstStyle/>
          <a:p>
            <a:r>
              <a:rPr lang="en-US" sz="6000" b="1" dirty="0">
                <a:solidFill>
                  <a:schemeClr val="bg1"/>
                </a:solidFill>
                <a:latin typeface="Cambria" panose="02040503050406030204" pitchFamily="18" charset="0"/>
                <a:ea typeface="Segoe UI Historic" panose="020B0502040204020203" pitchFamily="34" charset="0"/>
                <a:cs typeface="Segoe UI Historic" panose="020B0502040204020203" pitchFamily="34" charset="0"/>
              </a:rPr>
              <a:t>Thank You</a:t>
            </a:r>
          </a:p>
        </p:txBody>
      </p:sp>
    </p:spTree>
    <p:extLst>
      <p:ext uri="{BB962C8B-B14F-4D97-AF65-F5344CB8AC3E}">
        <p14:creationId xmlns:p14="http://schemas.microsoft.com/office/powerpoint/2010/main" val="545226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6/6/2020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emf"/><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0.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err="1" smtClean="0">
                <a:solidFill>
                  <a:schemeClr val="bg1"/>
                </a:solidFill>
              </a:rPr>
              <a:t>CoAssist</a:t>
            </a:r>
            <a:r>
              <a:rPr lang="en-US" sz="4800" dirty="0" smtClean="0">
                <a:solidFill>
                  <a:schemeClr val="bg1"/>
                </a:solidFill>
              </a:rPr>
              <a:t>: Shout Out for Help Solution</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 Language friendly Remote Assistance</a:t>
            </a:r>
            <a:endParaRPr lang="en-US" sz="2400" dirty="0">
              <a:solidFill>
                <a:schemeClr val="bg1"/>
              </a:solidFill>
              <a:latin typeface="+mj-lt"/>
            </a:endParaRP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513" y="2877358"/>
            <a:ext cx="6876288" cy="640080"/>
          </a:xfrm>
        </p:spPr>
        <p:txBody>
          <a:bodyPr>
            <a:normAutofit/>
          </a:bodyPr>
          <a:lstStyle/>
          <a:p>
            <a:r>
              <a:rPr lang="en-US" sz="3200" b="1" i="1" dirty="0" smtClean="0">
                <a:solidFill>
                  <a:schemeClr val="bg1"/>
                </a:solidFill>
              </a:rPr>
              <a:t>Thank You</a:t>
            </a:r>
            <a:endParaRPr lang="en-US" sz="3200" b="1" i="1" dirty="0">
              <a:solidFill>
                <a:schemeClr val="bg1"/>
              </a:solidFill>
            </a:endParaRPr>
          </a:p>
        </p:txBody>
      </p:sp>
    </p:spTree>
    <p:extLst>
      <p:ext uri="{BB962C8B-B14F-4D97-AF65-F5344CB8AC3E}">
        <p14:creationId xmlns:p14="http://schemas.microsoft.com/office/powerpoint/2010/main" val="390762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Shout out for Help App</a:t>
            </a:r>
            <a:endParaRPr lang="en-US" dirty="0"/>
          </a:p>
        </p:txBody>
      </p:sp>
      <p:pic>
        <p:nvPicPr>
          <p:cNvPr id="4" name="Picture 3"/>
          <p:cNvPicPr>
            <a:picLocks noChangeAspect="1"/>
          </p:cNvPicPr>
          <p:nvPr/>
        </p:nvPicPr>
        <p:blipFill>
          <a:blip r:embed="rId4"/>
          <a:stretch>
            <a:fillRect/>
          </a:stretch>
        </p:blipFill>
        <p:spPr>
          <a:xfrm>
            <a:off x="4236760" y="1344149"/>
            <a:ext cx="3865293" cy="2486025"/>
          </a:xfrm>
          <a:prstGeom prst="rect">
            <a:avLst/>
          </a:prstGeom>
        </p:spPr>
      </p:pic>
      <p:pic>
        <p:nvPicPr>
          <p:cNvPr id="5" name="Picture 4"/>
          <p:cNvPicPr>
            <a:picLocks noChangeAspect="1"/>
          </p:cNvPicPr>
          <p:nvPr/>
        </p:nvPicPr>
        <p:blipFill>
          <a:blip r:embed="rId5"/>
          <a:stretch>
            <a:fillRect/>
          </a:stretch>
        </p:blipFill>
        <p:spPr>
          <a:xfrm>
            <a:off x="7506269" y="3851029"/>
            <a:ext cx="4328138" cy="2525805"/>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2598751290"/>
              </p:ext>
            </p:extLst>
          </p:nvPr>
        </p:nvGraphicFramePr>
        <p:xfrm>
          <a:off x="768105" y="3890809"/>
          <a:ext cx="4064441" cy="2486025"/>
        </p:xfrm>
        <a:graphic>
          <a:graphicData uri="http://schemas.openxmlformats.org/presentationml/2006/ole">
            <mc:AlternateContent xmlns:mc="http://schemas.openxmlformats.org/markup-compatibility/2006">
              <mc:Choice xmlns:v="urn:schemas-microsoft-com:vml" Requires="v">
                <p:oleObj spid="_x0000_s1039" name="Bitmap Image" r:id="rId6" imgW="4781520" imgH="2486160" progId="Paint.Picture">
                  <p:embed/>
                </p:oleObj>
              </mc:Choice>
              <mc:Fallback>
                <p:oleObj name="Bitmap Image" r:id="rId6" imgW="4781520" imgH="2486160" progId="Paint.Picture">
                  <p:embed/>
                  <p:pic>
                    <p:nvPicPr>
                      <p:cNvPr id="0" name=""/>
                      <p:cNvPicPr/>
                      <p:nvPr/>
                    </p:nvPicPr>
                    <p:blipFill>
                      <a:blip r:embed="rId7"/>
                      <a:stretch>
                        <a:fillRect/>
                      </a:stretch>
                    </p:blipFill>
                    <p:spPr>
                      <a:xfrm>
                        <a:off x="768105" y="3890809"/>
                        <a:ext cx="4064441" cy="2486025"/>
                      </a:xfrm>
                      <a:prstGeom prst="rect">
                        <a:avLst/>
                      </a:prstGeom>
                    </p:spPr>
                  </p:pic>
                </p:oleObj>
              </mc:Fallback>
            </mc:AlternateContent>
          </a:graphicData>
        </a:graphic>
      </p:graphicFrame>
      <p:pic>
        <p:nvPicPr>
          <p:cNvPr id="7" name="Picture 6"/>
          <p:cNvPicPr>
            <a:picLocks noChangeAspect="1"/>
          </p:cNvPicPr>
          <p:nvPr/>
        </p:nvPicPr>
        <p:blipFill>
          <a:blip r:embed="rId8"/>
          <a:stretch>
            <a:fillRect/>
          </a:stretch>
        </p:blipFill>
        <p:spPr>
          <a:xfrm rot="2707572">
            <a:off x="5283584" y="4181487"/>
            <a:ext cx="1771650" cy="2019300"/>
          </a:xfrm>
          <a:prstGeom prst="rect">
            <a:avLst/>
          </a:prstGeom>
        </p:spPr>
      </p:pic>
      <p:pic>
        <p:nvPicPr>
          <p:cNvPr id="8" name="Picture 7"/>
          <p:cNvPicPr>
            <a:picLocks noChangeAspect="1"/>
          </p:cNvPicPr>
          <p:nvPr/>
        </p:nvPicPr>
        <p:blipFill>
          <a:blip r:embed="rId9"/>
          <a:stretch>
            <a:fillRect/>
          </a:stretch>
        </p:blipFill>
        <p:spPr>
          <a:xfrm>
            <a:off x="8870760" y="1713319"/>
            <a:ext cx="1941871" cy="1747684"/>
          </a:xfrm>
          <a:prstGeom prst="rect">
            <a:avLst/>
          </a:prstGeom>
        </p:spPr>
      </p:pic>
      <p:pic>
        <p:nvPicPr>
          <p:cNvPr id="9" name="Picture 8"/>
          <p:cNvPicPr>
            <a:picLocks noChangeAspect="1"/>
          </p:cNvPicPr>
          <p:nvPr/>
        </p:nvPicPr>
        <p:blipFill>
          <a:blip r:embed="rId10"/>
          <a:stretch>
            <a:fillRect/>
          </a:stretch>
        </p:blipFill>
        <p:spPr>
          <a:xfrm>
            <a:off x="1604251" y="1870328"/>
            <a:ext cx="2105025" cy="1590675"/>
          </a:xfrm>
          <a:prstGeom prst="rect">
            <a:avLst/>
          </a:prstGeom>
        </p:spPr>
      </p:pic>
    </p:spTree>
    <p:extLst>
      <p:ext uri="{BB962C8B-B14F-4D97-AF65-F5344CB8AC3E}">
        <p14:creationId xmlns:p14="http://schemas.microsoft.com/office/powerpoint/2010/main" val="120993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Idea Description –Shout out for Help App</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813FBDEA-63FE-4F28-BEB2-846C0D73C95D}"/>
              </a:ext>
            </a:extLst>
          </p:cNvPr>
          <p:cNvSpPr/>
          <p:nvPr/>
        </p:nvSpPr>
        <p:spPr>
          <a:xfrm>
            <a:off x="453696" y="1524708"/>
            <a:ext cx="11411240" cy="5262979"/>
          </a:xfrm>
          <a:prstGeom prst="rect">
            <a:avLst/>
          </a:prstGeom>
        </p:spPr>
        <p:txBody>
          <a:bodyPr wrap="square">
            <a:spAutoFit/>
          </a:bodyPr>
          <a:lstStyle/>
          <a:p>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This solution is to assist citizens who are not tech savvy, have access to mobile phones or are conversant with English.</a:t>
            </a:r>
            <a:endPar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We could install a small device like a Raspberry Pi in areas like slums, shanties, working class citizens’ residences. NGOs or health workers may not be able to personally visit such locations, or would not be aware of the needs of the people. The Raspberry pi could be attached to a microphone and a speaker device.</a:t>
            </a:r>
          </a:p>
          <a:p>
            <a:endPar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When someone is in need of food</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medicine, health support, guidance </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etc</a:t>
            </a:r>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they could come to this device and talk in any language known to them. A speech to text converter app on the raspberry pi would convert the spoken content to text. This text would be sent to an </a:t>
            </a:r>
            <a:r>
              <a:rPr lang="en-US" sz="1600" dirty="0" err="1"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IoT</a:t>
            </a:r>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platform which will store the details in a portal. Based on the nature of the request and location, the request will be directed to an NGO, supporting organization close to the requestor. Once the request is addressed, the NGO worker could close the request through their mobile application. </a:t>
            </a:r>
          </a:p>
          <a:p>
            <a:endPar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A text to speech application can also be installed on the Raspberry Pi to provide guidance to citizens in a language of their choice. </a:t>
            </a:r>
          </a:p>
          <a:p>
            <a:endPar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A CCTV attached to the Raspberry Pi device can detect surrounding locations and raise an alarm in cases of crowd gathering, or not following social distancing norms. A deep learning model can be developed on the cloud and pushed to the various Raspberry Pi devices in different locations using a CICD pipeline. </a:t>
            </a:r>
          </a:p>
          <a:p>
            <a:endPar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endParaRPr>
          </a:p>
          <a:p>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A web application on the cloud can be designed to record the various requests by citizens, updates by NGOs/health workers, COVID cases per location, common requests, risks etc.</a:t>
            </a:r>
          </a:p>
          <a:p>
            <a:endParaRPr lang="en-IN" sz="1600" dirty="0"/>
          </a:p>
        </p:txBody>
      </p:sp>
      <p:pic>
        <p:nvPicPr>
          <p:cNvPr id="3" name="Picture 2">
            <a:extLst>
              <a:ext uri="{FF2B5EF4-FFF2-40B4-BE49-F238E27FC236}">
                <a16:creationId xmlns:a16="http://schemas.microsoft.com/office/drawing/2014/main" id="{BBC33EB1-E055-41EE-A5F4-831CB023F2CB}"/>
              </a:ext>
            </a:extLst>
          </p:cNvPr>
          <p:cNvPicPr>
            <a:picLocks noChangeAspect="1"/>
          </p:cNvPicPr>
          <p:nvPr/>
        </p:nvPicPr>
        <p:blipFill>
          <a:blip r:embed="rId2"/>
          <a:stretch>
            <a:fillRect/>
          </a:stretch>
        </p:blipFill>
        <p:spPr>
          <a:xfrm>
            <a:off x="9930925" y="311491"/>
            <a:ext cx="1934011" cy="1213217"/>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Steps</a:t>
            </a:r>
            <a:endParaRPr lang="en-US" dirty="0"/>
          </a:p>
        </p:txBody>
      </p:sp>
      <p:sp>
        <p:nvSpPr>
          <p:cNvPr id="4" name="Rectangle 3"/>
          <p:cNvSpPr/>
          <p:nvPr/>
        </p:nvSpPr>
        <p:spPr>
          <a:xfrm>
            <a:off x="521207" y="1784529"/>
            <a:ext cx="10710900" cy="4278094"/>
          </a:xfrm>
          <a:prstGeom prst="rect">
            <a:avLst/>
          </a:prstGeom>
        </p:spPr>
        <p:txBody>
          <a:bodyPr wrap="square">
            <a:spAutoFit/>
          </a:bodyPr>
          <a:lstStyle/>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The user visits the device “</a:t>
            </a:r>
            <a:r>
              <a:rPr lang="en-US" sz="1600" dirty="0" err="1"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CoAssist</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with COVID-19 solution and asks a question or makes a request.</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The speech to text converter application on the “</a:t>
            </a:r>
            <a:r>
              <a:rPr lang="en-US" sz="1600" dirty="0" err="1"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CoAssist</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device converts the content to text.</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This text, users name and location is sent to an </a:t>
            </a:r>
            <a:r>
              <a:rPr lang="en-US" sz="1600" dirty="0" err="1">
                <a:solidFill>
                  <a:srgbClr val="1F497D"/>
                </a:solidFill>
                <a:latin typeface="Calibri" panose="020F0502020204030204" pitchFamily="34" charset="0"/>
                <a:ea typeface="Times New Roman" panose="02020603050405020304" pitchFamily="18" charset="0"/>
                <a:cs typeface="Times New Roman" panose="02020603050405020304" pitchFamily="18" charset="0"/>
              </a:rPr>
              <a:t>IoT</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or Cloud platform </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 web application “COVID Support” records the text and user details and location</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Based on the nature of the request, a workflow directs the request to concerning authority and sends an email </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Once the request is addressed, the status is marked as Closed and nature of resolution in the web application “COVID Support” </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A text to speech application on the “</a:t>
            </a:r>
            <a:r>
              <a:rPr lang="en-US" sz="1600" dirty="0" err="1"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CoAssist</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device could be used to pass important messages to the locals to follow social distancing, health care guidelines and important phone numbers to dial for urgent support.</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The web application can display dashboards to detect most common requests in different locations, estimated time to respond, degree of COVID impact, most common health concerns, citizen mental health etc</a:t>
            </a:r>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a:t>
            </a:r>
          </a:p>
          <a:p>
            <a:pPr fontAlgn="base">
              <a:buFont typeface="+mj-lt"/>
              <a:buAutoNum type="arabicPeriod"/>
            </a:pPr>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The web application can provide details which can be used by supporting organizations, health workers to reach out to a wider set of citizens and monitor the progress of open items. </a:t>
            </a:r>
            <a:endPar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endParaRP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A CCTV camera attached to the “</a:t>
            </a:r>
            <a:r>
              <a:rPr lang="en-US" sz="1600" dirty="0" err="1"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CoAssist</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device records the surrounding location</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A deep learning </a:t>
            </a:r>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algorithm “</a:t>
            </a:r>
            <a:r>
              <a:rPr lang="en-US" sz="1600" dirty="0" err="1"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CoDetect</a:t>
            </a:r>
            <a:r>
              <a:rPr lang="en-US" sz="1600" dirty="0"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is written using AWS </a:t>
            </a:r>
            <a:r>
              <a:rPr lang="en-US" sz="1600" dirty="0" err="1">
                <a:solidFill>
                  <a:srgbClr val="1F497D"/>
                </a:solidFill>
                <a:latin typeface="Calibri" panose="020F0502020204030204" pitchFamily="34" charset="0"/>
                <a:ea typeface="Times New Roman" panose="02020603050405020304" pitchFamily="18" charset="0"/>
                <a:cs typeface="Times New Roman" panose="02020603050405020304" pitchFamily="18" charset="0"/>
              </a:rPr>
              <a:t>sagemaker</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to detect crowding, social distancing </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The algorithm is deployed to “</a:t>
            </a:r>
            <a:r>
              <a:rPr lang="en-US" sz="1600" dirty="0" err="1" smtClean="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CoAssist</a:t>
            </a: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device using AWS CICD pipeline</a:t>
            </a:r>
          </a:p>
          <a:p>
            <a:pPr fontAlgn="base">
              <a:buFont typeface="+mj-lt"/>
              <a:buAutoNum type="arabicPeriod"/>
            </a:pPr>
            <a:r>
              <a:rPr lang="en-US"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The device raises an alarm to warn people when social distancing violations are recorded by the CCTV device</a:t>
            </a:r>
          </a:p>
        </p:txBody>
      </p:sp>
    </p:spTree>
    <p:extLst>
      <p:ext uri="{BB962C8B-B14F-4D97-AF65-F5344CB8AC3E}">
        <p14:creationId xmlns:p14="http://schemas.microsoft.com/office/powerpoint/2010/main" val="230660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436919">
            <a:off x="2462962" y="1615765"/>
            <a:ext cx="914400" cy="914400"/>
          </a:xfrm>
          <a:prstGeom prst="rect">
            <a:avLst/>
          </a:prstGeom>
        </p:spPr>
      </p:pic>
      <p:cxnSp>
        <p:nvCxnSpPr>
          <p:cNvPr id="5" name="Straight Connector 4"/>
          <p:cNvCxnSpPr/>
          <p:nvPr/>
        </p:nvCxnSpPr>
        <p:spPr>
          <a:xfrm flipH="1" flipV="1">
            <a:off x="1352789" y="1749367"/>
            <a:ext cx="1055909" cy="1063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459109" y="2268172"/>
            <a:ext cx="1136629" cy="761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8" descr="A close up of a logo&#10;&#10;Description generated with very high confidence">
            <a:extLst>
              <a:ext uri="{FF2B5EF4-FFF2-40B4-BE49-F238E27FC236}">
                <a16:creationId xmlns:a16="http://schemas.microsoft.com/office/drawing/2014/main" id="{83406563-87E1-4653-ACC3-BFA78474A656}"/>
              </a:ext>
            </a:extLst>
          </p:cNvPr>
          <p:cNvPicPr>
            <a:picLocks noChangeAspect="1"/>
          </p:cNvPicPr>
          <p:nvPr/>
        </p:nvPicPr>
        <p:blipFill>
          <a:blip r:embed="rId4"/>
          <a:stretch>
            <a:fillRect/>
          </a:stretch>
        </p:blipFill>
        <p:spPr>
          <a:xfrm>
            <a:off x="493111" y="1804502"/>
            <a:ext cx="941718" cy="927340"/>
          </a:xfrm>
          <a:prstGeom prst="rect">
            <a:avLst/>
          </a:prstGeom>
        </p:spPr>
      </p:pic>
      <p:sp>
        <p:nvSpPr>
          <p:cNvPr id="9" name="TextBox 8">
            <a:extLst>
              <a:ext uri="{FF2B5EF4-FFF2-40B4-BE49-F238E27FC236}">
                <a16:creationId xmlns:a16="http://schemas.microsoft.com/office/drawing/2014/main" id="{580CEDDC-18F9-4943-822B-297E297F2146}"/>
              </a:ext>
            </a:extLst>
          </p:cNvPr>
          <p:cNvSpPr txBox="1"/>
          <p:nvPr/>
        </p:nvSpPr>
        <p:spPr>
          <a:xfrm>
            <a:off x="1901591" y="1221598"/>
            <a:ext cx="18555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Real time streaming using IP camera </a:t>
            </a:r>
          </a:p>
        </p:txBody>
      </p:sp>
      <p:pic>
        <p:nvPicPr>
          <p:cNvPr id="11" name="Picture 10"/>
          <p:cNvPicPr>
            <a:picLocks noChangeAspect="1"/>
          </p:cNvPicPr>
          <p:nvPr/>
        </p:nvPicPr>
        <p:blipFill>
          <a:blip r:embed="rId5"/>
          <a:stretch>
            <a:fillRect/>
          </a:stretch>
        </p:blipFill>
        <p:spPr>
          <a:xfrm>
            <a:off x="1720106" y="5536071"/>
            <a:ext cx="413503" cy="76171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230" y="4554965"/>
            <a:ext cx="1067991" cy="1608270"/>
          </a:xfrm>
          <a:prstGeom prst="rect">
            <a:avLst/>
          </a:prstGeom>
        </p:spPr>
      </p:pic>
      <p:pic>
        <p:nvPicPr>
          <p:cNvPr id="13" name="Picture 12"/>
          <p:cNvPicPr>
            <a:picLocks noChangeAspect="1"/>
          </p:cNvPicPr>
          <p:nvPr/>
        </p:nvPicPr>
        <p:blipFill>
          <a:blip r:embed="rId5"/>
          <a:stretch>
            <a:fillRect/>
          </a:stretch>
        </p:blipFill>
        <p:spPr>
          <a:xfrm rot="10800000">
            <a:off x="1726521" y="4490136"/>
            <a:ext cx="413503" cy="761716"/>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4514" y="4268733"/>
            <a:ext cx="1403530" cy="1403530"/>
          </a:xfrm>
          <a:prstGeom prst="rect">
            <a:avLst/>
          </a:prstGeom>
        </p:spPr>
      </p:pic>
      <p:sp>
        <p:nvSpPr>
          <p:cNvPr id="15" name="TextBox 14">
            <a:extLst>
              <a:ext uri="{FF2B5EF4-FFF2-40B4-BE49-F238E27FC236}">
                <a16:creationId xmlns:a16="http://schemas.microsoft.com/office/drawing/2014/main" id="{580CEDDC-18F9-4943-822B-297E297F2146}"/>
              </a:ext>
            </a:extLst>
          </p:cNvPr>
          <p:cNvSpPr txBox="1"/>
          <p:nvPr/>
        </p:nvSpPr>
        <p:spPr>
          <a:xfrm>
            <a:off x="2839453" y="5697236"/>
            <a:ext cx="19265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smtClean="0"/>
              <a:t>COASSIST </a:t>
            </a:r>
            <a:r>
              <a:rPr lang="en-US" sz="1200" b="1" dirty="0" err="1" smtClean="0"/>
              <a:t>IoT</a:t>
            </a:r>
            <a:r>
              <a:rPr lang="en-US" sz="1200" b="1" dirty="0" smtClean="0"/>
              <a:t> Device</a:t>
            </a:r>
            <a:endParaRPr lang="en-US" sz="1200" b="1" dirty="0"/>
          </a:p>
        </p:txBody>
      </p:sp>
      <p:sp>
        <p:nvSpPr>
          <p:cNvPr id="16" name="TextBox 15"/>
          <p:cNvSpPr txBox="1"/>
          <p:nvPr/>
        </p:nvSpPr>
        <p:spPr>
          <a:xfrm>
            <a:off x="1169875" y="4122008"/>
            <a:ext cx="159417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200"/>
            </a:lvl1pPr>
          </a:lstStyle>
          <a:p>
            <a:r>
              <a:rPr lang="en-US" dirty="0" smtClean="0"/>
              <a:t>Text to Speech</a:t>
            </a:r>
            <a:endParaRPr lang="en-US" dirty="0"/>
          </a:p>
        </p:txBody>
      </p:sp>
      <p:sp>
        <p:nvSpPr>
          <p:cNvPr id="17" name="TextBox 16"/>
          <p:cNvSpPr txBox="1"/>
          <p:nvPr/>
        </p:nvSpPr>
        <p:spPr>
          <a:xfrm>
            <a:off x="1655668" y="6216621"/>
            <a:ext cx="159417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200"/>
            </a:lvl1pPr>
          </a:lstStyle>
          <a:p>
            <a:r>
              <a:rPr lang="en-US" dirty="0"/>
              <a:t>Speech </a:t>
            </a:r>
            <a:r>
              <a:rPr lang="en-US" dirty="0" smtClean="0"/>
              <a:t>to Text</a:t>
            </a:r>
            <a:endParaRPr lang="en-US" dirty="0"/>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89251" y="1304423"/>
            <a:ext cx="2234407" cy="2234407"/>
          </a:xfrm>
          <a:prstGeom prst="rect">
            <a:avLst/>
          </a:prstGeom>
        </p:spPr>
      </p:pic>
      <p:pic>
        <p:nvPicPr>
          <p:cNvPr id="19" name="Picture 18"/>
          <p:cNvPicPr>
            <a:picLocks noChangeAspect="1"/>
          </p:cNvPicPr>
          <p:nvPr/>
        </p:nvPicPr>
        <p:blipFill>
          <a:blip r:embed="rId9"/>
          <a:stretch>
            <a:fillRect/>
          </a:stretch>
        </p:blipFill>
        <p:spPr>
          <a:xfrm>
            <a:off x="4979000" y="2885449"/>
            <a:ext cx="3317800" cy="1115315"/>
          </a:xfrm>
          <a:prstGeom prst="rect">
            <a:avLst/>
          </a:prstGeom>
        </p:spPr>
      </p:pic>
      <p:sp>
        <p:nvSpPr>
          <p:cNvPr id="21" name="TextBox 20">
            <a:extLst>
              <a:ext uri="{FF2B5EF4-FFF2-40B4-BE49-F238E27FC236}">
                <a16:creationId xmlns:a16="http://schemas.microsoft.com/office/drawing/2014/main" id="{580CEDDC-18F9-4943-822B-297E297F2146}"/>
              </a:ext>
            </a:extLst>
          </p:cNvPr>
          <p:cNvSpPr txBox="1"/>
          <p:nvPr/>
        </p:nvSpPr>
        <p:spPr>
          <a:xfrm>
            <a:off x="6076700" y="3197324"/>
            <a:ext cx="167927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smtClean="0"/>
              <a:t>Internet</a:t>
            </a:r>
            <a:r>
              <a:rPr lang="en-US" sz="1200" b="1" dirty="0"/>
              <a:t> </a:t>
            </a:r>
          </a:p>
        </p:txBody>
      </p:sp>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27900" y="4885998"/>
            <a:ext cx="740852" cy="740852"/>
          </a:xfrm>
          <a:prstGeom prst="rect">
            <a:avLst/>
          </a:prstGeom>
        </p:spPr>
      </p:pic>
      <p:sp>
        <p:nvSpPr>
          <p:cNvPr id="23" name="TextBox 22"/>
          <p:cNvSpPr txBox="1"/>
          <p:nvPr/>
        </p:nvSpPr>
        <p:spPr>
          <a:xfrm>
            <a:off x="6877009" y="5719052"/>
            <a:ext cx="1382586" cy="307777"/>
          </a:xfrm>
          <a:prstGeom prst="rect">
            <a:avLst/>
          </a:prstGeom>
          <a:noFill/>
        </p:spPr>
        <p:txBody>
          <a:bodyPr wrap="square" rtlCol="0">
            <a:spAutoFit/>
          </a:bodyPr>
          <a:lstStyle/>
          <a:p>
            <a:r>
              <a:rPr lang="en-US" sz="1400" dirty="0" smtClean="0"/>
              <a:t>Mobile App</a:t>
            </a:r>
            <a:endParaRPr lang="en-US" sz="1400" dirty="0"/>
          </a:p>
        </p:txBody>
      </p:sp>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93241" y="4721516"/>
            <a:ext cx="747552" cy="1495105"/>
          </a:xfrm>
          <a:prstGeom prst="rect">
            <a:avLst/>
          </a:prstGeom>
        </p:spPr>
      </p:pic>
      <p:sp>
        <p:nvSpPr>
          <p:cNvPr id="25" name="TextBox 24"/>
          <p:cNvSpPr txBox="1"/>
          <p:nvPr/>
        </p:nvSpPr>
        <p:spPr>
          <a:xfrm>
            <a:off x="680856" y="6157682"/>
            <a:ext cx="69601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200"/>
            </a:lvl1pPr>
          </a:lstStyle>
          <a:p>
            <a:r>
              <a:rPr lang="en-US" b="1" dirty="0" smtClean="0"/>
              <a:t>User</a:t>
            </a:r>
            <a:endParaRPr lang="en-US" b="1" dirty="0"/>
          </a:p>
        </p:txBody>
      </p:sp>
      <p:sp>
        <p:nvSpPr>
          <p:cNvPr id="26" name="TextBox 25"/>
          <p:cNvSpPr txBox="1"/>
          <p:nvPr/>
        </p:nvSpPr>
        <p:spPr>
          <a:xfrm>
            <a:off x="655230" y="2796671"/>
            <a:ext cx="69601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200"/>
            </a:lvl1pPr>
          </a:lstStyle>
          <a:p>
            <a:r>
              <a:rPr lang="en-US" b="1" dirty="0" smtClean="0"/>
              <a:t>Crowd</a:t>
            </a:r>
            <a:endParaRPr lang="en-US" b="1" dirty="0"/>
          </a:p>
        </p:txBody>
      </p:sp>
      <p:sp>
        <p:nvSpPr>
          <p:cNvPr id="27" name="TextBox 26"/>
          <p:cNvSpPr txBox="1"/>
          <p:nvPr/>
        </p:nvSpPr>
        <p:spPr>
          <a:xfrm>
            <a:off x="7542414" y="6271427"/>
            <a:ext cx="20105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200"/>
            </a:lvl1pPr>
          </a:lstStyle>
          <a:p>
            <a:r>
              <a:rPr lang="en-US" b="1" dirty="0" smtClean="0"/>
              <a:t>NGO/ Health Worker</a:t>
            </a:r>
            <a:endParaRPr lang="en-US" b="1" dirty="0"/>
          </a:p>
        </p:txBody>
      </p:sp>
      <p:pic>
        <p:nvPicPr>
          <p:cNvPr id="28" name="Picture 27"/>
          <p:cNvPicPr>
            <a:picLocks noChangeAspect="1"/>
          </p:cNvPicPr>
          <p:nvPr/>
        </p:nvPicPr>
        <p:blipFill>
          <a:blip r:embed="rId12"/>
          <a:stretch>
            <a:fillRect/>
          </a:stretch>
        </p:blipFill>
        <p:spPr>
          <a:xfrm>
            <a:off x="10791064" y="1927830"/>
            <a:ext cx="797475" cy="786321"/>
          </a:xfrm>
          <a:prstGeom prst="rect">
            <a:avLst/>
          </a:prstGeom>
        </p:spPr>
      </p:pic>
      <p:sp>
        <p:nvSpPr>
          <p:cNvPr id="29" name="Rounded Rectangle 28"/>
          <p:cNvSpPr/>
          <p:nvPr/>
        </p:nvSpPr>
        <p:spPr>
          <a:xfrm>
            <a:off x="8965283" y="1749368"/>
            <a:ext cx="2812130" cy="1493863"/>
          </a:xfrm>
          <a:prstGeom prst="roundRect">
            <a:avLst/>
          </a:prstGeom>
          <a:noFill/>
          <a:ln w="9525">
            <a:solidFill>
              <a:schemeClr val="tx1">
                <a:lumMod val="65000"/>
                <a:lumOff val="3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TextBox 29"/>
          <p:cNvSpPr txBox="1"/>
          <p:nvPr/>
        </p:nvSpPr>
        <p:spPr>
          <a:xfrm>
            <a:off x="10112872" y="5045291"/>
            <a:ext cx="69601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200"/>
            </a:lvl1pPr>
          </a:lstStyle>
          <a:p>
            <a:r>
              <a:rPr lang="en-US" b="1" dirty="0" smtClean="0"/>
              <a:t>Cloud</a:t>
            </a:r>
            <a:endParaRPr lang="en-US" b="1" dirty="0"/>
          </a:p>
        </p:txBody>
      </p:sp>
      <p:pic>
        <p:nvPicPr>
          <p:cNvPr id="31" name="Picture 30"/>
          <p:cNvPicPr>
            <a:picLocks noChangeAspect="1"/>
          </p:cNvPicPr>
          <p:nvPr/>
        </p:nvPicPr>
        <p:blipFill>
          <a:blip r:embed="rId13"/>
          <a:stretch>
            <a:fillRect/>
          </a:stretch>
        </p:blipFill>
        <p:spPr>
          <a:xfrm>
            <a:off x="10557861" y="3571663"/>
            <a:ext cx="1030678" cy="846656"/>
          </a:xfrm>
          <a:prstGeom prst="rect">
            <a:avLst/>
          </a:prstGeom>
        </p:spPr>
      </p:pic>
      <p:sp>
        <p:nvSpPr>
          <p:cNvPr id="32" name="TextBox 31">
            <a:extLst>
              <a:ext uri="{FF2B5EF4-FFF2-40B4-BE49-F238E27FC236}">
                <a16:creationId xmlns:a16="http://schemas.microsoft.com/office/drawing/2014/main" id="{580CEDDC-18F9-4943-822B-297E297F2146}"/>
              </a:ext>
            </a:extLst>
          </p:cNvPr>
          <p:cNvSpPr txBox="1"/>
          <p:nvPr/>
        </p:nvSpPr>
        <p:spPr>
          <a:xfrm>
            <a:off x="10557836" y="2778734"/>
            <a:ext cx="17296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smtClean="0"/>
              <a:t>CoDETECT</a:t>
            </a:r>
            <a:r>
              <a:rPr lang="en-US" sz="1200" b="1" dirty="0" smtClean="0"/>
              <a:t> </a:t>
            </a:r>
          </a:p>
          <a:p>
            <a:r>
              <a:rPr lang="en-US" sz="1200" b="1" dirty="0" smtClean="0"/>
              <a:t>ML model</a:t>
            </a:r>
            <a:endParaRPr lang="en-US" sz="1200" b="1" dirty="0"/>
          </a:p>
        </p:txBody>
      </p:sp>
      <p:sp>
        <p:nvSpPr>
          <p:cNvPr id="33" name="TextBox 32">
            <a:extLst>
              <a:ext uri="{FF2B5EF4-FFF2-40B4-BE49-F238E27FC236}">
                <a16:creationId xmlns:a16="http://schemas.microsoft.com/office/drawing/2014/main" id="{580CEDDC-18F9-4943-822B-297E297F2146}"/>
              </a:ext>
            </a:extLst>
          </p:cNvPr>
          <p:cNvSpPr txBox="1"/>
          <p:nvPr/>
        </p:nvSpPr>
        <p:spPr>
          <a:xfrm>
            <a:off x="10532376" y="4439860"/>
            <a:ext cx="167927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smtClean="0"/>
              <a:t>Web Application</a:t>
            </a:r>
            <a:endParaRPr lang="en-US" sz="1200" dirty="0"/>
          </a:p>
        </p:txBody>
      </p:sp>
      <p:cxnSp>
        <p:nvCxnSpPr>
          <p:cNvPr id="34" name="Straight Connector 33"/>
          <p:cNvCxnSpPr>
            <a:stCxn id="46" idx="3"/>
          </p:cNvCxnSpPr>
          <p:nvPr/>
        </p:nvCxnSpPr>
        <p:spPr>
          <a:xfrm flipV="1">
            <a:off x="4754511" y="3752050"/>
            <a:ext cx="901310" cy="921852"/>
          </a:xfrm>
          <a:prstGeom prst="line">
            <a:avLst/>
          </a:prstGeom>
          <a:ln w="22225">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27408" y="2404648"/>
            <a:ext cx="32356" cy="1317801"/>
          </a:xfrm>
          <a:prstGeom prst="line">
            <a:avLst/>
          </a:prstGeom>
          <a:ln w="22225">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791131" y="3160531"/>
            <a:ext cx="1174151" cy="22893"/>
          </a:xfrm>
          <a:prstGeom prst="line">
            <a:avLst/>
          </a:prstGeom>
          <a:ln w="22225">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47" idx="1"/>
          </p:cNvCxnSpPr>
          <p:nvPr/>
        </p:nvCxnSpPr>
        <p:spPr>
          <a:xfrm flipV="1">
            <a:off x="7553362" y="4092967"/>
            <a:ext cx="1482517" cy="746931"/>
          </a:xfrm>
          <a:prstGeom prst="line">
            <a:avLst/>
          </a:prstGeom>
          <a:ln w="22225">
            <a:tailEnd type="ova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80CEDDC-18F9-4943-822B-297E297F2146}"/>
              </a:ext>
            </a:extLst>
          </p:cNvPr>
          <p:cNvSpPr txBox="1"/>
          <p:nvPr/>
        </p:nvSpPr>
        <p:spPr>
          <a:xfrm>
            <a:off x="6787278" y="4391722"/>
            <a:ext cx="11855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smtClean="0"/>
              <a:t>Access Web Application</a:t>
            </a:r>
            <a:endParaRPr lang="en-US" sz="1200" dirty="0"/>
          </a:p>
        </p:txBody>
      </p:sp>
      <p:pic>
        <p:nvPicPr>
          <p:cNvPr id="45" name="Picture 44"/>
          <p:cNvPicPr>
            <a:picLocks noChangeAspect="1"/>
          </p:cNvPicPr>
          <p:nvPr/>
        </p:nvPicPr>
        <p:blipFill>
          <a:blip r:embed="rId12"/>
          <a:stretch>
            <a:fillRect/>
          </a:stretch>
        </p:blipFill>
        <p:spPr>
          <a:xfrm>
            <a:off x="3798873" y="3920663"/>
            <a:ext cx="581909" cy="573770"/>
          </a:xfrm>
          <a:prstGeom prst="rect">
            <a:avLst/>
          </a:prstGeom>
        </p:spPr>
      </p:pic>
      <p:sp>
        <p:nvSpPr>
          <p:cNvPr id="46" name="Rounded Rectangle 45"/>
          <p:cNvSpPr/>
          <p:nvPr/>
        </p:nvSpPr>
        <p:spPr>
          <a:xfrm>
            <a:off x="2360617" y="3736282"/>
            <a:ext cx="2393894" cy="1875239"/>
          </a:xfrm>
          <a:prstGeom prst="roundRect">
            <a:avLst/>
          </a:prstGeom>
          <a:noFill/>
          <a:ln w="9525">
            <a:solidFill>
              <a:schemeClr val="tx1">
                <a:lumMod val="65000"/>
                <a:lumOff val="3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50"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735885" y="1704302"/>
            <a:ext cx="547441" cy="547441"/>
          </a:xfrm>
          <a:prstGeom prst="rect">
            <a:avLst/>
          </a:prstGeom>
        </p:spPr>
      </p:pic>
      <p:cxnSp>
        <p:nvCxnSpPr>
          <p:cNvPr id="51" name="Straight Connector 50"/>
          <p:cNvCxnSpPr/>
          <p:nvPr/>
        </p:nvCxnSpPr>
        <p:spPr>
          <a:xfrm>
            <a:off x="3996237" y="2347402"/>
            <a:ext cx="32356" cy="1317801"/>
          </a:xfrm>
          <a:prstGeom prst="line">
            <a:avLst/>
          </a:prstGeom>
          <a:ln w="22225">
            <a:tailEnd type="ova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80CEDDC-18F9-4943-822B-297E297F2146}"/>
              </a:ext>
            </a:extLst>
          </p:cNvPr>
          <p:cNvSpPr txBox="1"/>
          <p:nvPr/>
        </p:nvSpPr>
        <p:spPr>
          <a:xfrm>
            <a:off x="3709397" y="1389619"/>
            <a:ext cx="199461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smtClean="0"/>
              <a:t>Raise Alarm</a:t>
            </a:r>
            <a:r>
              <a:rPr lang="en-US" sz="1200" dirty="0"/>
              <a:t> </a:t>
            </a:r>
          </a:p>
        </p:txBody>
      </p:sp>
      <p:sp>
        <p:nvSpPr>
          <p:cNvPr id="53" name="TextBox 52">
            <a:extLst>
              <a:ext uri="{FF2B5EF4-FFF2-40B4-BE49-F238E27FC236}">
                <a16:creationId xmlns:a16="http://schemas.microsoft.com/office/drawing/2014/main" id="{580CEDDC-18F9-4943-822B-297E297F2146}"/>
              </a:ext>
            </a:extLst>
          </p:cNvPr>
          <p:cNvSpPr txBox="1"/>
          <p:nvPr/>
        </p:nvSpPr>
        <p:spPr>
          <a:xfrm>
            <a:off x="3605237" y="4545911"/>
            <a:ext cx="9849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smtClean="0"/>
              <a:t>Video Analytics</a:t>
            </a:r>
            <a:endParaRPr lang="en-US" sz="1200" dirty="0"/>
          </a:p>
        </p:txBody>
      </p:sp>
      <p:grpSp>
        <p:nvGrpSpPr>
          <p:cNvPr id="3" name="Group 2"/>
          <p:cNvGrpSpPr/>
          <p:nvPr/>
        </p:nvGrpSpPr>
        <p:grpSpPr>
          <a:xfrm>
            <a:off x="9118273" y="3529585"/>
            <a:ext cx="1954927" cy="997897"/>
            <a:chOff x="10373224" y="97302"/>
            <a:chExt cx="1954927" cy="997897"/>
          </a:xfrm>
        </p:grpSpPr>
        <p:pic>
          <p:nvPicPr>
            <p:cNvPr id="42" name="Picture 41">
              <a:extLst>
                <a:ext uri="{FF2B5EF4-FFF2-40B4-BE49-F238E27FC236}">
                  <a16:creationId xmlns:a16="http://schemas.microsoft.com/office/drawing/2014/main" id="{3249A482-BE77-4E17-8E86-5D582B5675E7}"/>
                </a:ext>
              </a:extLst>
            </p:cNvPr>
            <p:cNvPicPr>
              <a:picLocks noChangeAspect="1"/>
            </p:cNvPicPr>
            <p:nvPr/>
          </p:nvPicPr>
          <p:blipFill>
            <a:blip r:embed="rId15"/>
            <a:stretch>
              <a:fillRect/>
            </a:stretch>
          </p:blipFill>
          <p:spPr>
            <a:xfrm>
              <a:off x="10373224" y="97302"/>
              <a:ext cx="1235627" cy="997897"/>
            </a:xfrm>
            <a:prstGeom prst="rect">
              <a:avLst/>
            </a:prstGeom>
          </p:spPr>
        </p:pic>
        <p:sp>
          <p:nvSpPr>
            <p:cNvPr id="43" name="TextBox 42">
              <a:extLst>
                <a:ext uri="{FF2B5EF4-FFF2-40B4-BE49-F238E27FC236}">
                  <a16:creationId xmlns:a16="http://schemas.microsoft.com/office/drawing/2014/main" id="{580CEDDC-18F9-4943-822B-297E297F2146}"/>
                </a:ext>
              </a:extLst>
            </p:cNvPr>
            <p:cNvSpPr txBox="1"/>
            <p:nvPr/>
          </p:nvSpPr>
          <p:spPr>
            <a:xfrm>
              <a:off x="10648875" y="495649"/>
              <a:ext cx="1679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smtClean="0">
                  <a:solidFill>
                    <a:schemeClr val="bg1"/>
                  </a:solidFill>
                </a:rPr>
                <a:t>Watson </a:t>
              </a:r>
            </a:p>
            <a:p>
              <a:r>
                <a:rPr lang="en-US" sz="1400" b="1" dirty="0" err="1" smtClean="0">
                  <a:solidFill>
                    <a:schemeClr val="bg1"/>
                  </a:solidFill>
                </a:rPr>
                <a:t>IoT</a:t>
              </a:r>
              <a:endParaRPr lang="en-US" sz="1400" b="1" dirty="0">
                <a:solidFill>
                  <a:schemeClr val="bg1"/>
                </a:solidFill>
              </a:endParaRPr>
            </a:p>
          </p:txBody>
        </p:sp>
      </p:grpSp>
      <p:sp>
        <p:nvSpPr>
          <p:cNvPr id="47" name="Rounded Rectangle 46"/>
          <p:cNvSpPr/>
          <p:nvPr/>
        </p:nvSpPr>
        <p:spPr>
          <a:xfrm>
            <a:off x="9035879" y="3346035"/>
            <a:ext cx="2812130" cy="1493863"/>
          </a:xfrm>
          <a:prstGeom prst="roundRect">
            <a:avLst/>
          </a:prstGeom>
          <a:noFill/>
          <a:ln w="9525">
            <a:solidFill>
              <a:schemeClr val="tx1">
                <a:lumMod val="65000"/>
                <a:lumOff val="3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cxnSp>
        <p:nvCxnSpPr>
          <p:cNvPr id="48" name="Straight Connector 47"/>
          <p:cNvCxnSpPr/>
          <p:nvPr/>
        </p:nvCxnSpPr>
        <p:spPr>
          <a:xfrm flipV="1">
            <a:off x="7809865" y="3641944"/>
            <a:ext cx="1174151" cy="22893"/>
          </a:xfrm>
          <a:prstGeom prst="line">
            <a:avLst/>
          </a:prstGeom>
          <a:ln w="22225">
            <a:tailEnd type="ova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8" idx="0"/>
            <a:endCxn id="45" idx="3"/>
          </p:cNvCxnSpPr>
          <p:nvPr/>
        </p:nvCxnSpPr>
        <p:spPr>
          <a:xfrm rot="16200000" flipH="1" flipV="1">
            <a:off x="6645433" y="-336821"/>
            <a:ext cx="2279718" cy="6809020"/>
          </a:xfrm>
          <a:prstGeom prst="bentConnector4">
            <a:avLst>
              <a:gd name="adj1" fmla="val -17811"/>
              <a:gd name="adj2" fmla="val 93015"/>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0CEDDC-18F9-4943-822B-297E297F2146}"/>
              </a:ext>
            </a:extLst>
          </p:cNvPr>
          <p:cNvSpPr txBox="1"/>
          <p:nvPr/>
        </p:nvSpPr>
        <p:spPr>
          <a:xfrm>
            <a:off x="5834990" y="1244172"/>
            <a:ext cx="355893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smtClean="0"/>
              <a:t>CICD Pipeline to push ML model to edge device</a:t>
            </a:r>
            <a:endParaRPr lang="en-US" sz="1200" dirty="0"/>
          </a:p>
        </p:txBody>
      </p:sp>
    </p:spTree>
    <p:extLst>
      <p:ext uri="{BB962C8B-B14F-4D97-AF65-F5344CB8AC3E}">
        <p14:creationId xmlns:p14="http://schemas.microsoft.com/office/powerpoint/2010/main" val="183719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760949" y="7058154"/>
            <a:ext cx="3048000" cy="223520"/>
          </a:xfrm>
        </p:spPr>
        <p:txBody>
          <a:bodyPr/>
          <a:lstStyle/>
          <a:p>
            <a:endParaRPr lang="en-US" dirty="0"/>
          </a:p>
        </p:txBody>
      </p:sp>
      <p:grpSp>
        <p:nvGrpSpPr>
          <p:cNvPr id="4" name="Group 3"/>
          <p:cNvGrpSpPr/>
          <p:nvPr/>
        </p:nvGrpSpPr>
        <p:grpSpPr>
          <a:xfrm>
            <a:off x="638442" y="1821820"/>
            <a:ext cx="10975400" cy="4102713"/>
            <a:chOff x="24293" y="1289558"/>
            <a:chExt cx="10975400" cy="4102713"/>
          </a:xfrm>
        </p:grpSpPr>
        <p:sp>
          <p:nvSpPr>
            <p:cNvPr id="15" name="Rounded Rectangle 14"/>
            <p:cNvSpPr/>
            <p:nvPr/>
          </p:nvSpPr>
          <p:spPr>
            <a:xfrm>
              <a:off x="8360229" y="2133051"/>
              <a:ext cx="2285025" cy="2761678"/>
            </a:xfrm>
            <a:prstGeom prst="roundRect">
              <a:avLst/>
            </a:prstGeom>
            <a:solidFill>
              <a:schemeClr val="bg2"/>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80209" y="2994817"/>
              <a:ext cx="752105" cy="741586"/>
            </a:xfrm>
            <a:prstGeom prst="rect">
              <a:avLst/>
            </a:prstGeom>
          </p:spPr>
        </p:pic>
        <p:sp>
          <p:nvSpPr>
            <p:cNvPr id="7" name="TextBox 6"/>
            <p:cNvSpPr txBox="1"/>
            <p:nvPr/>
          </p:nvSpPr>
          <p:spPr>
            <a:xfrm>
              <a:off x="6988629" y="3749040"/>
              <a:ext cx="1371600" cy="523220"/>
            </a:xfrm>
            <a:prstGeom prst="rect">
              <a:avLst/>
            </a:prstGeom>
            <a:noFill/>
          </p:spPr>
          <p:txBody>
            <a:bodyPr wrap="square" rtlCol="0">
              <a:spAutoFit/>
            </a:bodyPr>
            <a:lstStyle/>
            <a:p>
              <a:pPr algn="ctr"/>
              <a:r>
                <a:rPr lang="en-US" sz="1400" dirty="0" smtClean="0"/>
                <a:t>Amazon Sagemaker</a:t>
              </a:r>
              <a:endParaRPr lang="en-US" sz="1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800" y="2611120"/>
              <a:ext cx="1137920" cy="1137920"/>
            </a:xfrm>
            <a:prstGeom prst="rect">
              <a:avLst/>
            </a:prstGeom>
          </p:spPr>
        </p:pic>
        <p:sp>
          <p:nvSpPr>
            <p:cNvPr id="9" name="TextBox 8"/>
            <p:cNvSpPr txBox="1"/>
            <p:nvPr/>
          </p:nvSpPr>
          <p:spPr>
            <a:xfrm>
              <a:off x="9194800" y="3749040"/>
              <a:ext cx="1281611" cy="369332"/>
            </a:xfrm>
            <a:prstGeom prst="rect">
              <a:avLst/>
            </a:prstGeom>
            <a:noFill/>
          </p:spPr>
          <p:txBody>
            <a:bodyPr wrap="square" rtlCol="0">
              <a:spAutoFit/>
            </a:bodyPr>
            <a:lstStyle/>
            <a:p>
              <a:r>
                <a:rPr lang="en-US" dirty="0" smtClean="0"/>
                <a:t>ML Model</a:t>
              </a:r>
              <a:endParaRPr lang="en-US" dirty="0"/>
            </a:p>
          </p:txBody>
        </p:sp>
        <p:sp>
          <p:nvSpPr>
            <p:cNvPr id="11" name="TextBox 10"/>
            <p:cNvSpPr txBox="1"/>
            <p:nvPr/>
          </p:nvSpPr>
          <p:spPr>
            <a:xfrm>
              <a:off x="4539553" y="3901583"/>
              <a:ext cx="1892693" cy="307777"/>
            </a:xfrm>
            <a:prstGeom prst="rect">
              <a:avLst/>
            </a:prstGeom>
            <a:noFill/>
          </p:spPr>
          <p:txBody>
            <a:bodyPr wrap="square" rtlCol="0">
              <a:spAutoFit/>
            </a:bodyPr>
            <a:lstStyle/>
            <a:p>
              <a:pPr algn="ctr"/>
              <a:r>
                <a:rPr lang="en-US" sz="1400" dirty="0" smtClean="0"/>
                <a:t>AWS </a:t>
              </a:r>
              <a:r>
                <a:rPr lang="en-US" sz="1400" dirty="0" err="1" smtClean="0"/>
                <a:t>Greengrass</a:t>
              </a:r>
              <a:endParaRPr lang="en-US" sz="1400" dirty="0"/>
            </a:p>
          </p:txBody>
        </p:sp>
        <p:sp>
          <p:nvSpPr>
            <p:cNvPr id="12" name="Rounded Rectangle 11"/>
            <p:cNvSpPr/>
            <p:nvPr/>
          </p:nvSpPr>
          <p:spPr>
            <a:xfrm>
              <a:off x="6669440" y="1761565"/>
              <a:ext cx="4330253" cy="363070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690545" y="1761565"/>
              <a:ext cx="4657280" cy="363070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890057" y="4626588"/>
              <a:ext cx="1800905" cy="307777"/>
            </a:xfrm>
            <a:prstGeom prst="rect">
              <a:avLst/>
            </a:prstGeom>
            <a:solidFill>
              <a:schemeClr val="bg1"/>
            </a:solidFill>
          </p:spPr>
          <p:txBody>
            <a:bodyPr wrap="square" rtlCol="0">
              <a:spAutoFit/>
            </a:bodyPr>
            <a:lstStyle>
              <a:defPPr>
                <a:defRPr lang="en-US"/>
              </a:defPPr>
              <a:lvl1pPr>
                <a:defRPr sz="1400"/>
              </a:lvl1pPr>
            </a:lstStyle>
            <a:p>
              <a:r>
                <a:rPr lang="en-US" dirty="0"/>
                <a:t>Trained ML model</a:t>
              </a: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5496" y="1289558"/>
              <a:ext cx="1273635" cy="773542"/>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3361" y="4161573"/>
              <a:ext cx="688872" cy="688872"/>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867" y="3001319"/>
              <a:ext cx="814935" cy="814935"/>
            </a:xfrm>
            <a:prstGeom prst="rect">
              <a:avLst/>
            </a:prstGeom>
          </p:spPr>
        </p:pic>
        <p:cxnSp>
          <p:nvCxnSpPr>
            <p:cNvPr id="34" name="Straight Arrow Connector 33"/>
            <p:cNvCxnSpPr/>
            <p:nvPr/>
          </p:nvCxnSpPr>
          <p:spPr>
            <a:xfrm>
              <a:off x="2951247" y="3736403"/>
              <a:ext cx="0" cy="4952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19661" y="4857153"/>
              <a:ext cx="2001059" cy="338554"/>
            </a:xfrm>
            <a:prstGeom prst="rect">
              <a:avLst/>
            </a:prstGeom>
            <a:noFill/>
          </p:spPr>
          <p:txBody>
            <a:bodyPr wrap="square" rtlCol="0">
              <a:spAutoFit/>
            </a:bodyPr>
            <a:lstStyle/>
            <a:p>
              <a:r>
                <a:rPr lang="en-US" sz="1600" dirty="0" smtClean="0"/>
                <a:t>Crowd Detection</a:t>
              </a:r>
              <a:endParaRPr lang="en-US" sz="1600" dirty="0"/>
            </a:p>
          </p:txBody>
        </p:sp>
        <p:sp>
          <p:nvSpPr>
            <p:cNvPr id="36" name="TextBox 35"/>
            <p:cNvSpPr txBox="1"/>
            <p:nvPr/>
          </p:nvSpPr>
          <p:spPr>
            <a:xfrm>
              <a:off x="1711688" y="3695736"/>
              <a:ext cx="1366297" cy="369332"/>
            </a:xfrm>
            <a:prstGeom prst="rect">
              <a:avLst/>
            </a:prstGeom>
            <a:noFill/>
          </p:spPr>
          <p:txBody>
            <a:bodyPr wrap="square" rtlCol="0">
              <a:spAutoFit/>
            </a:bodyPr>
            <a:lstStyle/>
            <a:p>
              <a:r>
                <a:rPr lang="en-US" dirty="0" smtClean="0"/>
                <a:t>ML Model</a:t>
              </a:r>
              <a:endParaRPr lang="en-US" dirty="0"/>
            </a:p>
          </p:txBody>
        </p:sp>
        <p:cxnSp>
          <p:nvCxnSpPr>
            <p:cNvPr id="37" name="Straight Arrow Connector 36"/>
            <p:cNvCxnSpPr/>
            <p:nvPr/>
          </p:nvCxnSpPr>
          <p:spPr>
            <a:xfrm>
              <a:off x="2843043" y="2501718"/>
              <a:ext cx="0" cy="4952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19813" y="1421980"/>
              <a:ext cx="2191066" cy="369332"/>
            </a:xfrm>
            <a:prstGeom prst="rect">
              <a:avLst/>
            </a:prstGeom>
            <a:solidFill>
              <a:schemeClr val="tx2">
                <a:lumMod val="60000"/>
                <a:lumOff val="40000"/>
              </a:schemeClr>
            </a:solidFill>
          </p:spPr>
          <p:txBody>
            <a:bodyPr wrap="square" rtlCol="0">
              <a:spAutoFit/>
            </a:bodyPr>
            <a:lstStyle/>
            <a:p>
              <a:r>
                <a:rPr lang="en-US" b="1" dirty="0" smtClean="0">
                  <a:solidFill>
                    <a:schemeClr val="bg1"/>
                  </a:solidFill>
                </a:rPr>
                <a:t>Remote Location</a:t>
              </a:r>
              <a:endParaRPr lang="en-US" b="1" dirty="0">
                <a:solidFill>
                  <a:schemeClr val="bg1"/>
                </a:solidFill>
              </a:endParaRPr>
            </a:p>
          </p:txBody>
        </p:sp>
        <p:pic>
          <p:nvPicPr>
            <p:cNvPr id="10" name="Picture 9"/>
            <p:cNvPicPr>
              <a:picLocks noChangeAspect="1"/>
            </p:cNvPicPr>
            <p:nvPr/>
          </p:nvPicPr>
          <p:blipFill>
            <a:blip r:embed="rId6"/>
            <a:stretch>
              <a:fillRect/>
            </a:stretch>
          </p:blipFill>
          <p:spPr>
            <a:xfrm>
              <a:off x="5083409" y="3405171"/>
              <a:ext cx="466990" cy="466990"/>
            </a:xfrm>
            <a:prstGeom prst="rect">
              <a:avLst/>
            </a:prstGeom>
          </p:spPr>
        </p:pic>
        <p:sp>
          <p:nvSpPr>
            <p:cNvPr id="48" name="TextBox 47"/>
            <p:cNvSpPr txBox="1"/>
            <p:nvPr/>
          </p:nvSpPr>
          <p:spPr>
            <a:xfrm>
              <a:off x="9110269" y="1384930"/>
              <a:ext cx="958114" cy="369332"/>
            </a:xfrm>
            <a:prstGeom prst="rect">
              <a:avLst/>
            </a:prstGeom>
            <a:solidFill>
              <a:schemeClr val="tx2">
                <a:lumMod val="60000"/>
                <a:lumOff val="40000"/>
              </a:schemeClr>
            </a:solidFill>
          </p:spPr>
          <p:txBody>
            <a:bodyPr wrap="square" rtlCol="0">
              <a:spAutoFit/>
            </a:bodyPr>
            <a:lstStyle/>
            <a:p>
              <a:r>
                <a:rPr lang="en-US" b="1" dirty="0" smtClean="0">
                  <a:solidFill>
                    <a:schemeClr val="bg1"/>
                  </a:solidFill>
                </a:rPr>
                <a:t>Cloud</a:t>
              </a:r>
              <a:endParaRPr lang="en-US" b="1" dirty="0">
                <a:solidFill>
                  <a:schemeClr val="bg1"/>
                </a:solidFill>
              </a:endParaRPr>
            </a:p>
          </p:txBody>
        </p:sp>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4566" y="4137286"/>
              <a:ext cx="496004" cy="496004"/>
            </a:xfrm>
            <a:prstGeom prst="rect">
              <a:avLst/>
            </a:prstGeom>
          </p:spPr>
        </p:pic>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71066" y="2293778"/>
              <a:ext cx="455584" cy="455584"/>
            </a:xfrm>
            <a:prstGeom prst="rect">
              <a:avLst/>
            </a:prstGeom>
          </p:spPr>
        </p:pic>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3852" y="2177595"/>
              <a:ext cx="454427" cy="454427"/>
            </a:xfrm>
            <a:prstGeom prst="rect">
              <a:avLst/>
            </a:prstGeom>
          </p:spPr>
        </p:pic>
        <p:sp>
          <p:nvSpPr>
            <p:cNvPr id="69" name="TextBox 68"/>
            <p:cNvSpPr txBox="1"/>
            <p:nvPr/>
          </p:nvSpPr>
          <p:spPr>
            <a:xfrm>
              <a:off x="24293" y="1384930"/>
              <a:ext cx="1484385" cy="369332"/>
            </a:xfrm>
            <a:prstGeom prst="rect">
              <a:avLst/>
            </a:prstGeom>
            <a:solidFill>
              <a:schemeClr val="tx2">
                <a:lumMod val="60000"/>
                <a:lumOff val="40000"/>
              </a:schemeClr>
            </a:solidFill>
          </p:spPr>
          <p:txBody>
            <a:bodyPr wrap="square" rtlCol="0">
              <a:spAutoFit/>
            </a:bodyPr>
            <a:lstStyle/>
            <a:p>
              <a:r>
                <a:rPr lang="en-US" b="1" dirty="0" err="1" smtClean="0">
                  <a:solidFill>
                    <a:schemeClr val="bg1"/>
                  </a:solidFill>
                </a:rPr>
                <a:t>CoDetect</a:t>
              </a:r>
              <a:endParaRPr lang="en-US" b="1" dirty="0">
                <a:solidFill>
                  <a:schemeClr val="bg1"/>
                </a:solidFill>
              </a:endParaRPr>
            </a:p>
          </p:txBody>
        </p:sp>
        <p:cxnSp>
          <p:nvCxnSpPr>
            <p:cNvPr id="45" name="Elbow Connector 44"/>
            <p:cNvCxnSpPr/>
            <p:nvPr/>
          </p:nvCxnSpPr>
          <p:spPr>
            <a:xfrm flipV="1">
              <a:off x="5327010" y="2874637"/>
              <a:ext cx="3033219" cy="570224"/>
            </a:xfrm>
            <a:prstGeom prst="bentConnector3">
              <a:avLst>
                <a:gd name="adj1" fmla="val -174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40811" y="2986016"/>
              <a:ext cx="2828515" cy="307777"/>
            </a:xfrm>
            <a:prstGeom prst="rect">
              <a:avLst/>
            </a:prstGeom>
            <a:solidFill>
              <a:schemeClr val="bg1"/>
            </a:solidFill>
          </p:spPr>
          <p:txBody>
            <a:bodyPr wrap="square" rtlCol="0">
              <a:spAutoFit/>
            </a:bodyPr>
            <a:lstStyle/>
            <a:p>
              <a:r>
                <a:rPr lang="en-US" sz="1400" dirty="0" smtClean="0"/>
                <a:t>Results from Inference processing</a:t>
              </a:r>
              <a:endParaRPr lang="en-US" sz="1400" dirty="0"/>
            </a:p>
          </p:txBody>
        </p:sp>
        <p:cxnSp>
          <p:nvCxnSpPr>
            <p:cNvPr id="55" name="Elbow Connector 54"/>
            <p:cNvCxnSpPr/>
            <p:nvPr/>
          </p:nvCxnSpPr>
          <p:spPr>
            <a:xfrm rot="10800000">
              <a:off x="5236954" y="4278961"/>
              <a:ext cx="3150697" cy="305754"/>
            </a:xfrm>
            <a:prstGeom prst="bentConnector3">
              <a:avLst>
                <a:gd name="adj1" fmla="val 100247"/>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57" name="Title 1">
            <a:extLst>
              <a:ext uri="{FF2B5EF4-FFF2-40B4-BE49-F238E27FC236}">
                <a16:creationId xmlns:a16="http://schemas.microsoft.com/office/drawing/2014/main" id="{114C6FC1-EAC8-415C-8714-6C09FF2E6415}"/>
              </a:ext>
            </a:extLst>
          </p:cNvPr>
          <p:cNvSpPr>
            <a:spLocks noGrp="1"/>
          </p:cNvSpPr>
          <p:nvPr>
            <p:ph type="title"/>
          </p:nvPr>
        </p:nvSpPr>
        <p:spPr>
          <a:xfrm>
            <a:off x="535357" y="228239"/>
            <a:ext cx="6876288" cy="640080"/>
          </a:xfrm>
        </p:spPr>
        <p:txBody>
          <a:bodyPr>
            <a:normAutofit/>
          </a:bodyPr>
          <a:lstStyle/>
          <a:p>
            <a:r>
              <a:rPr lang="en-US" dirty="0" err="1">
                <a:solidFill>
                  <a:schemeClr val="bg2">
                    <a:lumMod val="25000"/>
                  </a:schemeClr>
                </a:solidFill>
              </a:rPr>
              <a:t>CoDetect</a:t>
            </a:r>
            <a:r>
              <a:rPr lang="en-US" dirty="0">
                <a:solidFill>
                  <a:schemeClr val="bg2">
                    <a:lumMod val="25000"/>
                  </a:schemeClr>
                </a:solidFill>
              </a:rPr>
              <a:t> Workflow Diagram</a:t>
            </a:r>
          </a:p>
        </p:txBody>
      </p:sp>
      <p:pic>
        <p:nvPicPr>
          <p:cNvPr id="58" name="Picture 6" descr="A close up of a logo&#10;&#10;Description generated with high confidence">
            <a:extLst>
              <a:ext uri="{FF2B5EF4-FFF2-40B4-BE49-F238E27FC236}">
                <a16:creationId xmlns:a16="http://schemas.microsoft.com/office/drawing/2014/main" id="{68DF54DB-906A-4E80-B6EB-1510DB6AF567}"/>
              </a:ext>
            </a:extLst>
          </p:cNvPr>
          <p:cNvPicPr>
            <a:picLocks noChangeAspect="1"/>
          </p:cNvPicPr>
          <p:nvPr/>
        </p:nvPicPr>
        <p:blipFill>
          <a:blip r:embed="rId8"/>
          <a:stretch>
            <a:fillRect/>
          </a:stretch>
        </p:blipFill>
        <p:spPr>
          <a:xfrm>
            <a:off x="1210189" y="2465682"/>
            <a:ext cx="1075427" cy="1061050"/>
          </a:xfrm>
          <a:prstGeom prst="rect">
            <a:avLst/>
          </a:prstGeom>
        </p:spPr>
      </p:pic>
      <p:pic>
        <p:nvPicPr>
          <p:cNvPr id="59" name="Picture 8" descr="A close up of a logo&#10;&#10;Description generated with very high confidence">
            <a:extLst>
              <a:ext uri="{FF2B5EF4-FFF2-40B4-BE49-F238E27FC236}">
                <a16:creationId xmlns:a16="http://schemas.microsoft.com/office/drawing/2014/main" id="{83406563-87E1-4653-ACC3-BFA78474A656}"/>
              </a:ext>
            </a:extLst>
          </p:cNvPr>
          <p:cNvPicPr>
            <a:picLocks noChangeAspect="1"/>
          </p:cNvPicPr>
          <p:nvPr/>
        </p:nvPicPr>
        <p:blipFill>
          <a:blip r:embed="rId9"/>
          <a:stretch>
            <a:fillRect/>
          </a:stretch>
        </p:blipFill>
        <p:spPr>
          <a:xfrm>
            <a:off x="455677" y="2984942"/>
            <a:ext cx="941718" cy="927340"/>
          </a:xfrm>
          <a:prstGeom prst="rect">
            <a:avLst/>
          </a:prstGeom>
        </p:spPr>
      </p:pic>
      <p:sp>
        <p:nvSpPr>
          <p:cNvPr id="60" name="TextBox 59">
            <a:extLst>
              <a:ext uri="{FF2B5EF4-FFF2-40B4-BE49-F238E27FC236}">
                <a16:creationId xmlns:a16="http://schemas.microsoft.com/office/drawing/2014/main" id="{580CEDDC-18F9-4943-822B-297E297F2146}"/>
              </a:ext>
            </a:extLst>
          </p:cNvPr>
          <p:cNvSpPr txBox="1"/>
          <p:nvPr/>
        </p:nvSpPr>
        <p:spPr>
          <a:xfrm>
            <a:off x="283104" y="3949702"/>
            <a:ext cx="16792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Real time streaming using IP camera </a:t>
            </a:r>
          </a:p>
        </p:txBody>
      </p:sp>
      <p:sp>
        <p:nvSpPr>
          <p:cNvPr id="61" name="Rectangle: Rounded Corners 8">
            <a:extLst>
              <a:ext uri="{FF2B5EF4-FFF2-40B4-BE49-F238E27FC236}">
                <a16:creationId xmlns:a16="http://schemas.microsoft.com/office/drawing/2014/main" id="{EB460F00-FD49-4D64-8323-E6F216B1A2DF}"/>
              </a:ext>
            </a:extLst>
          </p:cNvPr>
          <p:cNvSpPr/>
          <p:nvPr/>
        </p:nvSpPr>
        <p:spPr>
          <a:xfrm>
            <a:off x="2431390" y="2415225"/>
            <a:ext cx="1820625" cy="855750"/>
          </a:xfrm>
          <a:prstGeom prst="roundRect">
            <a:avLst/>
          </a:prstGeom>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p>
        </p:txBody>
      </p:sp>
      <p:sp>
        <p:nvSpPr>
          <p:cNvPr id="62" name="Rectangle: Rounded Corners 14">
            <a:extLst>
              <a:ext uri="{FF2B5EF4-FFF2-40B4-BE49-F238E27FC236}">
                <a16:creationId xmlns:a16="http://schemas.microsoft.com/office/drawing/2014/main" id="{8B48B7F2-1781-4267-BBD4-AC41B2351654}"/>
              </a:ext>
            </a:extLst>
          </p:cNvPr>
          <p:cNvSpPr/>
          <p:nvPr/>
        </p:nvSpPr>
        <p:spPr>
          <a:xfrm>
            <a:off x="4338915" y="2427132"/>
            <a:ext cx="2144205" cy="890689"/>
          </a:xfrm>
          <a:prstGeom prst="roundRect">
            <a:avLst/>
          </a:prstGeom>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p>
        </p:txBody>
      </p:sp>
      <p:sp>
        <p:nvSpPr>
          <p:cNvPr id="63" name="TextBox 62">
            <a:extLst>
              <a:ext uri="{FF2B5EF4-FFF2-40B4-BE49-F238E27FC236}">
                <a16:creationId xmlns:a16="http://schemas.microsoft.com/office/drawing/2014/main" id="{5EBDB86F-78DF-4715-B231-1A90A4695246}"/>
              </a:ext>
            </a:extLst>
          </p:cNvPr>
          <p:cNvSpPr txBox="1"/>
          <p:nvPr/>
        </p:nvSpPr>
        <p:spPr>
          <a:xfrm>
            <a:off x="3053466" y="2482989"/>
            <a:ext cx="11985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Media player to stream the live feed</a:t>
            </a:r>
          </a:p>
        </p:txBody>
      </p:sp>
      <p:pic>
        <p:nvPicPr>
          <p:cNvPr id="64" name="Picture 18" descr="A close up of a logo&#10;&#10;Description generated with very high confidence">
            <a:extLst>
              <a:ext uri="{FF2B5EF4-FFF2-40B4-BE49-F238E27FC236}">
                <a16:creationId xmlns:a16="http://schemas.microsoft.com/office/drawing/2014/main" id="{35B8BF09-1090-4048-815C-53296F940147}"/>
              </a:ext>
            </a:extLst>
          </p:cNvPr>
          <p:cNvPicPr>
            <a:picLocks noChangeAspect="1"/>
          </p:cNvPicPr>
          <p:nvPr/>
        </p:nvPicPr>
        <p:blipFill>
          <a:blip r:embed="rId10"/>
          <a:stretch>
            <a:fillRect/>
          </a:stretch>
        </p:blipFill>
        <p:spPr>
          <a:xfrm>
            <a:off x="2399223" y="2513566"/>
            <a:ext cx="643960" cy="387230"/>
          </a:xfrm>
          <a:prstGeom prst="rect">
            <a:avLst/>
          </a:prstGeom>
        </p:spPr>
      </p:pic>
      <p:pic>
        <p:nvPicPr>
          <p:cNvPr id="65" name="Picture 24" descr="A picture containing drawing&#10;&#10;Description generated with very high confidence">
            <a:extLst>
              <a:ext uri="{FF2B5EF4-FFF2-40B4-BE49-F238E27FC236}">
                <a16:creationId xmlns:a16="http://schemas.microsoft.com/office/drawing/2014/main" id="{904626E0-2EB8-4188-9BBD-B360B961BF5D}"/>
              </a:ext>
            </a:extLst>
          </p:cNvPr>
          <p:cNvPicPr>
            <a:picLocks noChangeAspect="1"/>
          </p:cNvPicPr>
          <p:nvPr/>
        </p:nvPicPr>
        <p:blipFill>
          <a:blip r:embed="rId11"/>
          <a:stretch>
            <a:fillRect/>
          </a:stretch>
        </p:blipFill>
        <p:spPr>
          <a:xfrm>
            <a:off x="4420698" y="2440426"/>
            <a:ext cx="524431" cy="702956"/>
          </a:xfrm>
          <a:prstGeom prst="rect">
            <a:avLst/>
          </a:prstGeom>
          <a:solidFill>
            <a:schemeClr val="bg1"/>
          </a:solidFill>
        </p:spPr>
      </p:pic>
      <p:sp>
        <p:nvSpPr>
          <p:cNvPr id="66" name="TextBox 65">
            <a:extLst>
              <a:ext uri="{FF2B5EF4-FFF2-40B4-BE49-F238E27FC236}">
                <a16:creationId xmlns:a16="http://schemas.microsoft.com/office/drawing/2014/main" id="{0F181800-8F18-415C-99C1-82509AA32F00}"/>
              </a:ext>
            </a:extLst>
          </p:cNvPr>
          <p:cNvSpPr txBox="1"/>
          <p:nvPr/>
        </p:nvSpPr>
        <p:spPr>
          <a:xfrm>
            <a:off x="4925056" y="2513566"/>
            <a:ext cx="1397024"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err="1"/>
              <a:t>Opencv</a:t>
            </a:r>
            <a:r>
              <a:rPr lang="en-US" sz="1200" b="1" dirty="0"/>
              <a:t> used to display the real time output</a:t>
            </a:r>
            <a:endParaRPr lang="en-US" sz="1200" dirty="0"/>
          </a:p>
        </p:txBody>
      </p:sp>
      <p:pic>
        <p:nvPicPr>
          <p:cNvPr id="67" name="Picture 29" descr="A close up of a logo&#10;&#10;Description generated with very high confidence">
            <a:extLst>
              <a:ext uri="{FF2B5EF4-FFF2-40B4-BE49-F238E27FC236}">
                <a16:creationId xmlns:a16="http://schemas.microsoft.com/office/drawing/2014/main" id="{795137BF-36CB-4D89-A499-5B5CD03D034B}"/>
              </a:ext>
            </a:extLst>
          </p:cNvPr>
          <p:cNvPicPr>
            <a:picLocks noChangeAspect="1"/>
          </p:cNvPicPr>
          <p:nvPr/>
        </p:nvPicPr>
        <p:blipFill>
          <a:blip r:embed="rId12"/>
          <a:stretch>
            <a:fillRect/>
          </a:stretch>
        </p:blipFill>
        <p:spPr>
          <a:xfrm>
            <a:off x="535357" y="4516308"/>
            <a:ext cx="1110027" cy="1110027"/>
          </a:xfrm>
          <a:prstGeom prst="rect">
            <a:avLst/>
          </a:prstGeom>
        </p:spPr>
      </p:pic>
      <p:sp>
        <p:nvSpPr>
          <p:cNvPr id="68" name="TextBox 67">
            <a:extLst>
              <a:ext uri="{FF2B5EF4-FFF2-40B4-BE49-F238E27FC236}">
                <a16:creationId xmlns:a16="http://schemas.microsoft.com/office/drawing/2014/main" id="{6EA7B2EB-30C9-4C6B-A5BA-FA6BD890F8E9}"/>
              </a:ext>
            </a:extLst>
          </p:cNvPr>
          <p:cNvSpPr txBox="1"/>
          <p:nvPr/>
        </p:nvSpPr>
        <p:spPr>
          <a:xfrm>
            <a:off x="321891" y="5723376"/>
            <a:ext cx="132349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Displaying crowd analysis from IP camera live feed</a:t>
            </a:r>
          </a:p>
        </p:txBody>
      </p:sp>
    </p:spTree>
    <p:extLst>
      <p:ext uri="{BB962C8B-B14F-4D97-AF65-F5344CB8AC3E}">
        <p14:creationId xmlns:p14="http://schemas.microsoft.com/office/powerpoint/2010/main" val="423164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pic>
        <p:nvPicPr>
          <p:cNvPr id="4" name="Picture 3"/>
          <p:cNvPicPr>
            <a:picLocks noChangeAspect="1"/>
          </p:cNvPicPr>
          <p:nvPr/>
        </p:nvPicPr>
        <p:blipFill>
          <a:blip r:embed="rId2"/>
          <a:stretch>
            <a:fillRect/>
          </a:stretch>
        </p:blipFill>
        <p:spPr>
          <a:xfrm>
            <a:off x="521207" y="1330219"/>
            <a:ext cx="5643562" cy="529974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268847640"/>
              </p:ext>
            </p:extLst>
          </p:nvPr>
        </p:nvGraphicFramePr>
        <p:xfrm>
          <a:off x="6469039" y="1330219"/>
          <a:ext cx="5186151" cy="5275224"/>
        </p:xfrm>
        <a:graphic>
          <a:graphicData uri="http://schemas.openxmlformats.org/drawingml/2006/table">
            <a:tbl>
              <a:tblPr firstRow="1" bandRow="1">
                <a:tableStyleId>{BC89EF96-8CEA-46FF-86C4-4CE0E7609802}</a:tableStyleId>
              </a:tblPr>
              <a:tblGrid>
                <a:gridCol w="576239">
                  <a:extLst>
                    <a:ext uri="{9D8B030D-6E8A-4147-A177-3AD203B41FA5}">
                      <a16:colId xmlns:a16="http://schemas.microsoft.com/office/drawing/2014/main" val="3490723948"/>
                    </a:ext>
                  </a:extLst>
                </a:gridCol>
                <a:gridCol w="576239">
                  <a:extLst>
                    <a:ext uri="{9D8B030D-6E8A-4147-A177-3AD203B41FA5}">
                      <a16:colId xmlns:a16="http://schemas.microsoft.com/office/drawing/2014/main" val="2730530436"/>
                    </a:ext>
                  </a:extLst>
                </a:gridCol>
                <a:gridCol w="576239">
                  <a:extLst>
                    <a:ext uri="{9D8B030D-6E8A-4147-A177-3AD203B41FA5}">
                      <a16:colId xmlns:a16="http://schemas.microsoft.com/office/drawing/2014/main" val="452228490"/>
                    </a:ext>
                  </a:extLst>
                </a:gridCol>
                <a:gridCol w="576239">
                  <a:extLst>
                    <a:ext uri="{9D8B030D-6E8A-4147-A177-3AD203B41FA5}">
                      <a16:colId xmlns:a16="http://schemas.microsoft.com/office/drawing/2014/main" val="3225515213"/>
                    </a:ext>
                  </a:extLst>
                </a:gridCol>
                <a:gridCol w="697551">
                  <a:extLst>
                    <a:ext uri="{9D8B030D-6E8A-4147-A177-3AD203B41FA5}">
                      <a16:colId xmlns:a16="http://schemas.microsoft.com/office/drawing/2014/main" val="1489506708"/>
                    </a:ext>
                  </a:extLst>
                </a:gridCol>
                <a:gridCol w="454927">
                  <a:extLst>
                    <a:ext uri="{9D8B030D-6E8A-4147-A177-3AD203B41FA5}">
                      <a16:colId xmlns:a16="http://schemas.microsoft.com/office/drawing/2014/main" val="3563989273"/>
                    </a:ext>
                  </a:extLst>
                </a:gridCol>
                <a:gridCol w="664190">
                  <a:extLst>
                    <a:ext uri="{9D8B030D-6E8A-4147-A177-3AD203B41FA5}">
                      <a16:colId xmlns:a16="http://schemas.microsoft.com/office/drawing/2014/main" val="182061354"/>
                    </a:ext>
                  </a:extLst>
                </a:gridCol>
                <a:gridCol w="488288">
                  <a:extLst>
                    <a:ext uri="{9D8B030D-6E8A-4147-A177-3AD203B41FA5}">
                      <a16:colId xmlns:a16="http://schemas.microsoft.com/office/drawing/2014/main" val="3965021559"/>
                    </a:ext>
                  </a:extLst>
                </a:gridCol>
                <a:gridCol w="576239">
                  <a:extLst>
                    <a:ext uri="{9D8B030D-6E8A-4147-A177-3AD203B41FA5}">
                      <a16:colId xmlns:a16="http://schemas.microsoft.com/office/drawing/2014/main" val="2008656123"/>
                    </a:ext>
                  </a:extLst>
                </a:gridCol>
              </a:tblGrid>
              <a:tr h="239740">
                <a:tc>
                  <a:txBody>
                    <a:bodyPr/>
                    <a:lstStyle/>
                    <a:p>
                      <a:r>
                        <a:rPr lang="en-US" sz="900" dirty="0"/>
                        <a:t>Name</a:t>
                      </a:r>
                    </a:p>
                  </a:txBody>
                  <a:tcPr marL="10525" marR="10525" marT="5262" marB="5262" anchor="ctr"/>
                </a:tc>
                <a:tc>
                  <a:txBody>
                    <a:bodyPr/>
                    <a:lstStyle/>
                    <a:p>
                      <a:r>
                        <a:rPr lang="en-US" sz="900"/>
                        <a:t>Address</a:t>
                      </a:r>
                    </a:p>
                  </a:txBody>
                  <a:tcPr marL="10525" marR="10525" marT="5262" marB="5262" anchor="ctr"/>
                </a:tc>
                <a:tc>
                  <a:txBody>
                    <a:bodyPr/>
                    <a:lstStyle/>
                    <a:p>
                      <a:r>
                        <a:rPr lang="en-US" sz="900"/>
                        <a:t>Request</a:t>
                      </a:r>
                    </a:p>
                  </a:txBody>
                  <a:tcPr marL="10525" marR="10525" marT="5262" marB="5262" anchor="ctr"/>
                </a:tc>
                <a:tc>
                  <a:txBody>
                    <a:bodyPr/>
                    <a:lstStyle/>
                    <a:p>
                      <a:r>
                        <a:rPr lang="en-US" sz="900"/>
                        <a:t>Request</a:t>
                      </a:r>
                      <a:br>
                        <a:rPr lang="en-US" sz="900"/>
                      </a:br>
                      <a:r>
                        <a:rPr lang="en-US" sz="900"/>
                        <a:t>Open Date</a:t>
                      </a:r>
                    </a:p>
                  </a:txBody>
                  <a:tcPr marL="10525" marR="10525" marT="5262" marB="5262" anchor="ctr"/>
                </a:tc>
                <a:tc>
                  <a:txBody>
                    <a:bodyPr/>
                    <a:lstStyle/>
                    <a:p>
                      <a:r>
                        <a:rPr lang="en-US" sz="900" dirty="0"/>
                        <a:t>Assigned</a:t>
                      </a:r>
                      <a:br>
                        <a:rPr lang="en-US" sz="900" dirty="0"/>
                      </a:br>
                      <a:r>
                        <a:rPr lang="en-US" sz="900" dirty="0"/>
                        <a:t>to</a:t>
                      </a:r>
                    </a:p>
                  </a:txBody>
                  <a:tcPr marL="10525" marR="10525" marT="5262" marB="5262" anchor="ctr"/>
                </a:tc>
                <a:tc>
                  <a:txBody>
                    <a:bodyPr/>
                    <a:lstStyle/>
                    <a:p>
                      <a:r>
                        <a:rPr lang="en-US" sz="900"/>
                        <a:t>Status</a:t>
                      </a:r>
                    </a:p>
                  </a:txBody>
                  <a:tcPr marL="10525" marR="10525" marT="5262" marB="5262" anchor="ctr"/>
                </a:tc>
                <a:tc>
                  <a:txBody>
                    <a:bodyPr/>
                    <a:lstStyle/>
                    <a:p>
                      <a:r>
                        <a:rPr lang="en-US" sz="900"/>
                        <a:t>Closed</a:t>
                      </a:r>
                      <a:br>
                        <a:rPr lang="en-US" sz="900"/>
                      </a:br>
                      <a:r>
                        <a:rPr lang="en-US" sz="900"/>
                        <a:t>Date</a:t>
                      </a:r>
                    </a:p>
                  </a:txBody>
                  <a:tcPr marL="10525" marR="10525" marT="5262" marB="5262" anchor="ctr"/>
                </a:tc>
                <a:tc>
                  <a:txBody>
                    <a:bodyPr/>
                    <a:lstStyle/>
                    <a:p>
                      <a:r>
                        <a:rPr lang="en-US" sz="900"/>
                        <a:t>Priority</a:t>
                      </a:r>
                    </a:p>
                  </a:txBody>
                  <a:tcPr marL="10525" marR="10525" marT="5262" marB="5262" anchor="ctr"/>
                </a:tc>
                <a:tc>
                  <a:txBody>
                    <a:bodyPr/>
                    <a:lstStyle/>
                    <a:p>
                      <a:r>
                        <a:rPr lang="en-US" sz="900"/>
                        <a:t>Remarks</a:t>
                      </a:r>
                      <a:br>
                        <a:rPr lang="en-US" sz="900"/>
                      </a:br>
                      <a:endParaRPr lang="en-US" sz="900"/>
                    </a:p>
                  </a:txBody>
                  <a:tcPr marL="10525" marR="10525" marT="5262" marB="5262" anchor="ctr"/>
                </a:tc>
                <a:extLst>
                  <a:ext uri="{0D108BD9-81ED-4DB2-BD59-A6C34878D82A}">
                    <a16:rowId xmlns:a16="http://schemas.microsoft.com/office/drawing/2014/main" val="1683192715"/>
                  </a:ext>
                </a:extLst>
              </a:tr>
              <a:tr h="589292">
                <a:tc>
                  <a:txBody>
                    <a:bodyPr/>
                    <a:lstStyle/>
                    <a:p>
                      <a:r>
                        <a:rPr lang="en-US" sz="900"/>
                        <a:t>Asha Kumari</a:t>
                      </a:r>
                    </a:p>
                  </a:txBody>
                  <a:tcPr marL="10525" marR="10525" marT="5262" marB="5262" anchor="ctr"/>
                </a:tc>
                <a:tc>
                  <a:txBody>
                    <a:bodyPr/>
                    <a:lstStyle/>
                    <a:p>
                      <a:r>
                        <a:rPr lang="en-US" sz="900"/>
                        <a:t>245 , Prasad Chambers, M Parmanand Marg, Opera House</a:t>
                      </a:r>
                    </a:p>
                  </a:txBody>
                  <a:tcPr marL="10525" marR="10525" marT="5262" marB="5262" anchor="ctr"/>
                </a:tc>
                <a:tc>
                  <a:txBody>
                    <a:bodyPr/>
                    <a:lstStyle/>
                    <a:p>
                      <a:r>
                        <a:rPr lang="en-US" sz="900"/>
                        <a:t>Urgent groceries </a:t>
                      </a:r>
                    </a:p>
                  </a:txBody>
                  <a:tcPr marL="10525" marR="10525" marT="5262" marB="5262" anchor="ctr"/>
                </a:tc>
                <a:tc>
                  <a:txBody>
                    <a:bodyPr/>
                    <a:lstStyle/>
                    <a:p>
                      <a:r>
                        <a:rPr lang="en-US" sz="900" dirty="0"/>
                        <a:t>1-May-2020</a:t>
                      </a:r>
                    </a:p>
                  </a:txBody>
                  <a:tcPr marL="10525" marR="10525" marT="5262" marB="5262" anchor="ctr"/>
                </a:tc>
                <a:tc>
                  <a:txBody>
                    <a:bodyPr/>
                    <a:lstStyle/>
                    <a:p>
                      <a:r>
                        <a:rPr lang="en-US" sz="900"/>
                        <a:t>Help India Foundation</a:t>
                      </a:r>
                    </a:p>
                  </a:txBody>
                  <a:tcPr marL="10525" marR="10525" marT="5262" marB="5262" anchor="ctr"/>
                </a:tc>
                <a:tc>
                  <a:txBody>
                    <a:bodyPr/>
                    <a:lstStyle/>
                    <a:p>
                      <a:r>
                        <a:rPr lang="en-US" sz="900"/>
                        <a:t>Closed</a:t>
                      </a:r>
                    </a:p>
                  </a:txBody>
                  <a:tcPr marL="10525" marR="10525" marT="5262" marB="5262" anchor="ctr"/>
                </a:tc>
                <a:tc>
                  <a:txBody>
                    <a:bodyPr/>
                    <a:lstStyle/>
                    <a:p>
                      <a:r>
                        <a:rPr lang="en-US" sz="900"/>
                        <a:t>15-May-2020</a:t>
                      </a:r>
                    </a:p>
                  </a:txBody>
                  <a:tcPr marL="10525" marR="10525" marT="5262" marB="5262" anchor="ctr"/>
                </a:tc>
                <a:tc>
                  <a:txBody>
                    <a:bodyPr/>
                    <a:lstStyle/>
                    <a:p>
                      <a:r>
                        <a:rPr lang="en-US" sz="900" dirty="0"/>
                        <a:t>High</a:t>
                      </a:r>
                    </a:p>
                  </a:txBody>
                  <a:tcPr marL="10525" marR="10525" marT="5262" marB="5262" anchor="ctr"/>
                </a:tc>
                <a:tc>
                  <a:txBody>
                    <a:bodyPr/>
                    <a:lstStyle/>
                    <a:p>
                      <a:r>
                        <a:rPr lang="en-US" sz="900"/>
                        <a:t>Groceries distributed to 30 families</a:t>
                      </a:r>
                    </a:p>
                  </a:txBody>
                  <a:tcPr marL="10525" marR="10525" marT="5262" marB="5262" anchor="ctr"/>
                </a:tc>
                <a:extLst>
                  <a:ext uri="{0D108BD9-81ED-4DB2-BD59-A6C34878D82A}">
                    <a16:rowId xmlns:a16="http://schemas.microsoft.com/office/drawing/2014/main" val="2468292152"/>
                  </a:ext>
                </a:extLst>
              </a:tr>
              <a:tr h="589292">
                <a:tc>
                  <a:txBody>
                    <a:bodyPr/>
                    <a:lstStyle/>
                    <a:p>
                      <a:r>
                        <a:rPr lang="en-US" sz="900"/>
                        <a:t>Mohan Rastogi</a:t>
                      </a:r>
                    </a:p>
                  </a:txBody>
                  <a:tcPr marL="10525" marR="10525" marT="5262" marB="5262" anchor="ctr"/>
                </a:tc>
                <a:tc>
                  <a:txBody>
                    <a:bodyPr/>
                    <a:lstStyle/>
                    <a:p>
                      <a:r>
                        <a:rPr lang="sv-SE" sz="900"/>
                        <a:t>Bhakti Nagar Station, 10, Bhaktinagar Station, Bhakti Nagar</a:t>
                      </a:r>
                    </a:p>
                  </a:txBody>
                  <a:tcPr marL="10525" marR="10525" marT="5262" marB="5262" anchor="ctr"/>
                </a:tc>
                <a:tc>
                  <a:txBody>
                    <a:bodyPr/>
                    <a:lstStyle/>
                    <a:p>
                      <a:r>
                        <a:rPr lang="en-US" sz="900"/>
                        <a:t>Medical assistance</a:t>
                      </a:r>
                    </a:p>
                  </a:txBody>
                  <a:tcPr marL="10525" marR="10525" marT="5262" marB="5262" anchor="ctr"/>
                </a:tc>
                <a:tc>
                  <a:txBody>
                    <a:bodyPr/>
                    <a:lstStyle/>
                    <a:p>
                      <a:r>
                        <a:rPr lang="en-US" sz="900"/>
                        <a:t>15-May-2020</a:t>
                      </a:r>
                    </a:p>
                  </a:txBody>
                  <a:tcPr marL="10525" marR="10525" marT="5262" marB="5262" anchor="ctr"/>
                </a:tc>
                <a:tc>
                  <a:txBody>
                    <a:bodyPr/>
                    <a:lstStyle/>
                    <a:p>
                      <a:r>
                        <a:rPr lang="en-US" sz="900"/>
                        <a:t>Naya Hospital</a:t>
                      </a:r>
                    </a:p>
                  </a:txBody>
                  <a:tcPr marL="10525" marR="10525" marT="5262" marB="5262" anchor="ctr"/>
                </a:tc>
                <a:tc>
                  <a:txBody>
                    <a:bodyPr/>
                    <a:lstStyle/>
                    <a:p>
                      <a:r>
                        <a:rPr lang="en-US" sz="900"/>
                        <a:t>Closed</a:t>
                      </a:r>
                    </a:p>
                  </a:txBody>
                  <a:tcPr marL="10525" marR="10525" marT="5262" marB="5262" anchor="ctr"/>
                </a:tc>
                <a:tc>
                  <a:txBody>
                    <a:bodyPr/>
                    <a:lstStyle/>
                    <a:p>
                      <a:r>
                        <a:rPr lang="en-US" sz="900"/>
                        <a:t>20-May-2020</a:t>
                      </a:r>
                    </a:p>
                  </a:txBody>
                  <a:tcPr marL="10525" marR="10525" marT="5262" marB="5262" anchor="ctr"/>
                </a:tc>
                <a:tc>
                  <a:txBody>
                    <a:bodyPr/>
                    <a:lstStyle/>
                    <a:p>
                      <a:r>
                        <a:rPr lang="en-US" sz="900" dirty="0"/>
                        <a:t>High</a:t>
                      </a:r>
                    </a:p>
                  </a:txBody>
                  <a:tcPr marL="10525" marR="10525" marT="5262" marB="5262" anchor="ctr"/>
                </a:tc>
                <a:tc>
                  <a:txBody>
                    <a:bodyPr/>
                    <a:lstStyle/>
                    <a:p>
                      <a:r>
                        <a:rPr lang="en-US" sz="900"/>
                        <a:t>COVID testing done</a:t>
                      </a:r>
                    </a:p>
                  </a:txBody>
                  <a:tcPr marL="10525" marR="10525" marT="5262" marB="5262" anchor="ctr"/>
                </a:tc>
                <a:extLst>
                  <a:ext uri="{0D108BD9-81ED-4DB2-BD59-A6C34878D82A}">
                    <a16:rowId xmlns:a16="http://schemas.microsoft.com/office/drawing/2014/main" val="1634829786"/>
                  </a:ext>
                </a:extLst>
              </a:tr>
              <a:tr h="589292">
                <a:tc>
                  <a:txBody>
                    <a:bodyPr/>
                    <a:lstStyle/>
                    <a:p>
                      <a:r>
                        <a:rPr lang="en-US" sz="900"/>
                        <a:t>Devi Morar</a:t>
                      </a:r>
                    </a:p>
                  </a:txBody>
                  <a:tcPr marL="10525" marR="10525" marT="5262" marB="5262" anchor="ctr"/>
                </a:tc>
                <a:tc>
                  <a:txBody>
                    <a:bodyPr/>
                    <a:lstStyle/>
                    <a:p>
                      <a:r>
                        <a:rPr lang="en-US" sz="900"/>
                        <a:t>468 , Shah &amp; Nahar Indl Estate, Dhanraj Mill Compound, Lower Parel</a:t>
                      </a:r>
                    </a:p>
                  </a:txBody>
                  <a:tcPr marL="10525" marR="10525" marT="5262" marB="5262" anchor="ctr"/>
                </a:tc>
                <a:tc>
                  <a:txBody>
                    <a:bodyPr/>
                    <a:lstStyle/>
                    <a:p>
                      <a:r>
                        <a:rPr lang="en-US" sz="900"/>
                        <a:t>Transport Assistance</a:t>
                      </a:r>
                    </a:p>
                  </a:txBody>
                  <a:tcPr marL="10525" marR="10525" marT="5262" marB="5262" anchor="ctr"/>
                </a:tc>
                <a:tc>
                  <a:txBody>
                    <a:bodyPr/>
                    <a:lstStyle/>
                    <a:p>
                      <a:r>
                        <a:rPr lang="en-US" sz="900"/>
                        <a:t>15-May-2020</a:t>
                      </a:r>
                    </a:p>
                  </a:txBody>
                  <a:tcPr marL="10525" marR="10525" marT="5262" marB="5262" anchor="ctr"/>
                </a:tc>
                <a:tc>
                  <a:txBody>
                    <a:bodyPr/>
                    <a:lstStyle/>
                    <a:p>
                      <a:r>
                        <a:rPr lang="en-US" sz="900"/>
                        <a:t>Surya NGO</a:t>
                      </a:r>
                    </a:p>
                  </a:txBody>
                  <a:tcPr marL="10525" marR="10525" marT="5262" marB="5262" anchor="ctr"/>
                </a:tc>
                <a:tc>
                  <a:txBody>
                    <a:bodyPr/>
                    <a:lstStyle/>
                    <a:p>
                      <a:r>
                        <a:rPr lang="en-US" sz="900"/>
                        <a:t>Closed</a:t>
                      </a:r>
                    </a:p>
                  </a:txBody>
                  <a:tcPr marL="10525" marR="10525" marT="5262" marB="5262" anchor="ctr"/>
                </a:tc>
                <a:tc>
                  <a:txBody>
                    <a:bodyPr/>
                    <a:lstStyle/>
                    <a:p>
                      <a:r>
                        <a:rPr lang="en-US" sz="900"/>
                        <a:t>20-May-2020</a:t>
                      </a:r>
                    </a:p>
                  </a:txBody>
                  <a:tcPr marL="10525" marR="10525" marT="5262" marB="5262" anchor="ctr"/>
                </a:tc>
                <a:tc>
                  <a:txBody>
                    <a:bodyPr/>
                    <a:lstStyle/>
                    <a:p>
                      <a:r>
                        <a:rPr lang="en-US" sz="900" dirty="0"/>
                        <a:t>Medium</a:t>
                      </a:r>
                    </a:p>
                  </a:txBody>
                  <a:tcPr marL="10525" marR="10525" marT="5262" marB="5262" anchor="ctr"/>
                </a:tc>
                <a:tc>
                  <a:txBody>
                    <a:bodyPr/>
                    <a:lstStyle/>
                    <a:p>
                      <a:r>
                        <a:rPr lang="en-US" sz="900"/>
                        <a:t>Transport arrangements done</a:t>
                      </a:r>
                    </a:p>
                  </a:txBody>
                  <a:tcPr marL="10525" marR="10525" marT="5262" marB="5262" anchor="ctr"/>
                </a:tc>
                <a:extLst>
                  <a:ext uri="{0D108BD9-81ED-4DB2-BD59-A6C34878D82A}">
                    <a16:rowId xmlns:a16="http://schemas.microsoft.com/office/drawing/2014/main" val="3478522980"/>
                  </a:ext>
                </a:extLst>
              </a:tr>
              <a:tr h="472775">
                <a:tc>
                  <a:txBody>
                    <a:bodyPr/>
                    <a:lstStyle/>
                    <a:p>
                      <a:r>
                        <a:rPr lang="en-US" sz="900"/>
                        <a:t>Deepak Mohanty</a:t>
                      </a:r>
                    </a:p>
                  </a:txBody>
                  <a:tcPr marL="10525" marR="10525" marT="5262" marB="5262" anchor="ctr"/>
                </a:tc>
                <a:tc>
                  <a:txBody>
                    <a:bodyPr/>
                    <a:lstStyle/>
                    <a:p>
                      <a:r>
                        <a:rPr lang="en-US" sz="900"/>
                        <a:t>19 /, Harihar Shopping Centre, Station Rd, Malad (west)</a:t>
                      </a:r>
                    </a:p>
                  </a:txBody>
                  <a:tcPr marL="10525" marR="10525" marT="5262" marB="5262" anchor="ctr"/>
                </a:tc>
                <a:tc>
                  <a:txBody>
                    <a:bodyPr/>
                    <a:lstStyle/>
                    <a:p>
                      <a:r>
                        <a:rPr lang="en-US" sz="900"/>
                        <a:t>Maintenance</a:t>
                      </a:r>
                    </a:p>
                  </a:txBody>
                  <a:tcPr marL="10525" marR="10525" marT="5262" marB="5262" anchor="ctr"/>
                </a:tc>
                <a:tc>
                  <a:txBody>
                    <a:bodyPr/>
                    <a:lstStyle/>
                    <a:p>
                      <a:r>
                        <a:rPr lang="en-US" sz="900"/>
                        <a:t>1-Jun-2020</a:t>
                      </a:r>
                    </a:p>
                  </a:txBody>
                  <a:tcPr marL="10525" marR="10525" marT="5262" marB="5262" anchor="ctr"/>
                </a:tc>
                <a:tc>
                  <a:txBody>
                    <a:bodyPr/>
                    <a:lstStyle/>
                    <a:p>
                      <a:r>
                        <a:rPr lang="en-US" sz="900"/>
                        <a:t>Diro</a:t>
                      </a:r>
                      <a:br>
                        <a:rPr lang="en-US" sz="900"/>
                      </a:br>
                      <a:r>
                        <a:rPr lang="en-US" sz="900"/>
                        <a:t>electricals</a:t>
                      </a:r>
                    </a:p>
                  </a:txBody>
                  <a:tcPr marL="10525" marR="10525" marT="5262" marB="5262" anchor="ctr"/>
                </a:tc>
                <a:tc>
                  <a:txBody>
                    <a:bodyPr/>
                    <a:lstStyle/>
                    <a:p>
                      <a:r>
                        <a:rPr lang="en-US" sz="900"/>
                        <a:t>Open</a:t>
                      </a:r>
                    </a:p>
                  </a:txBody>
                  <a:tcPr marL="10525" marR="10525" marT="5262" marB="5262" anchor="ctr"/>
                </a:tc>
                <a:tc>
                  <a:txBody>
                    <a:bodyPr/>
                    <a:lstStyle/>
                    <a:p>
                      <a:endParaRPr lang="en-US" sz="900"/>
                    </a:p>
                  </a:txBody>
                  <a:tcPr marL="10525" marR="10525" marT="5262" marB="5262" anchor="ctr"/>
                </a:tc>
                <a:tc>
                  <a:txBody>
                    <a:bodyPr/>
                    <a:lstStyle/>
                    <a:p>
                      <a:r>
                        <a:rPr lang="en-US" sz="900"/>
                        <a:t>Medium</a:t>
                      </a:r>
                    </a:p>
                  </a:txBody>
                  <a:tcPr marL="10525" marR="10525" marT="5262" marB="5262" anchor="ctr"/>
                </a:tc>
                <a:tc>
                  <a:txBody>
                    <a:bodyPr/>
                    <a:lstStyle/>
                    <a:p>
                      <a:r>
                        <a:rPr lang="en-US" sz="900" dirty="0"/>
                        <a:t>Arrange for house repairs</a:t>
                      </a:r>
                    </a:p>
                  </a:txBody>
                  <a:tcPr marL="10525" marR="10525" marT="5262" marB="5262" anchor="ctr"/>
                </a:tc>
                <a:extLst>
                  <a:ext uri="{0D108BD9-81ED-4DB2-BD59-A6C34878D82A}">
                    <a16:rowId xmlns:a16="http://schemas.microsoft.com/office/drawing/2014/main" val="499702356"/>
                  </a:ext>
                </a:extLst>
              </a:tr>
              <a:tr h="356257">
                <a:tc>
                  <a:txBody>
                    <a:bodyPr/>
                    <a:lstStyle/>
                    <a:p>
                      <a:r>
                        <a:rPr lang="en-US" sz="900"/>
                        <a:t>Bhu Gupta</a:t>
                      </a:r>
                    </a:p>
                  </a:txBody>
                  <a:tcPr marL="10525" marR="10525" marT="5262" marB="5262" anchor="ctr"/>
                </a:tc>
                <a:tc>
                  <a:txBody>
                    <a:bodyPr/>
                    <a:lstStyle/>
                    <a:p>
                      <a:r>
                        <a:rPr lang="sv-SE" sz="900"/>
                        <a:t>12 nd Flr, , Vithaldas Rd, Kalbadevi</a:t>
                      </a:r>
                    </a:p>
                  </a:txBody>
                  <a:tcPr marL="10525" marR="10525" marT="5262" marB="5262" anchor="ctr"/>
                </a:tc>
                <a:tc>
                  <a:txBody>
                    <a:bodyPr/>
                    <a:lstStyle/>
                    <a:p>
                      <a:r>
                        <a:rPr lang="en-US" sz="900"/>
                        <a:t>Medical Assistance</a:t>
                      </a:r>
                    </a:p>
                  </a:txBody>
                  <a:tcPr marL="10525" marR="10525" marT="5262" marB="5262" anchor="ctr"/>
                </a:tc>
                <a:tc>
                  <a:txBody>
                    <a:bodyPr/>
                    <a:lstStyle/>
                    <a:p>
                      <a:r>
                        <a:rPr lang="en-US" sz="900"/>
                        <a:t>15-Jun-2020</a:t>
                      </a:r>
                    </a:p>
                  </a:txBody>
                  <a:tcPr marL="10525" marR="10525" marT="5262" marB="5262" anchor="ctr"/>
                </a:tc>
                <a:tc>
                  <a:txBody>
                    <a:bodyPr/>
                    <a:lstStyle/>
                    <a:p>
                      <a:r>
                        <a:rPr lang="en-US" sz="900"/>
                        <a:t>Suna Medicals</a:t>
                      </a:r>
                    </a:p>
                  </a:txBody>
                  <a:tcPr marL="10525" marR="10525" marT="5262" marB="5262" anchor="ctr"/>
                </a:tc>
                <a:tc>
                  <a:txBody>
                    <a:bodyPr/>
                    <a:lstStyle/>
                    <a:p>
                      <a:r>
                        <a:rPr lang="en-US" sz="900"/>
                        <a:t>Open</a:t>
                      </a:r>
                    </a:p>
                  </a:txBody>
                  <a:tcPr marL="10525" marR="10525" marT="5262" marB="5262" anchor="ctr"/>
                </a:tc>
                <a:tc>
                  <a:txBody>
                    <a:bodyPr/>
                    <a:lstStyle/>
                    <a:p>
                      <a:r>
                        <a:rPr lang="en-US" sz="900"/>
                        <a:t>null</a:t>
                      </a:r>
                    </a:p>
                  </a:txBody>
                  <a:tcPr marL="10525" marR="10525" marT="5262" marB="5262" anchor="ctr"/>
                </a:tc>
                <a:tc>
                  <a:txBody>
                    <a:bodyPr/>
                    <a:lstStyle/>
                    <a:p>
                      <a:r>
                        <a:rPr lang="en-US" sz="900"/>
                        <a:t>High</a:t>
                      </a:r>
                    </a:p>
                  </a:txBody>
                  <a:tcPr marL="10525" marR="10525" marT="5262" marB="5262" anchor="ctr"/>
                </a:tc>
                <a:tc>
                  <a:txBody>
                    <a:bodyPr/>
                    <a:lstStyle/>
                    <a:p>
                      <a:r>
                        <a:rPr lang="en-US" sz="900" dirty="0"/>
                        <a:t>Medical supplies requested</a:t>
                      </a:r>
                    </a:p>
                  </a:txBody>
                  <a:tcPr marL="10525" marR="10525" marT="5262" marB="5262" anchor="ctr"/>
                </a:tc>
                <a:extLst>
                  <a:ext uri="{0D108BD9-81ED-4DB2-BD59-A6C34878D82A}">
                    <a16:rowId xmlns:a16="http://schemas.microsoft.com/office/drawing/2014/main" val="1776356912"/>
                  </a:ext>
                </a:extLst>
              </a:tr>
            </a:tbl>
          </a:graphicData>
        </a:graphic>
      </p:graphicFrame>
    </p:spTree>
    <p:extLst>
      <p:ext uri="{BB962C8B-B14F-4D97-AF65-F5344CB8AC3E}">
        <p14:creationId xmlns:p14="http://schemas.microsoft.com/office/powerpoint/2010/main" val="367106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Benefits</a:t>
            </a:r>
            <a:endParaRPr lang="en-US" dirty="0"/>
          </a:p>
        </p:txBody>
      </p:sp>
      <p:sp>
        <p:nvSpPr>
          <p:cNvPr id="4" name="Rectangle 3"/>
          <p:cNvSpPr/>
          <p:nvPr/>
        </p:nvSpPr>
        <p:spPr>
          <a:xfrm>
            <a:off x="809823" y="1954721"/>
            <a:ext cx="6450786" cy="4364192"/>
          </a:xfrm>
          <a:prstGeom prst="rect">
            <a:avLst/>
          </a:prstGeom>
          <a:solidFill>
            <a:schemeClr val="bg1"/>
          </a:solidFill>
          <a:effectLst>
            <a:outerShdw blurRad="50800" dist="38100" dir="16200000" rotWithShape="0">
              <a:prstClr val="black">
                <a:alpha val="40000"/>
              </a:prstClr>
            </a:outerShdw>
          </a:effectLst>
        </p:spPr>
        <p:txBody>
          <a:bodyPr wrap="square" rtlCol="0" anchor="ctr">
            <a:noAutofit/>
          </a:bodyPr>
          <a:lstStyle/>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Reach remote sections of society to understand needs of the common people </a:t>
            </a:r>
          </a:p>
          <a:p>
            <a:pPr marL="214313" indent="-214313">
              <a:buFont typeface="Wingdings" panose="05000000000000000000" pitchFamily="2" charset="2"/>
              <a:buChar char="v"/>
            </a:pPr>
            <a:endParaRPr lang="en-US" sz="1600" dirty="0" smtClean="0">
              <a:latin typeface="Calibri" panose="020F0502020204030204" pitchFamily="34" charset="0"/>
              <a:cs typeface="Calibri" panose="020F0502020204030204" pitchFamily="34" charset="0"/>
            </a:endParaRPr>
          </a:p>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Assist citizens who have no access to phone and/or have language barriers </a:t>
            </a:r>
          </a:p>
          <a:p>
            <a:pPr marL="214313" indent="-214313">
              <a:buFont typeface="Wingdings" panose="05000000000000000000" pitchFamily="2" charset="2"/>
              <a:buChar char="v"/>
            </a:pPr>
            <a:endParaRPr lang="en-US" sz="1600" dirty="0">
              <a:latin typeface="Calibri" panose="020F0502020204030204" pitchFamily="34" charset="0"/>
              <a:cs typeface="Calibri" panose="020F0502020204030204" pitchFamily="34" charset="0"/>
            </a:endParaRPr>
          </a:p>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Enable NGOs, Health workers to reach out to larger community</a:t>
            </a:r>
          </a:p>
          <a:p>
            <a:pPr marL="214313" indent="-214313">
              <a:buFont typeface="Wingdings" panose="05000000000000000000" pitchFamily="2" charset="2"/>
              <a:buChar char="v"/>
            </a:pPr>
            <a:endParaRPr lang="en-US" sz="1600" dirty="0" smtClean="0">
              <a:latin typeface="Calibri" panose="020F0502020204030204" pitchFamily="34" charset="0"/>
              <a:cs typeface="Calibri" panose="020F0502020204030204" pitchFamily="34" charset="0"/>
            </a:endParaRPr>
          </a:p>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Automated workflows to reach out to right authority to address requests</a:t>
            </a:r>
          </a:p>
          <a:p>
            <a:pPr marL="214313" indent="-214313">
              <a:buFont typeface="Wingdings" panose="05000000000000000000" pitchFamily="2" charset="2"/>
              <a:buChar char="v"/>
            </a:pPr>
            <a:endParaRPr lang="en-US" sz="1600" dirty="0">
              <a:latin typeface="Calibri" panose="020F0502020204030204" pitchFamily="34" charset="0"/>
              <a:cs typeface="Calibri" panose="020F0502020204030204" pitchFamily="34" charset="0"/>
            </a:endParaRPr>
          </a:p>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Provide area wise visibility into citizens needs, health, support mechanisms</a:t>
            </a:r>
          </a:p>
          <a:p>
            <a:pPr marL="214313" indent="-214313">
              <a:buFont typeface="Wingdings" panose="05000000000000000000" pitchFamily="2" charset="2"/>
              <a:buChar char="v"/>
            </a:pPr>
            <a:endParaRPr lang="en-US" sz="1600" dirty="0">
              <a:latin typeface="Calibri" panose="020F0502020204030204" pitchFamily="34" charset="0"/>
              <a:cs typeface="Calibri" panose="020F0502020204030204" pitchFamily="34" charset="0"/>
            </a:endParaRPr>
          </a:p>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Provide guidance to citizens on important phone numbers,  nearby hospitals, urgent medicines etc.</a:t>
            </a:r>
          </a:p>
          <a:p>
            <a:pPr marL="214313" indent="-214313">
              <a:buFont typeface="Wingdings" panose="05000000000000000000" pitchFamily="2" charset="2"/>
              <a:buChar char="v"/>
            </a:pPr>
            <a:endParaRPr lang="en-US" sz="1600" dirty="0">
              <a:latin typeface="Calibri" panose="020F0502020204030204" pitchFamily="34" charset="0"/>
              <a:cs typeface="Calibri" panose="020F0502020204030204" pitchFamily="34" charset="0"/>
            </a:endParaRPr>
          </a:p>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The device can be further enhanced to enable citizens to make video calls and talk to helplines, report concerns etc.</a:t>
            </a:r>
            <a:endParaRPr lang="en-US" sz="1600" dirty="0">
              <a:latin typeface="Calibri" panose="020F0502020204030204" pitchFamily="34" charset="0"/>
              <a:cs typeface="Calibri" panose="020F0502020204030204" pitchFamily="34" charset="0"/>
            </a:endParaRPr>
          </a:p>
        </p:txBody>
      </p:sp>
      <p:sp>
        <p:nvSpPr>
          <p:cNvPr id="5" name="Rectangle 4"/>
          <p:cNvSpPr/>
          <p:nvPr/>
        </p:nvSpPr>
        <p:spPr>
          <a:xfrm>
            <a:off x="7642745" y="2024505"/>
            <a:ext cx="3927144" cy="2112312"/>
          </a:xfrm>
          <a:prstGeom prst="rect">
            <a:avLst/>
          </a:prstGeom>
          <a:solidFill>
            <a:schemeClr val="bg1"/>
          </a:solidFill>
          <a:effectLst>
            <a:outerShdw blurRad="50800" dist="38100" dir="16200000" rotWithShape="0">
              <a:prstClr val="black">
                <a:alpha val="40000"/>
              </a:prstClr>
            </a:outerShdw>
          </a:effectLst>
        </p:spPr>
        <p:txBody>
          <a:bodyPr wrap="square" rtlCol="0" anchor="ctr">
            <a:noAutofit/>
          </a:bodyPr>
          <a:lstStyle/>
          <a:p>
            <a:pPr marL="214313" indent="-214313">
              <a:buFont typeface="Wingdings" panose="05000000000000000000" pitchFamily="2" charset="2"/>
              <a:buChar char="v"/>
            </a:pPr>
            <a:r>
              <a:rPr lang="en-US" sz="1600" dirty="0">
                <a:latin typeface="Calibri" panose="020F0502020204030204" pitchFamily="34" charset="0"/>
                <a:cs typeface="Calibri" panose="020F0502020204030204" pitchFamily="34" charset="0"/>
              </a:rPr>
              <a:t>Detect Social Distancing Violations and enable </a:t>
            </a:r>
            <a:r>
              <a:rPr lang="en-US" sz="1600" dirty="0" smtClean="0">
                <a:latin typeface="Calibri" panose="020F0502020204030204" pitchFamily="34" charset="0"/>
                <a:cs typeface="Calibri" panose="020F0502020204030204" pitchFamily="34" charset="0"/>
              </a:rPr>
              <a:t>guidance</a:t>
            </a:r>
          </a:p>
          <a:p>
            <a:pPr marL="214313" indent="-214313">
              <a:buFont typeface="Wingdings" panose="05000000000000000000" pitchFamily="2" charset="2"/>
              <a:buChar char="v"/>
            </a:pPr>
            <a:endParaRPr lang="en-US" sz="1600" dirty="0">
              <a:latin typeface="Calibri" panose="020F0502020204030204" pitchFamily="34" charset="0"/>
              <a:cs typeface="Calibri" panose="020F0502020204030204" pitchFamily="34" charset="0"/>
            </a:endParaRPr>
          </a:p>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Alerts for criminal activities</a:t>
            </a:r>
          </a:p>
          <a:p>
            <a:pPr marL="214313" indent="-214313">
              <a:buFont typeface="Wingdings" panose="05000000000000000000" pitchFamily="2" charset="2"/>
              <a:buChar char="v"/>
            </a:pPr>
            <a:endParaRPr lang="en-US" sz="1600" dirty="0">
              <a:latin typeface="Calibri" panose="020F0502020204030204" pitchFamily="34" charset="0"/>
              <a:cs typeface="Calibri" panose="020F0502020204030204" pitchFamily="34" charset="0"/>
            </a:endParaRPr>
          </a:p>
          <a:p>
            <a:pPr marL="214313" indent="-214313">
              <a:buFont typeface="Wingdings" panose="05000000000000000000" pitchFamily="2" charset="2"/>
              <a:buChar char="v"/>
            </a:pPr>
            <a:r>
              <a:rPr lang="en-US" sz="1600" dirty="0" smtClean="0">
                <a:latin typeface="Calibri" panose="020F0502020204030204" pitchFamily="34" charset="0"/>
                <a:cs typeface="Calibri" panose="020F0502020204030204" pitchFamily="34" charset="0"/>
              </a:rPr>
              <a:t>Detect crowding and educate citizens to follow guidelines</a:t>
            </a:r>
            <a:endParaRPr lang="en-US" sz="1600" dirty="0">
              <a:latin typeface="Calibri" panose="020F0502020204030204" pitchFamily="34" charset="0"/>
              <a:cs typeface="Calibri" panose="020F0502020204030204" pitchFamily="34" charset="0"/>
            </a:endParaRPr>
          </a:p>
        </p:txBody>
      </p:sp>
      <p:sp>
        <p:nvSpPr>
          <p:cNvPr id="7" name="Rounded Rectangle 20">
            <a:extLst>
              <a:ext uri="{FF2B5EF4-FFF2-40B4-BE49-F238E27FC236}">
                <a16:creationId xmlns:a16="http://schemas.microsoft.com/office/drawing/2014/main" id="{160CE733-9177-4E73-8F5A-0AF0DA107CB8}"/>
              </a:ext>
            </a:extLst>
          </p:cNvPr>
          <p:cNvSpPr/>
          <p:nvPr/>
        </p:nvSpPr>
        <p:spPr>
          <a:xfrm>
            <a:off x="1759940" y="1471471"/>
            <a:ext cx="2375331" cy="34505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lgn="ctr"/>
            <a:r>
              <a:rPr lang="en-US" sz="1400" dirty="0" err="1" smtClean="0"/>
              <a:t>CoASSIST</a:t>
            </a:r>
            <a:endParaRPr lang="en-US" sz="1400" dirty="0"/>
          </a:p>
        </p:txBody>
      </p:sp>
      <p:sp>
        <p:nvSpPr>
          <p:cNvPr id="8" name="Rounded Rectangle 20">
            <a:extLst>
              <a:ext uri="{FF2B5EF4-FFF2-40B4-BE49-F238E27FC236}">
                <a16:creationId xmlns:a16="http://schemas.microsoft.com/office/drawing/2014/main" id="{160CE733-9177-4E73-8F5A-0AF0DA107CB8}"/>
              </a:ext>
            </a:extLst>
          </p:cNvPr>
          <p:cNvSpPr/>
          <p:nvPr/>
        </p:nvSpPr>
        <p:spPr>
          <a:xfrm>
            <a:off x="8418652" y="1468984"/>
            <a:ext cx="2375331" cy="34505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lgn="ctr"/>
            <a:r>
              <a:rPr lang="en-US" sz="1400" dirty="0" err="1" smtClean="0"/>
              <a:t>CoDETECT</a:t>
            </a:r>
            <a:endParaRPr lang="en-US" sz="1400" dirty="0"/>
          </a:p>
        </p:txBody>
      </p:sp>
    </p:spTree>
    <p:extLst>
      <p:ext uri="{BB962C8B-B14F-4D97-AF65-F5344CB8AC3E}">
        <p14:creationId xmlns:p14="http://schemas.microsoft.com/office/powerpoint/2010/main" val="385466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Benefits of idea </a:t>
            </a:r>
          </a:p>
        </p:txBody>
      </p:sp>
      <p:sp>
        <p:nvSpPr>
          <p:cNvPr id="16" name="Content Placeholder 17"/>
          <p:cNvSpPr txBox="1">
            <a:spLocks/>
          </p:cNvSpPr>
          <p:nvPr/>
        </p:nvSpPr>
        <p:spPr>
          <a:xfrm>
            <a:off x="541608" y="1296101"/>
            <a:ext cx="6104851" cy="43716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latin typeface="Segoe UI" panose="020B0502040204020203" pitchFamily="34" charset="0"/>
                <a:cs typeface="Segoe UI" panose="020B0502040204020203" pitchFamily="34" charset="0"/>
              </a:rPr>
              <a:t>Shout out for Help App</a:t>
            </a:r>
          </a:p>
        </p:txBody>
      </p:sp>
      <p:grpSp>
        <p:nvGrpSpPr>
          <p:cNvPr id="33" name="Group 32" descr="Small circle with number 1 inside  indicating step 1"/>
          <p:cNvGrpSpPr/>
          <p:nvPr/>
        </p:nvGrpSpPr>
        <p:grpSpPr bwMode="blackWhite">
          <a:xfrm>
            <a:off x="286090" y="3421731"/>
            <a:ext cx="558179" cy="409838"/>
            <a:chOff x="6950898"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0898" y="732821"/>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841742" y="3368482"/>
            <a:ext cx="2327943" cy="397387"/>
          </a:xfrm>
          <a:prstGeom prst="rect">
            <a:avLst/>
          </a:prstGeom>
        </p:spPr>
        <p:txBody>
          <a:bodyPr vert="horz" lIns="91440" tIns="45720" rIns="91440" bIns="45720" rtlCol="0">
            <a:noAutofit/>
          </a:bodyPr>
          <a:lstStyle>
            <a:defPPr>
              <a:defRPr lang="en-US"/>
            </a:defPPr>
            <a:lvl1pPr indent="0">
              <a:lnSpc>
                <a:spcPts val="1800"/>
              </a:lnSpc>
              <a:spcBef>
                <a:spcPts val="1000"/>
              </a:spcBef>
              <a:spcAft>
                <a:spcPts val="2000"/>
              </a:spcAft>
              <a:buFont typeface="Arial" panose="020B0604020202020204" pitchFamily="34" charset="0"/>
              <a:buNone/>
              <a:defRPr sz="1200" b="1">
                <a:solidFill>
                  <a:prstClr val="black">
                    <a:lumMod val="75000"/>
                    <a:lumOff val="25000"/>
                  </a:prstClr>
                </a:solidFill>
                <a:latin typeface="Segoe UI" panose="020B0502040204020203" pitchFamily="34" charset="0"/>
                <a:cs typeface="Segoe UI" panose="020B0502040204020203" pitchFamily="34" charset="0"/>
              </a:defRPr>
            </a:lvl1pPr>
            <a:lvl2pPr marL="6858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en-US" dirty="0"/>
              <a:t>Allows people in remote area to connect</a:t>
            </a:r>
          </a:p>
        </p:txBody>
      </p:sp>
      <p:pic>
        <p:nvPicPr>
          <p:cNvPr id="2" name="Picture 1">
            <a:extLst>
              <a:ext uri="{FF2B5EF4-FFF2-40B4-BE49-F238E27FC236}">
                <a16:creationId xmlns:a16="http://schemas.microsoft.com/office/drawing/2014/main" id="{75331336-2174-429F-9A7D-A588FC85B11C}"/>
              </a:ext>
            </a:extLst>
          </p:cNvPr>
          <p:cNvPicPr>
            <a:picLocks noChangeAspect="1"/>
          </p:cNvPicPr>
          <p:nvPr/>
        </p:nvPicPr>
        <p:blipFill>
          <a:blip r:embed="rId3"/>
          <a:stretch>
            <a:fillRect/>
          </a:stretch>
        </p:blipFill>
        <p:spPr>
          <a:xfrm>
            <a:off x="618497" y="1754814"/>
            <a:ext cx="2010523" cy="1462167"/>
          </a:xfrm>
          <a:prstGeom prst="rect">
            <a:avLst/>
          </a:prstGeom>
        </p:spPr>
      </p:pic>
      <p:pic>
        <p:nvPicPr>
          <p:cNvPr id="4" name="Picture 3">
            <a:extLst>
              <a:ext uri="{FF2B5EF4-FFF2-40B4-BE49-F238E27FC236}">
                <a16:creationId xmlns:a16="http://schemas.microsoft.com/office/drawing/2014/main" id="{ACF8BACC-28D0-4334-82B5-553BA3338982}"/>
              </a:ext>
            </a:extLst>
          </p:cNvPr>
          <p:cNvPicPr>
            <a:picLocks noChangeAspect="1"/>
          </p:cNvPicPr>
          <p:nvPr/>
        </p:nvPicPr>
        <p:blipFill>
          <a:blip r:embed="rId4"/>
          <a:stretch>
            <a:fillRect/>
          </a:stretch>
        </p:blipFill>
        <p:spPr>
          <a:xfrm>
            <a:off x="618497" y="4091865"/>
            <a:ext cx="2010523" cy="1741758"/>
          </a:xfrm>
          <a:prstGeom prst="rect">
            <a:avLst/>
          </a:prstGeom>
        </p:spPr>
      </p:pic>
      <p:pic>
        <p:nvPicPr>
          <p:cNvPr id="5" name="Picture 4">
            <a:extLst>
              <a:ext uri="{FF2B5EF4-FFF2-40B4-BE49-F238E27FC236}">
                <a16:creationId xmlns:a16="http://schemas.microsoft.com/office/drawing/2014/main" id="{EB89E218-3118-4C3B-B76B-0C8C5CA93AF4}"/>
              </a:ext>
            </a:extLst>
          </p:cNvPr>
          <p:cNvPicPr>
            <a:picLocks noChangeAspect="1"/>
          </p:cNvPicPr>
          <p:nvPr/>
        </p:nvPicPr>
        <p:blipFill>
          <a:blip r:embed="rId5"/>
          <a:stretch>
            <a:fillRect/>
          </a:stretch>
        </p:blipFill>
        <p:spPr>
          <a:xfrm>
            <a:off x="9543473" y="1613294"/>
            <a:ext cx="1970509" cy="1745205"/>
          </a:xfrm>
          <a:prstGeom prst="rect">
            <a:avLst/>
          </a:prstGeom>
        </p:spPr>
      </p:pic>
      <p:pic>
        <p:nvPicPr>
          <p:cNvPr id="19" name="Picture 18"/>
          <p:cNvPicPr>
            <a:picLocks noChangeAspect="1"/>
          </p:cNvPicPr>
          <p:nvPr/>
        </p:nvPicPr>
        <p:blipFill>
          <a:blip r:embed="rId6"/>
          <a:stretch>
            <a:fillRect/>
          </a:stretch>
        </p:blipFill>
        <p:spPr>
          <a:xfrm>
            <a:off x="3643633" y="1266747"/>
            <a:ext cx="5606255" cy="5264715"/>
          </a:xfrm>
          <a:prstGeom prst="rect">
            <a:avLst/>
          </a:prstGeom>
        </p:spPr>
      </p:pic>
      <p:grpSp>
        <p:nvGrpSpPr>
          <p:cNvPr id="20" name="Group 19" descr="Small circle with number 2 inside  indicating step 2"/>
          <p:cNvGrpSpPr/>
          <p:nvPr/>
        </p:nvGrpSpPr>
        <p:grpSpPr bwMode="blackWhite">
          <a:xfrm>
            <a:off x="255237" y="6072372"/>
            <a:ext cx="558179" cy="409838"/>
            <a:chOff x="6953426" y="711274"/>
            <a:chExt cx="558179" cy="409838"/>
          </a:xfrm>
        </p:grpSpPr>
        <p:sp>
          <p:nvSpPr>
            <p:cNvPr id="21" name="Oval 20"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746619" y="6020795"/>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NGO can benefit by reaching right people</a:t>
            </a:r>
          </a:p>
        </p:txBody>
      </p:sp>
      <p:grpSp>
        <p:nvGrpSpPr>
          <p:cNvPr id="24" name="Group 23" descr="Small circle with number 3 inside  indicating step 3"/>
          <p:cNvGrpSpPr/>
          <p:nvPr/>
        </p:nvGrpSpPr>
        <p:grpSpPr bwMode="blackWhite">
          <a:xfrm>
            <a:off x="9435760" y="3607691"/>
            <a:ext cx="558179" cy="409838"/>
            <a:chOff x="6953426" y="711274"/>
            <a:chExt cx="558179" cy="409838"/>
          </a:xfrm>
        </p:grpSpPr>
        <p:sp>
          <p:nvSpPr>
            <p:cNvPr id="25" name="Oval 24"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7" name="Content Placeholder 17"/>
          <p:cNvSpPr txBox="1">
            <a:spLocks/>
          </p:cNvSpPr>
          <p:nvPr/>
        </p:nvSpPr>
        <p:spPr>
          <a:xfrm>
            <a:off x="9934507" y="3623981"/>
            <a:ext cx="2029115" cy="134188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Serve Migrants and stranded people  </a:t>
            </a:r>
            <a:r>
              <a:rPr lang="en-US" b="1" dirty="0" smtClean="0">
                <a:solidFill>
                  <a:prstClr val="black">
                    <a:lumMod val="75000"/>
                    <a:lumOff val="25000"/>
                  </a:prstClr>
                </a:solidFill>
                <a:latin typeface="Segoe UI" panose="020B0502040204020203" pitchFamily="34" charset="0"/>
                <a:cs typeface="Segoe UI" panose="020B0502040204020203" pitchFamily="34" charset="0"/>
              </a:rPr>
              <a:t>who are </a:t>
            </a:r>
            <a:r>
              <a:rPr lang="en-US" b="1" dirty="0">
                <a:solidFill>
                  <a:prstClr val="black">
                    <a:lumMod val="75000"/>
                    <a:lumOff val="25000"/>
                  </a:prstClr>
                </a:solidFill>
                <a:latin typeface="Segoe UI" panose="020B0502040204020203" pitchFamily="34" charset="0"/>
                <a:cs typeface="Segoe UI" panose="020B0502040204020203" pitchFamily="34" charset="0"/>
              </a:rPr>
              <a:t>on road ,if device has been placed in all Bus depot of country</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566345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FEE02BCDA443479E0E53A0524ADBE5" ma:contentTypeVersion="0" ma:contentTypeDescription="Create a new document." ma:contentTypeScope="" ma:versionID="ae0861d4907b714449b0dccf84cda392">
  <xsd:schema xmlns:xsd="http://www.w3.org/2001/XMLSchema" xmlns:xs="http://www.w3.org/2001/XMLSchema" xmlns:p="http://schemas.microsoft.com/office/2006/metadata/properties" targetNamespace="http://schemas.microsoft.com/office/2006/metadata/properties" ma:root="true" ma:fieldsID="933109b9974763cd198f57aa846750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purl.org/dc/terms/"/>
    <ds:schemaRef ds:uri="http://schemas.microsoft.com/office/infopath/2007/PartnerControls"/>
    <ds:schemaRef ds:uri="575089e4-8bf9-4ae2-bb7f-8b032a20be05"/>
    <ds:schemaRef ds:uri="84fc5932-999f-4f80-9129-0f59a302ba33"/>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D99BFDA-E9B6-47BF-87F5-96664D198A25}"/>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{AA4533F2-87B5-4AAB-9100-22D65B4047F3}tf10001108</Template>
  <TotalTime>0</TotalTime>
  <Words>1042</Words>
  <Application>Microsoft Office PowerPoint</Application>
  <PresentationFormat>Widescreen</PresentationFormat>
  <Paragraphs>152</Paragraphs>
  <Slides>10</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2" baseType="lpstr">
      <vt:lpstr>Arial</vt:lpstr>
      <vt:lpstr>Calibri</vt:lpstr>
      <vt:lpstr>Cambria</vt:lpstr>
      <vt:lpstr>Myriad Pro</vt:lpstr>
      <vt:lpstr>Segoe UI</vt:lpstr>
      <vt:lpstr>Segoe UI Historic</vt:lpstr>
      <vt:lpstr>Segoe UI Light</vt:lpstr>
      <vt:lpstr>Segoe UI Semibold</vt:lpstr>
      <vt:lpstr>Times New Roman</vt:lpstr>
      <vt:lpstr>Wingdings</vt:lpstr>
      <vt:lpstr>WelcomeDoc</vt:lpstr>
      <vt:lpstr>Bitmap Image</vt:lpstr>
      <vt:lpstr>CoAssist: Shout Out for Help Solution</vt:lpstr>
      <vt:lpstr>Shout out for Help App</vt:lpstr>
      <vt:lpstr>Idea Description –Shout out for Help App</vt:lpstr>
      <vt:lpstr>Architecture Steps</vt:lpstr>
      <vt:lpstr>Architecture Diagram</vt:lpstr>
      <vt:lpstr>CoDetect Workflow Diagram</vt:lpstr>
      <vt:lpstr>Dashboards</vt:lpstr>
      <vt:lpstr>Solution Benefits</vt:lpstr>
      <vt:lpstr>Benefits of idea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2020-06-03T04:57:51Z</dcterms:created>
  <dcterms:modified xsi:type="dcterms:W3CDTF">2020-06-06T11:30:51Z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0x0101001FFEE02BCDA443479E0E53A0524ADBE5</vt:lpwstr>
  </property>
</Properties>
</file>