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showGuides="1">
      <p:cViewPr varScale="1">
        <p:scale>
          <a:sx n="36" d="100"/>
          <a:sy n="36" d="100"/>
        </p:scale>
        <p:origin x="932" y="5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10/21/2025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10/21/2025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t>10/21/2025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t>10/21/2025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t>10/21/2025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t>10/21/2025</a:t>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t>10/21/2025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t>‹#›</a:t>
            </a:fld>
            <a:endParaRPr lang="en-US" dirty="0"/>
          </a:p>
        </p:txBody>
      </p:sp>
      <p:sp>
        <p:nvSpPr>
          <p:cNvPr id="18" name="Date Placeholder 3"/>
          <p:cNvSpPr txBox="1"/>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t>10/21/2025</a:t>
            </a:fld>
            <a:endParaRPr lang="en-US" sz="1100" dirty="0">
              <a:solidFill>
                <a:schemeClr val="accent2"/>
              </a:solidFill>
            </a:endParaRPr>
          </a:p>
        </p:txBody>
      </p:sp>
      <p:sp>
        <p:nvSpPr>
          <p:cNvPr id="29" name="Footer Placeholder 4"/>
          <p:cNvSpPr txBox="1"/>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p:cNvSpPr txBox="1"/>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t>‹#›</a:t>
            </a:fld>
            <a:endParaRPr lang="en-US" sz="1100" dirty="0">
              <a:solidFill>
                <a:schemeClr val="accent4"/>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Vaishnavishatagopam77/VOIS_AICTE_Oct2025_MajorProject_VAISHNAVI_SHATAGOPAM.git" TargetMode="External"/><Relationship Id="rId2" Type="http://schemas.openxmlformats.org/officeDocument/2006/relationships/image" Target="../media/image1.jpe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348065" y="4429939"/>
            <a:ext cx="6288833" cy="861497"/>
          </a:xfrm>
        </p:spPr>
        <p:txBody>
          <a:bodyPr>
            <a:normAutofit/>
          </a:bodyPr>
          <a:lstStyle/>
          <a:p>
            <a:pPr algn="r"/>
            <a:r>
              <a:rPr lang="en-US" b="0" dirty="0">
                <a:solidFill>
                  <a:schemeClr val="tx1"/>
                </a:solidFill>
              </a:rPr>
              <a:t>[Student Name: VAISHNAVI SHATAGOPAM]</a:t>
            </a:r>
          </a:p>
          <a:p>
            <a:pPr algn="r"/>
            <a:r>
              <a:rPr lang="en-US" b="0" dirty="0">
                <a:solidFill>
                  <a:schemeClr val="tx1"/>
                </a:solidFill>
              </a:rPr>
              <a:t>[AICTE Internship ID: </a:t>
            </a:r>
            <a:r>
              <a:rPr lang="en-IN" b="0" dirty="0"/>
              <a:t>STU66421c8ff198c1715608719</a:t>
            </a:r>
            <a:r>
              <a:rPr lang="en-US" b="0" dirty="0">
                <a:solidFill>
                  <a:schemeClr val="tx1"/>
                </a:solidFill>
              </a:rPr>
              <a:t>]</a:t>
            </a:r>
            <a:endParaRPr lang="en-IN" b="0" dirty="0">
              <a:solidFill>
                <a:schemeClr val="tx1"/>
              </a:solidFill>
            </a:endParaRPr>
          </a:p>
        </p:txBody>
      </p:sp>
      <p:sp>
        <p:nvSpPr>
          <p:cNvPr id="4" name="Title 3"/>
          <p:cNvSpPr>
            <a:spLocks noGrp="1"/>
          </p:cNvSpPr>
          <p:nvPr>
            <p:ph type="title"/>
          </p:nvPr>
        </p:nvSpPr>
        <p:spPr>
          <a:xfrm>
            <a:off x="5237591" y="1276112"/>
            <a:ext cx="5806530" cy="743448"/>
          </a:xfrm>
        </p:spPr>
        <p:txBody>
          <a:bodyPr>
            <a:normAutofit fontScale="90000"/>
          </a:bodyPr>
          <a:lstStyle/>
          <a:p>
            <a:r>
              <a:rPr lang="en-GB" sz="3200" dirty="0"/>
              <a:t>Project Title – NETFLIX ANALYSIS</a:t>
            </a:r>
            <a:endParaRPr lang="en-IN" sz="3200" dirty="0"/>
          </a:p>
        </p:txBody>
      </p:sp>
      <p:sp>
        <p:nvSpPr>
          <p:cNvPr id="15" name="Text Placeholder 1"/>
          <p:cNvSpPr txBox="1"/>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panose="05040102010807070707"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p:cNvPicPr>
            <a:picLocks noChangeAspect="1"/>
          </p:cNvPicPr>
          <p:nvPr/>
        </p:nvPicPr>
        <p:blipFill rotWithShape="1">
          <a:blip r:embed="rId2"/>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153443" y="370590"/>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914C2E13-D354-7536-6D44-29C6472622E2}"/>
              </a:ext>
            </a:extLst>
          </p:cNvPr>
          <p:cNvPicPr>
            <a:picLocks noChangeAspect="1"/>
          </p:cNvPicPr>
          <p:nvPr/>
        </p:nvPicPr>
        <p:blipFill>
          <a:blip r:embed="rId3"/>
          <a:stretch>
            <a:fillRect/>
          </a:stretch>
        </p:blipFill>
        <p:spPr>
          <a:xfrm>
            <a:off x="568960" y="1069582"/>
            <a:ext cx="8727440" cy="566649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1B9DE9D4-BCD3-DC8C-8252-BC6E4CD90254}"/>
              </a:ext>
            </a:extLst>
          </p:cNvPr>
          <p:cNvPicPr>
            <a:picLocks noChangeAspect="1"/>
          </p:cNvPicPr>
          <p:nvPr/>
        </p:nvPicPr>
        <p:blipFill>
          <a:blip r:embed="rId3"/>
          <a:stretch>
            <a:fillRect/>
          </a:stretch>
        </p:blipFill>
        <p:spPr>
          <a:xfrm>
            <a:off x="792988" y="1110784"/>
            <a:ext cx="9194292" cy="55541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62030" y="2848610"/>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p:cNvSpPr txBox="1"/>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p:cNvSpPr txBox="1"/>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p:cNvSpPr txBox="1"/>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p:cNvSpPr txBox="1"/>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p:cNvSpPr txBox="1"/>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p:cNvPicPr>
            <a:picLocks noChangeAspect="1"/>
          </p:cNvPicPr>
          <p:nvPr/>
        </p:nvPicPr>
        <p:blipFill rotWithShape="1">
          <a:blip r:embed="rId2"/>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14700" y="1914255"/>
            <a:ext cx="6431280" cy="3607987"/>
          </a:xfrm>
        </p:spPr>
        <p:txBody>
          <a:bodyPr>
            <a:normAutofit fontScale="85000" lnSpcReduction="10000"/>
          </a:bodyPr>
          <a:lstStyle/>
          <a:p>
            <a:pPr fontAlgn="base"/>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fontAlgn="base"/>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 </a:t>
            </a:r>
          </a:p>
          <a:p>
            <a:pPr>
              <a:lnSpc>
                <a:spcPct val="150000"/>
              </a:lnSpc>
            </a:pPr>
            <a:endParaRPr lang="en-IN" sz="2800" dirty="0"/>
          </a:p>
        </p:txBody>
      </p:sp>
      <p:sp>
        <p:nvSpPr>
          <p:cNvPr id="4" name="Title 3"/>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p:cNvPicPr>
            <a:picLocks noChangeAspect="1"/>
          </p:cNvPicPr>
          <p:nvPr/>
        </p:nvPicPr>
        <p:blipFill>
          <a:blip r:embed="rId2"/>
          <a:stretch>
            <a:fillRect/>
          </a:stretch>
        </p:blipFill>
        <p:spPr>
          <a:xfrm>
            <a:off x="7995684" y="2930834"/>
            <a:ext cx="2760758" cy="3264409"/>
          </a:xfrm>
          <a:prstGeom prst="rect">
            <a:avLst/>
          </a:prstGeom>
        </p:spPr>
      </p:pic>
      <p:pic>
        <p:nvPicPr>
          <p:cNvPr id="6" name="Picture 5"/>
          <p:cNvPicPr>
            <a:picLocks noChangeAspect="1"/>
          </p:cNvPicPr>
          <p:nvPr/>
        </p:nvPicPr>
        <p:blipFill rotWithShape="1">
          <a:blip r:embed="rId3"/>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p:cNvPicPr>
            <a:picLocks noChangeAspect="1"/>
          </p:cNvPicPr>
          <p:nvPr/>
        </p:nvPicPr>
        <p:blipFill rotWithShape="1">
          <a:blip r:embed="rId2"/>
          <a:srcRect t="96181"/>
          <a:stretch>
            <a:fillRect/>
          </a:stretch>
        </p:blipFill>
        <p:spPr>
          <a:xfrm>
            <a:off x="675957" y="6471920"/>
            <a:ext cx="2143125" cy="193040"/>
          </a:xfrm>
          <a:prstGeom prst="rect">
            <a:avLst/>
          </a:prstGeom>
        </p:spPr>
      </p:pic>
      <p:pic>
        <p:nvPicPr>
          <p:cNvPr id="6" name="Picture 5"/>
          <p:cNvPicPr>
            <a:picLocks noChangeAspect="1"/>
          </p:cNvPicPr>
          <p:nvPr/>
        </p:nvPicPr>
        <p:blipFill>
          <a:blip r:embed="rId3"/>
          <a:stretch>
            <a:fillRect/>
          </a:stretch>
        </p:blipFill>
        <p:spPr>
          <a:xfrm>
            <a:off x="467359" y="6410461"/>
            <a:ext cx="3706253" cy="296092"/>
          </a:xfrm>
          <a:prstGeom prst="rect">
            <a:avLst/>
          </a:prstGeom>
        </p:spPr>
      </p:pic>
      <p:sp>
        <p:nvSpPr>
          <p:cNvPr id="4" name="TextBox 3"/>
          <p:cNvSpPr txBox="1"/>
          <p:nvPr/>
        </p:nvSpPr>
        <p:spPr>
          <a:xfrm>
            <a:off x="532673" y="2038176"/>
            <a:ext cx="9601200" cy="3970318"/>
          </a:xfrm>
          <a:prstGeom prst="rect">
            <a:avLst/>
          </a:prstGeom>
          <a:noFill/>
        </p:spPr>
        <p:txBody>
          <a:bodyPr wrap="square">
            <a:spAutoFit/>
          </a:bodyPr>
          <a:lstStyle/>
          <a:p>
            <a:pPr>
              <a:buFont typeface="+mj-lt"/>
              <a:buAutoNum type="arabicPeriod"/>
            </a:pPr>
            <a:r>
              <a:rPr lang="en-US" b="1" dirty="0"/>
              <a:t>Analyze</a:t>
            </a:r>
            <a:r>
              <a:rPr lang="en-US" dirty="0"/>
              <a:t> the distribution and growth of Movies and TV Shows on Netflix over the years.</a:t>
            </a:r>
          </a:p>
          <a:p>
            <a:pPr>
              <a:buFont typeface="+mj-lt"/>
              <a:buAutoNum type="arabicPeriod"/>
            </a:pPr>
            <a:r>
              <a:rPr lang="en-US" b="1" dirty="0"/>
              <a:t>Identify</a:t>
            </a:r>
            <a:r>
              <a:rPr lang="en-US" dirty="0"/>
              <a:t> the most frequent genres and observe changes in their popularity.</a:t>
            </a:r>
          </a:p>
          <a:p>
            <a:pPr>
              <a:buFont typeface="+mj-lt"/>
              <a:buAutoNum type="arabicPeriod"/>
            </a:pPr>
            <a:r>
              <a:rPr lang="en-US" b="1" dirty="0"/>
              <a:t>Compare</a:t>
            </a:r>
            <a:r>
              <a:rPr lang="en-US" dirty="0"/>
              <a:t> country-wise contributions to Netflix’s content base to assess global diversity.</a:t>
            </a:r>
          </a:p>
          <a:p>
            <a:pPr>
              <a:buFont typeface="+mj-lt"/>
              <a:buAutoNum type="arabicPeriod"/>
            </a:pPr>
            <a:r>
              <a:rPr lang="en-US" b="1" dirty="0"/>
              <a:t>Provide</a:t>
            </a:r>
            <a:r>
              <a:rPr lang="en-US" dirty="0"/>
              <a:t> strategic recommendations for future content acquisition and production.</a:t>
            </a:r>
          </a:p>
          <a:p>
            <a:pPr>
              <a:buNone/>
            </a:pPr>
            <a:br>
              <a:rPr lang="en-US" dirty="0"/>
            </a:br>
            <a:endParaRPr lang="en-US" dirty="0"/>
          </a:p>
          <a:p>
            <a:pPr>
              <a:buNone/>
            </a:pPr>
            <a:r>
              <a:rPr lang="en-US" b="1" dirty="0"/>
              <a:t>Significance of the Study</a:t>
            </a:r>
          </a:p>
          <a:p>
            <a:pPr>
              <a:buNone/>
            </a:pPr>
            <a:r>
              <a:rPr lang="en-US" dirty="0"/>
              <a:t>This analysis is significant for understanding Netflix’s </a:t>
            </a:r>
            <a:r>
              <a:rPr lang="en-US" b="1" dirty="0"/>
              <a:t>content evolution and audience engagement patterns</a:t>
            </a:r>
            <a:r>
              <a:rPr lang="en-US" dirty="0"/>
              <a:t>. By identifying popular genres and underrepresented regions, the study offers actionable insights that can help Netflix make </a:t>
            </a:r>
            <a:r>
              <a:rPr lang="en-US" b="1" dirty="0"/>
              <a:t>data-driven business decisions</a:t>
            </a:r>
            <a:r>
              <a:rPr lang="en-US" dirty="0"/>
              <a:t>. Such findings are valuable for:</a:t>
            </a:r>
          </a:p>
          <a:p>
            <a:pPr>
              <a:buFont typeface="Arial" panose="020B0604020202020204" pitchFamily="34" charset="0"/>
              <a:buChar char="•"/>
            </a:pPr>
            <a:r>
              <a:rPr lang="en-US" dirty="0"/>
              <a:t>Enhancing </a:t>
            </a:r>
            <a:r>
              <a:rPr lang="en-US" b="1" dirty="0"/>
              <a:t>content strategy</a:t>
            </a:r>
            <a:r>
              <a:rPr lang="en-US" dirty="0"/>
              <a:t> and balancing global vs. local productions.</a:t>
            </a:r>
          </a:p>
          <a:p>
            <a:pPr>
              <a:buFont typeface="Arial" panose="020B0604020202020204" pitchFamily="34" charset="0"/>
              <a:buChar char="•"/>
            </a:pPr>
            <a:r>
              <a:rPr lang="en-US" dirty="0"/>
              <a:t>Recognizing </a:t>
            </a:r>
            <a:r>
              <a:rPr lang="en-US" b="1" dirty="0"/>
              <a:t>market trends</a:t>
            </a:r>
            <a:r>
              <a:rPr lang="en-US" dirty="0"/>
              <a:t> and regional viewer interests.</a:t>
            </a:r>
          </a:p>
          <a:p>
            <a:pPr>
              <a:buFont typeface="Arial" panose="020B0604020202020204" pitchFamily="34" charset="0"/>
              <a:buChar char="•"/>
            </a:pPr>
            <a:r>
              <a:rPr lang="en-US" dirty="0"/>
              <a:t>Supporting </a:t>
            </a:r>
            <a:r>
              <a:rPr lang="en-US" b="1" dirty="0"/>
              <a:t>strategic investments</a:t>
            </a:r>
            <a:r>
              <a:rPr lang="en-US" dirty="0"/>
              <a:t> in specific content types and countries.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p:cNvPicPr>
            <a:picLocks noChangeAspect="1"/>
          </p:cNvPicPr>
          <p:nvPr/>
        </p:nvPicPr>
        <p:blipFill>
          <a:blip r:embed="rId2"/>
          <a:stretch>
            <a:fillRect/>
          </a:stretch>
        </p:blipFill>
        <p:spPr>
          <a:xfrm>
            <a:off x="721359" y="6176804"/>
            <a:ext cx="2181225" cy="485775"/>
          </a:xfrm>
          <a:prstGeom prst="rect">
            <a:avLst/>
          </a:prstGeom>
        </p:spPr>
      </p:pic>
      <p:sp>
        <p:nvSpPr>
          <p:cNvPr id="3" name="Rectangle 1"/>
          <p:cNvSpPr>
            <a:spLocks noGrp="1" noChangeArrowheads="1"/>
          </p:cNvSpPr>
          <p:nvPr>
            <p:ph type="body" sz="quarter" idx="12"/>
          </p:nvPr>
        </p:nvSpPr>
        <p:spPr bwMode="auto">
          <a:xfrm>
            <a:off x="543443" y="1751645"/>
            <a:ext cx="9189837"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i="0" u="none" strike="noStrike" cap="none" normalizeH="0" baseline="0" dirty="0">
                <a:ln>
                  <a:noFill/>
                </a:ln>
                <a:solidFill>
                  <a:schemeClr val="tx1"/>
                </a:solidFill>
                <a:effectLst/>
                <a:latin typeface="Arial" panose="020B0604020202020204" pitchFamily="34" charset="0"/>
              </a:rPr>
              <a:t>Netflix Management and Strategy Team</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i="0" u="none" strike="noStrike" cap="none" normalizeH="0" baseline="0" dirty="0">
                <a:ln>
                  <a:noFill/>
                </a:ln>
                <a:solidFill>
                  <a:schemeClr val="tx1"/>
                </a:solidFill>
                <a:effectLst/>
                <a:latin typeface="Arial" panose="020B0604020202020204" pitchFamily="34" charset="0"/>
              </a:rPr>
              <a:t>Netflix Content and Production Teams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i="0" u="none" strike="noStrike" cap="none" normalizeH="0" baseline="0" dirty="0">
                <a:ln>
                  <a:noFill/>
                </a:ln>
                <a:solidFill>
                  <a:schemeClr val="tx1"/>
                </a:solidFill>
                <a:effectLst/>
                <a:latin typeface="Arial" panose="020B0604020202020204" pitchFamily="34" charset="0"/>
              </a:rPr>
              <a:t>Netflix Data Analytics and Insights Department</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i="0" u="none" strike="noStrike" cap="none" normalizeH="0" baseline="0" dirty="0">
                <a:ln>
                  <a:noFill/>
                </a:ln>
                <a:solidFill>
                  <a:schemeClr val="tx1"/>
                </a:solidFill>
                <a:effectLst/>
                <a:latin typeface="Arial" panose="020B0604020202020204" pitchFamily="34" charset="0"/>
              </a:rPr>
              <a:t>Data Analysts and Data Scientists (in the OTT or media industry)</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i="0" u="none" strike="noStrike" cap="none" normalizeH="0" baseline="0" dirty="0">
                <a:ln>
                  <a:noFill/>
                </a:ln>
                <a:solidFill>
                  <a:schemeClr val="tx1"/>
                </a:solidFill>
                <a:effectLst/>
                <a:latin typeface="Arial" panose="020B0604020202020204" pitchFamily="34" charset="0"/>
              </a:rPr>
              <a:t>Academic Researchers and Students (studying data analytics or media trends)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400" i="0" u="none" strike="noStrike" cap="none" normalizeH="0" baseline="0" dirty="0">
                <a:ln>
                  <a:noFill/>
                </a:ln>
                <a:solidFill>
                  <a:schemeClr val="tx1"/>
                </a:solidFill>
                <a:effectLst/>
                <a:latin typeface="Arial" panose="020B0604020202020204" pitchFamily="34" charset="0"/>
              </a:rPr>
              <a:t>Business Analysts and Market Researchers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67359" y="6410461"/>
            <a:ext cx="3706253" cy="296092"/>
          </a:xfrm>
          <a:prstGeom prst="rect">
            <a:avLst/>
          </a:prstGeom>
        </p:spPr>
      </p:pic>
      <p:pic>
        <p:nvPicPr>
          <p:cNvPr id="2" name="Picture 1"/>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p:cNvSpPr>
            <a:spLocks noGrp="1"/>
          </p:cNvSpPr>
          <p:nvPr>
            <p:ph type="body" sz="quarter" idx="12"/>
          </p:nvPr>
        </p:nvSpPr>
        <p:spPr>
          <a:xfrm>
            <a:off x="1225006" y="1278384"/>
            <a:ext cx="9027702" cy="5243448"/>
          </a:xfrm>
        </p:spPr>
        <p:txBody>
          <a:bodyPr/>
          <a:lstStyle/>
          <a:p>
            <a:pPr lvl="1">
              <a:lnSpc>
                <a:spcPct val="150000"/>
              </a:lnSpc>
            </a:pPr>
            <a:r>
              <a:rPr lang="en-IN" dirty="0"/>
              <a:t>Python</a:t>
            </a:r>
          </a:p>
          <a:p>
            <a:pPr lvl="1">
              <a:lnSpc>
                <a:spcPct val="150000"/>
              </a:lnSpc>
            </a:pPr>
            <a:r>
              <a:rPr lang="en-IN" dirty="0" err="1"/>
              <a:t>Jupyter</a:t>
            </a:r>
            <a:r>
              <a:rPr lang="en-IN" dirty="0"/>
              <a:t> Notebook</a:t>
            </a:r>
          </a:p>
          <a:p>
            <a:pPr lvl="1">
              <a:lnSpc>
                <a:spcPct val="150000"/>
              </a:lnSpc>
            </a:pPr>
            <a:r>
              <a:rPr lang="en-IN" dirty="0"/>
              <a:t>Google </a:t>
            </a:r>
            <a:r>
              <a:rPr lang="en-IN" dirty="0" err="1"/>
              <a:t>colab</a:t>
            </a:r>
            <a:endParaRPr lang="en-IN" dirty="0"/>
          </a:p>
          <a:p>
            <a:pPr lvl="1">
              <a:lnSpc>
                <a:spcPct val="150000"/>
              </a:lnSpc>
            </a:pPr>
            <a:r>
              <a:rPr lang="en-IN" dirty="0"/>
              <a:t>Matplotlib</a:t>
            </a:r>
          </a:p>
          <a:p>
            <a:pPr lvl="1">
              <a:lnSpc>
                <a:spcPct val="150000"/>
              </a:lnSpc>
            </a:pPr>
            <a:r>
              <a:rPr lang="en-IN" dirty="0" err="1"/>
              <a:t>numpy</a:t>
            </a:r>
            <a:endParaRPr lang="en-IN" dirty="0"/>
          </a:p>
        </p:txBody>
      </p:sp>
      <p:sp>
        <p:nvSpPr>
          <p:cNvPr id="9" name="Title 8"/>
          <p:cNvSpPr>
            <a:spLocks noGrp="1"/>
          </p:cNvSpPr>
          <p:nvPr>
            <p:ph type="title"/>
          </p:nvPr>
        </p:nvSpPr>
        <p:spPr>
          <a:xfrm>
            <a:off x="660399" y="430567"/>
            <a:ext cx="5306291" cy="847817"/>
          </a:xfrm>
        </p:spPr>
        <p:txBody>
          <a:bodyPr>
            <a:normAutofit/>
          </a:bodyPr>
          <a:lstStyle/>
          <a:p>
            <a:r>
              <a:rPr lang="en-US" dirty="0"/>
              <a:t>Technology Used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9F68E4E1-4FE8-50AF-54AA-4786EB7A9814}"/>
              </a:ext>
            </a:extLst>
          </p:cNvPr>
          <p:cNvPicPr>
            <a:picLocks noChangeAspect="1"/>
          </p:cNvPicPr>
          <p:nvPr/>
        </p:nvPicPr>
        <p:blipFill>
          <a:blip r:embed="rId3"/>
          <a:stretch>
            <a:fillRect/>
          </a:stretch>
        </p:blipFill>
        <p:spPr>
          <a:xfrm>
            <a:off x="1007942" y="1479170"/>
            <a:ext cx="7249649" cy="45154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p:cNvSpPr txBox="1"/>
          <p:nvPr/>
        </p:nvSpPr>
        <p:spPr>
          <a:xfrm>
            <a:off x="767807" y="1831964"/>
            <a:ext cx="64522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dirty="0"/>
              <a:t>Add screen shot of graph</a:t>
            </a:r>
          </a:p>
        </p:txBody>
      </p:sp>
      <p:pic>
        <p:nvPicPr>
          <p:cNvPr id="6" name="Picture 5">
            <a:extLst>
              <a:ext uri="{FF2B5EF4-FFF2-40B4-BE49-F238E27FC236}">
                <a16:creationId xmlns:a16="http://schemas.microsoft.com/office/drawing/2014/main" id="{B5B21EED-9888-1179-9551-18F1752BB3C6}"/>
              </a:ext>
            </a:extLst>
          </p:cNvPr>
          <p:cNvPicPr>
            <a:picLocks noChangeAspect="1"/>
          </p:cNvPicPr>
          <p:nvPr/>
        </p:nvPicPr>
        <p:blipFill>
          <a:blip r:embed="rId3"/>
          <a:stretch>
            <a:fillRect/>
          </a:stretch>
        </p:blipFill>
        <p:spPr>
          <a:xfrm>
            <a:off x="433361" y="1608410"/>
            <a:ext cx="4558516" cy="3185710"/>
          </a:xfrm>
          <a:prstGeom prst="rect">
            <a:avLst/>
          </a:prstGeom>
        </p:spPr>
      </p:pic>
      <p:pic>
        <p:nvPicPr>
          <p:cNvPr id="10" name="Picture 9">
            <a:extLst>
              <a:ext uri="{FF2B5EF4-FFF2-40B4-BE49-F238E27FC236}">
                <a16:creationId xmlns:a16="http://schemas.microsoft.com/office/drawing/2014/main" id="{B6FE5863-8DF1-3184-CAEA-4221FE0FB7BA}"/>
              </a:ext>
            </a:extLst>
          </p:cNvPr>
          <p:cNvPicPr>
            <a:picLocks noChangeAspect="1"/>
          </p:cNvPicPr>
          <p:nvPr/>
        </p:nvPicPr>
        <p:blipFill>
          <a:blip r:embed="rId4"/>
          <a:srcRect r="18955"/>
          <a:stretch>
            <a:fillRect/>
          </a:stretch>
        </p:blipFill>
        <p:spPr>
          <a:xfrm>
            <a:off x="5326323" y="1608410"/>
            <a:ext cx="4377514" cy="34523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6D31A313-2BE4-7F3A-D02F-FFC096FEE3CE}"/>
              </a:ext>
            </a:extLst>
          </p:cNvPr>
          <p:cNvPicPr>
            <a:picLocks noChangeAspect="1"/>
          </p:cNvPicPr>
          <p:nvPr/>
        </p:nvPicPr>
        <p:blipFill>
          <a:blip r:embed="rId3"/>
          <a:srcRect r="3361"/>
          <a:stretch>
            <a:fillRect/>
          </a:stretch>
        </p:blipFill>
        <p:spPr>
          <a:xfrm>
            <a:off x="320983" y="1371580"/>
            <a:ext cx="5161496" cy="3436588"/>
          </a:xfrm>
          <a:prstGeom prst="rect">
            <a:avLst/>
          </a:prstGeom>
        </p:spPr>
      </p:pic>
      <p:pic>
        <p:nvPicPr>
          <p:cNvPr id="10" name="Picture 9">
            <a:extLst>
              <a:ext uri="{FF2B5EF4-FFF2-40B4-BE49-F238E27FC236}">
                <a16:creationId xmlns:a16="http://schemas.microsoft.com/office/drawing/2014/main" id="{7EC7142D-9230-4CC2-7A63-FE94B796F091}"/>
              </a:ext>
            </a:extLst>
          </p:cNvPr>
          <p:cNvPicPr>
            <a:picLocks noChangeAspect="1"/>
          </p:cNvPicPr>
          <p:nvPr/>
        </p:nvPicPr>
        <p:blipFill>
          <a:blip r:embed="rId4"/>
          <a:srcRect l="-3254" t="302" r="3254" b="7085"/>
          <a:stretch>
            <a:fillRect/>
          </a:stretch>
        </p:blipFill>
        <p:spPr>
          <a:xfrm>
            <a:off x="5407835" y="1511560"/>
            <a:ext cx="4165374" cy="27058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p:cNvSpPr>
            <a:spLocks noGrp="1"/>
          </p:cNvSpPr>
          <p:nvPr>
            <p:ph type="body" sz="quarter" idx="12"/>
          </p:nvPr>
        </p:nvSpPr>
        <p:spPr>
          <a:xfrm>
            <a:off x="436880" y="1825983"/>
            <a:ext cx="9316720" cy="2579557"/>
          </a:xfrm>
        </p:spPr>
        <p:txBody>
          <a:bodyPr vert="horz" lIns="91440" tIns="45720" rIns="91440" bIns="45720" rtlCol="0" anchor="t">
            <a:normAutofit/>
          </a:bodyPr>
          <a:lstStyle/>
          <a:p>
            <a:pPr marL="0" indent="0">
              <a:buNone/>
            </a:pPr>
            <a:r>
              <a:rPr lang="en-US" dirty="0"/>
              <a:t> Git Link:</a:t>
            </a:r>
          </a:p>
          <a:p>
            <a:pPr marL="0" indent="0">
              <a:buNone/>
            </a:pPr>
            <a:r>
              <a:rPr lang="en-US" dirty="0"/>
              <a:t> </a:t>
            </a:r>
            <a:r>
              <a:rPr lang="en-US" dirty="0">
                <a:solidFill>
                  <a:schemeClr val="tx1"/>
                </a:solidFill>
                <a:hlinkClick r:id="rId3"/>
              </a:rPr>
              <a:t>https://github.com/Vaishnavishatagopam77/VOIS_AICTE_Oct2025_MajorProject_VAISHNAVI_SHATAGOPAM.git</a:t>
            </a:r>
            <a:endParaRPr lang="en-US" dirty="0">
              <a:solidFill>
                <a:schemeClr val="tx1"/>
              </a:solidFill>
            </a:endParaRPr>
          </a:p>
          <a:p>
            <a:pPr marL="0" indent="0">
              <a:buNone/>
            </a:pP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Effect transition="in" filter="fade">
                                      <p:cBhvr>
                                        <p:cTn id="28" dur="1000"/>
                                        <p:tgtEl>
                                          <p:spTgt spid="10">
                                            <p:txEl>
                                              <p:pRg st="1" end="1"/>
                                            </p:txEl>
                                          </p:spTgt>
                                        </p:tgtEl>
                                      </p:cBhvr>
                                    </p:animEffect>
                                    <p:anim calcmode="lin" valueType="num">
                                      <p:cBhvr>
                                        <p:cTn id="29"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datastoreItem>
</file>

<file path=customXml/itemProps2.xml><?xml version="1.0" encoding="utf-8"?>
<ds:datastoreItem xmlns:ds="http://schemas.openxmlformats.org/officeDocument/2006/customXml" ds:itemID="{B19EB750-A6DA-4BE8-B87B-FC499FE73360}">
  <ds:schemaRefs/>
</ds:datastoreItem>
</file>

<file path=customXml/itemProps3.xml><?xml version="1.0" encoding="utf-8"?>
<ds:datastoreItem xmlns:ds="http://schemas.openxmlformats.org/officeDocument/2006/customXml" ds:itemID="{4DEA9014-ED64-4558-B1E1-D03F0EE32BEB}">
  <ds:schemaRefs/>
</ds:datastoreItem>
</file>

<file path=docProps/app.xml><?xml version="1.0" encoding="utf-8"?>
<Properties xmlns="http://schemas.openxmlformats.org/officeDocument/2006/extended-properties" xmlns:vt="http://schemas.openxmlformats.org/officeDocument/2006/docPropsVTypes">
  <Template>Facet</Template>
  <TotalTime>40</TotalTime>
  <Words>388</Words>
  <Application>Microsoft Office PowerPoint</Application>
  <PresentationFormat>Widescreen</PresentationFormat>
  <Paragraphs>43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Project Title – NETFLIX ANALYSIS</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vaishnavi shatagopam</cp:lastModifiedBy>
  <cp:revision>119</cp:revision>
  <dcterms:created xsi:type="dcterms:W3CDTF">2021-07-11T13:13:00Z</dcterms:created>
  <dcterms:modified xsi:type="dcterms:W3CDTF">2025-10-21T16:37:37Z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63BD9EC6ABA8478487284042268B3464_12</vt:lpwstr>
  </property>
  <property fmtid="{D5CDD505-2E9C-101B-9397-08002B2CF9AE}" pid="4" name="KSOProductBuildVer">
    <vt:lpwstr>1033-12.2.0.22549</vt:lpwstr>
  </property>
</Properties>
</file>