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55" d="100"/>
          <a:sy n="55" d="100"/>
        </p:scale>
        <p:origin x="1016" y="22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uEFE5tmh-BXu7PI9E3EVYFjEBLmCPxAl/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uEFE5tmh-BXu7PI9E3EVYFjEBLmCPxAl/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uEFE5tmh-BXu7PI9E3EVYFjEBLmCPxAl/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uEFE5tmh-BXu7PI9E3EVYFjEBLmCPxAl/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120739" y="4141999"/>
            <a:ext cx="5592222" cy="861497"/>
          </a:xfrm>
        </p:spPr>
        <p:txBody>
          <a:bodyPr>
            <a:normAutofit fontScale="85000" lnSpcReduction="10000"/>
          </a:bodyPr>
          <a:lstStyle/>
          <a:p>
            <a:pPr algn="r"/>
            <a:r>
              <a:rPr lang="en-US" b="0" dirty="0">
                <a:solidFill>
                  <a:schemeClr val="tx1"/>
                </a:solidFill>
              </a:rPr>
              <a:t>[Name: Vaishnavi Shatagopam]</a:t>
            </a:r>
          </a:p>
          <a:p>
            <a:pPr algn="r"/>
            <a:r>
              <a:rPr lang="en-US" b="0" dirty="0">
                <a:solidFill>
                  <a:schemeClr val="tx1"/>
                </a:solidFill>
              </a:rPr>
              <a:t>[AICTE Internship ID:</a:t>
            </a:r>
            <a:r>
              <a:rPr lang="en-IN" b="0" dirty="0"/>
              <a:t>STU66421c8ff198c1715608719</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42561" y="2050553"/>
            <a:ext cx="4795520" cy="743448"/>
          </a:xfrm>
        </p:spPr>
        <p:txBody>
          <a:bodyPr>
            <a:noAutofit/>
          </a:bodyPr>
          <a:lstStyle/>
          <a:p>
            <a:r>
              <a:rPr lang="en-IN" sz="3200" b="1" dirty="0"/>
              <a:t>AIRBNB HOTEL BOOKING ANALYSIS</a:t>
            </a:r>
            <a:br>
              <a:rPr lang="en-IN"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pic>
        <p:nvPicPr>
          <p:cNvPr id="9" name="Picture 8">
            <a:extLst>
              <a:ext uri="{FF2B5EF4-FFF2-40B4-BE49-F238E27FC236}">
                <a16:creationId xmlns:a16="http://schemas.microsoft.com/office/drawing/2014/main" id="{6612067B-827C-F8FB-9989-851514902D76}"/>
              </a:ext>
            </a:extLst>
          </p:cNvPr>
          <p:cNvPicPr>
            <a:picLocks noChangeAspect="1"/>
          </p:cNvPicPr>
          <p:nvPr/>
        </p:nvPicPr>
        <p:blipFill>
          <a:blip r:embed="rId3"/>
          <a:srcRect r="4007"/>
          <a:stretch>
            <a:fillRect/>
          </a:stretch>
        </p:blipFill>
        <p:spPr>
          <a:xfrm>
            <a:off x="975263" y="1275370"/>
            <a:ext cx="7485831" cy="515249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47F1BEC-476A-70A4-002E-A9F65661B47E}"/>
              </a:ext>
            </a:extLst>
          </p:cNvPr>
          <p:cNvPicPr>
            <a:picLocks noChangeAspect="1"/>
          </p:cNvPicPr>
          <p:nvPr/>
        </p:nvPicPr>
        <p:blipFill>
          <a:blip r:embed="rId3"/>
          <a:stretch>
            <a:fillRect/>
          </a:stretch>
        </p:blipFill>
        <p:spPr>
          <a:xfrm>
            <a:off x="1217363" y="1504709"/>
            <a:ext cx="7533098" cy="468774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12952" y="3262457"/>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949204" cy="4088364"/>
          </a:xfrm>
        </p:spPr>
        <p:txBody>
          <a:bodyPr>
            <a:normAutofit/>
          </a:bodyPr>
          <a:lstStyle/>
          <a:p>
            <a:pPr algn="just">
              <a:lnSpc>
                <a:spcPct val="150000"/>
              </a:lnSpc>
            </a:pPr>
            <a:r>
              <a:rPr lang="en-US" sz="1600" dirty="0"/>
              <a:t>This research project aims to conduct an in-depth analysis of the New York City Airbnb dataset to extract meaningful insights into the city's dynamic short-term lodging market. By employing rigorous data cleaning, exploratory analysis, and visualization techniques, the study will identify key trends and patterns. The core focus is on discerning the factors that influence listing availability, pricing strategies, and overall customer satisfaction. This analysis will contribute to a deeper understanding of Airbnb's operational model in a major urban environment. Ultimately, the findings will provide valuable insights for stakeholders seeking to navigate the evolving accommodation landscape.</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E66B95D6-216D-3EFF-FE5F-978E73678AB0}"/>
              </a:ext>
            </a:extLst>
          </p:cNvPr>
          <p:cNvSpPr txBox="1"/>
          <p:nvPr/>
        </p:nvSpPr>
        <p:spPr>
          <a:xfrm>
            <a:off x="675957" y="1717040"/>
            <a:ext cx="8031163" cy="4708981"/>
          </a:xfrm>
          <a:prstGeom prst="rect">
            <a:avLst/>
          </a:prstGeom>
          <a:noFill/>
        </p:spPr>
        <p:txBody>
          <a:bodyPr wrap="square" rtlCol="0">
            <a:spAutoFit/>
          </a:bodyPr>
          <a:lstStyle/>
          <a:p>
            <a:pPr algn="just"/>
            <a:r>
              <a:rPr lang="en-US" sz="2000" dirty="0"/>
              <a:t>This project provides a comprehensive analysis of the New York City Airbnb dataset to uncover key insights into the urban short-term rental market. By employing rigorous data cleaning, exploratory analysis, and visualization techniques, the study aims to understand the core dynamics influencing lodging availability, pricing, and customer satisfaction. The research specifically investigates the distribution of property types across different neighborhoods, identifies which areas command the highest prices, and explores the relationship between factors like host verification and positive reviews. It will also determine the top-performing hosts based on listing volume and examine the correlation between a listing's price and its associated service fee. Ultimately, the goal is to distill complex data into a clear understanding of Airbnb's operations, providing valuable insights for all stakeholders involved in this evolving industry.</a:t>
            </a:r>
            <a:endParaRPr lang="en-IN" sz="20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767025" cy="3990023"/>
          </a:xfrm>
        </p:spPr>
        <p:txBody>
          <a:bodyPr>
            <a:normAutofit fontScale="85000" lnSpcReduction="20000"/>
          </a:bodyPr>
          <a:lstStyle/>
          <a:p>
            <a:pPr algn="just"/>
            <a:r>
              <a:rPr lang="en-US" sz="1600" dirty="0"/>
              <a:t>Based on the context of the Airbnb Hotel Booking Analysis project, the end users and primary stakeholders who would benefit from these insights can be categorized as follows:</a:t>
            </a:r>
          </a:p>
          <a:p>
            <a:pPr algn="just"/>
            <a:r>
              <a:rPr lang="en-US" sz="1600" b="1" dirty="0"/>
              <a:t>Current and Potential Airbnb Hosts:</a:t>
            </a:r>
            <a:r>
              <a:rPr lang="en-US" sz="1600" dirty="0"/>
              <a:t> They can use the analysis to make data-driven decisions on pricing strategies, identify high-demand neighborhoods to invest in, understand which property types are most popular, and learn how to optimize their listings to attract more guests and receive better reviews.</a:t>
            </a:r>
          </a:p>
          <a:p>
            <a:pPr algn="just"/>
            <a:r>
              <a:rPr lang="en-US" sz="1600" b="1" dirty="0"/>
              <a:t>Travelers and Guests:</a:t>
            </a:r>
            <a:r>
              <a:rPr lang="en-US" sz="1600" dirty="0"/>
              <a:t> While not direct users of the analysis, they are the ultimate beneficiaries of tools or articles derived from it. The insights can help them find the best value, understand pricing trends across the city, and identify reputable hosts, leading to better and more informed booking decisions.</a:t>
            </a:r>
          </a:p>
          <a:p>
            <a:pPr algn="just"/>
            <a:r>
              <a:rPr lang="en-US" sz="1600" b="1" dirty="0"/>
              <a:t>Airbnb (The Company):</a:t>
            </a:r>
            <a:r>
              <a:rPr lang="en-US" sz="1600" dirty="0"/>
              <a:t> The platform itself is a key end user. The analysis provides crucial business intelligence for market strategy in New York City, helping them understand user behavior, identify areas for growth, and make informed decisions about platform policies and service fees.</a:t>
            </a:r>
          </a:p>
          <a:p>
            <a:pPr algn="just"/>
            <a:r>
              <a:rPr lang="en-US" sz="1600" b="1" dirty="0"/>
              <a:t>Real Estate Investors and Property Managers:</a:t>
            </a:r>
            <a:r>
              <a:rPr lang="en-US" sz="1600" dirty="0"/>
              <a:t> This group can leverage the insights to identify profitable investment opportunities in the short-term rental market. The data on high-yield neighborhoods and in-demand property types is essential for maximizing their return on investment.</a:t>
            </a:r>
          </a:p>
          <a:p>
            <a:pPr algn="just"/>
            <a:r>
              <a:rPr lang="en-US" sz="1600" b="1" dirty="0"/>
              <a:t>Urban Planners and Policymakers:</a:t>
            </a:r>
            <a:r>
              <a:rPr lang="en-US" sz="1600" dirty="0"/>
              <a:t> City officials and local government bodies can use this data to understand the impact of short-term rentals on the housing market, tourism, and regional economy, which helps in formulating effective and fair regulations.</a:t>
            </a:r>
          </a:p>
          <a:p>
            <a:pPr algn="just">
              <a:lnSpc>
                <a:spcPct val="150000"/>
              </a:lnSpc>
            </a:pPr>
            <a:endParaRPr lang="en-IN" sz="1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6B445516-920F-EBD0-D51D-521F2246C95D}"/>
              </a:ext>
            </a:extLst>
          </p:cNvPr>
          <p:cNvSpPr>
            <a:spLocks noGrp="1" noChangeArrowheads="1"/>
          </p:cNvSpPr>
          <p:nvPr>
            <p:ph type="body" sz="quarter" idx="12"/>
          </p:nvPr>
        </p:nvSpPr>
        <p:spPr bwMode="auto">
          <a:xfrm>
            <a:off x="1658471" y="1800816"/>
            <a:ext cx="803237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Python</a:t>
            </a:r>
            <a:r>
              <a:rPr kumimoji="0" lang="en-US" altLang="en-US" sz="1400" b="0" i="0" u="none" strike="noStrike" cap="none" normalizeH="0" baseline="0" dirty="0">
                <a:ln>
                  <a:noFill/>
                </a:ln>
                <a:solidFill>
                  <a:schemeClr val="tx1"/>
                </a:solidFill>
                <a:effectLst/>
                <a:latin typeface="Arial" panose="020B0604020202020204" pitchFamily="34" charset="0"/>
              </a:rPr>
              <a:t>: The core programming language used for all data manipulation and visualization tasks in the notebook.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Environment</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Google </a:t>
            </a:r>
            <a:r>
              <a:rPr kumimoji="0" lang="en-US" altLang="en-US" sz="1400" b="1"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The notebook was run in a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environment, as indicated by the use of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-specific code to upload files (</a:t>
            </a:r>
            <a:r>
              <a:rPr kumimoji="0" lang="en-US" altLang="en-US" sz="1400" b="0" i="0" u="none" strike="noStrike" cap="none" normalizeH="0" baseline="0" dirty="0">
                <a:ln>
                  <a:noFill/>
                </a:ln>
                <a:solidFill>
                  <a:schemeClr val="tx1"/>
                </a:solidFill>
                <a:effectLst/>
                <a:latin typeface="Arial Unicode MS"/>
              </a:rPr>
              <a:t>from </a:t>
            </a:r>
            <a:r>
              <a:rPr kumimoji="0" lang="en-US" altLang="en-US" sz="1400" b="0" i="0" u="none" strike="noStrike" cap="none" normalizeH="0" baseline="0" dirty="0" err="1">
                <a:ln>
                  <a:noFill/>
                </a:ln>
                <a:solidFill>
                  <a:schemeClr val="tx1"/>
                </a:solidFill>
                <a:effectLst/>
                <a:latin typeface="Arial Unicode MS"/>
              </a:rPr>
              <a:t>google.colab</a:t>
            </a:r>
            <a:r>
              <a:rPr kumimoji="0" lang="en-US" altLang="en-US" sz="1400" b="0" i="0" u="none" strike="noStrike" cap="none" normalizeH="0" baseline="0" dirty="0">
                <a:ln>
                  <a:noFill/>
                </a:ln>
                <a:solidFill>
                  <a:schemeClr val="tx1"/>
                </a:solidFill>
                <a:effectLst/>
                <a:latin typeface="Arial Unicode MS"/>
              </a:rPr>
              <a:t> import files</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Jupyter</a:t>
            </a:r>
            <a:r>
              <a:rPr kumimoji="0" lang="en-US" altLang="en-US" sz="1400" b="1" i="0" u="none" strike="noStrike" cap="none" normalizeH="0" baseline="0" dirty="0">
                <a:ln>
                  <a:noFill/>
                </a:ln>
                <a:solidFill>
                  <a:schemeClr val="tx1"/>
                </a:solidFill>
                <a:effectLst/>
                <a:latin typeface="Arial" panose="020B0604020202020204" pitchFamily="34" charset="0"/>
              </a:rPr>
              <a:t> Notebook</a:t>
            </a:r>
            <a:r>
              <a:rPr kumimoji="0" lang="en-US" altLang="en-US" sz="1400" b="0" i="0" u="none" strike="noStrike" cap="none" normalizeH="0" baseline="0" dirty="0">
                <a:ln>
                  <a:noFill/>
                </a:ln>
                <a:solidFill>
                  <a:schemeClr val="tx1"/>
                </a:solidFill>
                <a:effectLst/>
                <a:latin typeface="Arial" panose="020B0604020202020204" pitchFamily="34" charset="0"/>
              </a:rPr>
              <a:t>: The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err="1">
                <a:ln>
                  <a:noFill/>
                </a:ln>
                <a:solidFill>
                  <a:schemeClr val="tx1"/>
                </a:solidFill>
                <a:effectLst/>
                <a:latin typeface="Arial Unicode MS"/>
              </a:rPr>
              <a:t>ipynb</a:t>
            </a:r>
            <a:r>
              <a:rPr kumimoji="0" lang="en-US" altLang="en-US" sz="1400" b="0" i="0" u="none" strike="noStrike" cap="none" normalizeH="0" baseline="0" dirty="0">
                <a:ln>
                  <a:noFill/>
                </a:ln>
                <a:solidFill>
                  <a:schemeClr val="tx1"/>
                </a:solidFill>
                <a:effectLst/>
              </a:rPr>
              <a:t> file format itself shows that the analysis was conducted in an interactive </a:t>
            </a:r>
            <a:r>
              <a:rPr kumimoji="0" lang="en-US" altLang="en-US" sz="1400" b="0" i="0" u="none" strike="noStrike" cap="none" normalizeH="0" baseline="0" dirty="0" err="1">
                <a:ln>
                  <a:noFill/>
                </a:ln>
                <a:solidFill>
                  <a:schemeClr val="tx1"/>
                </a:solidFill>
                <a:effectLst/>
              </a:rPr>
              <a:t>Jupyter</a:t>
            </a:r>
            <a:r>
              <a:rPr kumimoji="0" lang="en-US" altLang="en-US" sz="1400" b="0" i="0" u="none" strike="noStrike" cap="none" normalizeH="0" baseline="0" dirty="0">
                <a:ln>
                  <a:noFill/>
                </a:ln>
                <a:solidFill>
                  <a:schemeClr val="tx1"/>
                </a:solidFill>
                <a:effectLst/>
              </a:rPr>
              <a:t> Notebook environment.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Key Python Libraries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lvl="0" indent="0" algn="just" defTabSz="914400" eaLnBrk="0" fontAlgn="base"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Pandas</a:t>
            </a:r>
            <a:r>
              <a:rPr kumimoji="0" lang="en-US" altLang="en-US" sz="1400" b="0" i="0" u="none" strike="noStrike" cap="none" normalizeH="0" baseline="0" dirty="0">
                <a:ln>
                  <a:noFill/>
                </a:ln>
                <a:solidFill>
                  <a:schemeClr val="tx1"/>
                </a:solidFill>
                <a:effectLst/>
                <a:latin typeface="Arial" panose="020B0604020202020204" pitchFamily="34" charset="0"/>
              </a:rPr>
              <a:t>: This was the primary library for data analysis. It was used to load the dataset from an Excel file, inspect the data </a:t>
            </a:r>
            <a:r>
              <a:rPr lang="en-US" altLang="en-US" sz="1400" dirty="0">
                <a:solidFill>
                  <a:schemeClr val="tx1"/>
                </a:solidFill>
                <a:latin typeface="Arial" panose="020B0604020202020204" pitchFamily="34" charset="0"/>
              </a:rPr>
              <a:t>using .info() and .describe(), group the data to calculate averages, and obtain</a:t>
            </a:r>
            <a:r>
              <a:rPr kumimoji="0" lang="en-US" altLang="en-US" sz="1400" b="0" i="0" u="none" strike="noStrike" cap="none" normalizeH="0" baseline="0" dirty="0">
                <a:ln>
                  <a:noFill/>
                </a:ln>
                <a:solidFill>
                  <a:schemeClr val="tx1"/>
                </a:solidFill>
                <a:effectLst/>
              </a:rPr>
              <a:t> value counts for various columns.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400" b="0" i="0" u="none" strike="noStrike" cap="none" normalizeH="0" baseline="0" dirty="0">
                <a:ln>
                  <a:noFill/>
                </a:ln>
                <a:solidFill>
                  <a:schemeClr val="tx1"/>
                </a:solidFill>
                <a:effectLst/>
                <a:latin typeface="Arial" panose="020B0604020202020204" pitchFamily="34" charset="0"/>
              </a:rPr>
              <a:t>: These libraries were used for all the data visualizations. The notebook specifically uses them to create bar plots, count plots, scatter plots, and box plots to analyze different aspects of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Openpyxl</a:t>
            </a:r>
            <a:r>
              <a:rPr kumimoji="0" lang="en-US" altLang="en-US" sz="1400" b="0" i="0" u="none" strike="noStrike" cap="none" normalizeH="0" baseline="0" dirty="0">
                <a:ln>
                  <a:noFill/>
                </a:ln>
                <a:solidFill>
                  <a:schemeClr val="tx1"/>
                </a:solidFill>
                <a:effectLst/>
                <a:latin typeface="Arial" panose="020B0604020202020204" pitchFamily="34" charset="0"/>
              </a:rPr>
              <a:t>: This library was installed to enable Pandas to read the </a:t>
            </a:r>
            <a:r>
              <a:rPr kumimoji="0" lang="en-US" altLang="en-US" sz="1400" b="0" i="0" u="none" strike="noStrike" cap="none" normalizeH="0" baseline="0" dirty="0">
                <a:ln>
                  <a:noFill/>
                </a:ln>
                <a:solidFill>
                  <a:schemeClr val="tx1"/>
                </a:solidFill>
                <a:effectLst/>
                <a:latin typeface="Arial Unicode MS"/>
              </a:rPr>
              <a:t>.xlsx</a:t>
            </a:r>
            <a:r>
              <a:rPr kumimoji="0" lang="en-US" altLang="en-US" sz="1400" b="0" i="0" u="none" strike="noStrike" cap="none" normalizeH="0" baseline="0" dirty="0">
                <a:ln>
                  <a:noFill/>
                </a:ln>
                <a:solidFill>
                  <a:schemeClr val="tx1"/>
                </a:solidFill>
                <a:effectLst/>
              </a:rPr>
              <a:t> data file.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A9140CD0-FADF-882A-7764-C18018628523}"/>
              </a:ext>
            </a:extLst>
          </p:cNvPr>
          <p:cNvPicPr>
            <a:picLocks noChangeAspect="1"/>
          </p:cNvPicPr>
          <p:nvPr/>
        </p:nvPicPr>
        <p:blipFill>
          <a:blip r:embed="rId4"/>
          <a:stretch>
            <a:fillRect/>
          </a:stretch>
        </p:blipFill>
        <p:spPr>
          <a:xfrm>
            <a:off x="675957" y="1145506"/>
            <a:ext cx="7393378" cy="495917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C95A7122-E94C-1B44-79D8-19669A07E48F}"/>
              </a:ext>
            </a:extLst>
          </p:cNvPr>
          <p:cNvPicPr>
            <a:picLocks noChangeAspect="1"/>
          </p:cNvPicPr>
          <p:nvPr/>
        </p:nvPicPr>
        <p:blipFill>
          <a:blip r:embed="rId4"/>
          <a:stretch>
            <a:fillRect/>
          </a:stretch>
        </p:blipFill>
        <p:spPr>
          <a:xfrm>
            <a:off x="675957" y="1201587"/>
            <a:ext cx="7806267" cy="478357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164518E2-66A4-1C82-E015-075A6C52AD7E}"/>
              </a:ext>
            </a:extLst>
          </p:cNvPr>
          <p:cNvPicPr>
            <a:picLocks noChangeAspect="1"/>
          </p:cNvPicPr>
          <p:nvPr/>
        </p:nvPicPr>
        <p:blipFill>
          <a:blip r:embed="rId4"/>
          <a:srcRect t="1724"/>
          <a:stretch>
            <a:fillRect/>
          </a:stretch>
        </p:blipFill>
        <p:spPr>
          <a:xfrm>
            <a:off x="775989" y="1201586"/>
            <a:ext cx="8510515" cy="486670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713</TotalTime>
  <Words>793</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Trebuchet MS</vt:lpstr>
      <vt:lpstr>Wingdings</vt:lpstr>
      <vt:lpstr>Wingdings 3</vt:lpstr>
      <vt:lpstr>Facet</vt:lpstr>
      <vt:lpstr>AIRBNB HOTEL BOOKING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vaishnavi shatagopam</cp:lastModifiedBy>
  <cp:revision>106</cp:revision>
  <dcterms:created xsi:type="dcterms:W3CDTF">2021-07-11T13:13:15Z</dcterms:created>
  <dcterms:modified xsi:type="dcterms:W3CDTF">2025-10-07T16:20:02Z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