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E95DB8C-69C2-45C5-BD03-CA2712A15AD8}" type="datetimeFigureOut">
              <a:rPr lang="en-US" smtClean="0"/>
              <a:t>4/2/2024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6CAAA75-149E-4D1B-8DF9-8749DBEF065F}" type="slidenum">
              <a:rPr lang="en-US" smtClean="0"/>
              <a:t>‹#›</a:t>
            </a:fld>
            <a:endParaRPr lang="en-US"/>
          </a:p>
        </p:txBody>
      </p:sp>
    </p:spTree>
    <p:extLst>
      <p:ext uri="{BB962C8B-B14F-4D97-AF65-F5344CB8AC3E}">
        <p14:creationId xmlns:p14="http://schemas.microsoft.com/office/powerpoint/2010/main" val="2021966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CAAA75-149E-4D1B-8DF9-8749DBEF065F}" type="slidenum">
              <a:rPr lang="en-US" smtClean="0"/>
              <a:t>8</a:t>
            </a:fld>
            <a:endParaRPr lang="en-US"/>
          </a:p>
        </p:txBody>
      </p:sp>
    </p:spTree>
    <p:extLst>
      <p:ext uri="{BB962C8B-B14F-4D97-AF65-F5344CB8AC3E}">
        <p14:creationId xmlns:p14="http://schemas.microsoft.com/office/powerpoint/2010/main" val="3685785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b="1" dirty="0"/>
              <a:t>S.VAISHNAVI</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Rectangle 9"/>
          <p:cNvSpPr/>
          <p:nvPr/>
        </p:nvSpPr>
        <p:spPr>
          <a:xfrm>
            <a:off x="533400" y="1371599"/>
            <a:ext cx="10972418" cy="4154984"/>
          </a:xfrm>
          <a:prstGeom prst="rect">
            <a:avLst/>
          </a:prstGeom>
        </p:spPr>
        <p:txBody>
          <a:bodyPr wrap="square">
            <a:spAutoFit/>
          </a:bodyPr>
          <a:lstStyle/>
          <a:p>
            <a:r>
              <a:rPr lang="en-IN" sz="2400" dirty="0" smtClean="0">
                <a:latin typeface="Times New Roman" panose="02020603050405020304" pitchFamily="18" charset="0"/>
                <a:cs typeface="Times New Roman" panose="02020603050405020304" pitchFamily="18" charset="0"/>
              </a:rPr>
              <a:t>Our project aims to predict market reactions to complex events using GNNs and attention. Here's what we'll measure:</a:t>
            </a:r>
          </a:p>
          <a:p>
            <a:r>
              <a:rPr lang="en-IN" sz="2400" b="1" dirty="0" smtClean="0">
                <a:latin typeface="Times New Roman" panose="02020603050405020304" pitchFamily="18" charset="0"/>
                <a:cs typeface="Times New Roman" panose="02020603050405020304" pitchFamily="18" charset="0"/>
              </a:rPr>
              <a:t>Accuracy:</a:t>
            </a:r>
            <a:r>
              <a:rPr lang="en-IN" sz="2400" dirty="0" smtClean="0">
                <a:latin typeface="Times New Roman" panose="02020603050405020304" pitchFamily="18" charset="0"/>
                <a:cs typeface="Times New Roman" panose="02020603050405020304" pitchFamily="18" charset="0"/>
              </a:rPr>
              <a:t> How well do our forecasts match actual market movements?</a:t>
            </a:r>
          </a:p>
          <a:p>
            <a:r>
              <a:rPr lang="en-IN" sz="2400" b="1" dirty="0" smtClean="0">
                <a:latin typeface="Times New Roman" panose="02020603050405020304" pitchFamily="18" charset="0"/>
                <a:cs typeface="Times New Roman" panose="02020603050405020304" pitchFamily="18" charset="0"/>
              </a:rPr>
              <a:t>Generalizability:</a:t>
            </a:r>
            <a:r>
              <a:rPr lang="en-IN" sz="2400" dirty="0" smtClean="0">
                <a:latin typeface="Times New Roman" panose="02020603050405020304" pitchFamily="18" charset="0"/>
                <a:cs typeface="Times New Roman" panose="02020603050405020304" pitchFamily="18" charset="0"/>
              </a:rPr>
              <a:t> Can the model predict the impact of new, unseen events?</a:t>
            </a:r>
          </a:p>
          <a:p>
            <a:r>
              <a:rPr lang="en-IN" sz="2400" b="1" dirty="0" err="1" smtClean="0">
                <a:latin typeface="Times New Roman" panose="02020603050405020304" pitchFamily="18" charset="0"/>
                <a:cs typeface="Times New Roman" panose="02020603050405020304" pitchFamily="18" charset="0"/>
              </a:rPr>
              <a:t>Explainability</a:t>
            </a:r>
            <a:r>
              <a:rPr lang="en-IN" sz="2400" b="1" dirty="0" smtClean="0">
                <a:latin typeface="Times New Roman" panose="02020603050405020304" pitchFamily="18" charset="0"/>
                <a:cs typeface="Times New Roman" panose="02020603050405020304" pitchFamily="18" charset="0"/>
              </a:rPr>
              <a:t>:</a:t>
            </a:r>
            <a:r>
              <a:rPr lang="en-IN" sz="2400" dirty="0" smtClean="0">
                <a:latin typeface="Times New Roman" panose="02020603050405020304" pitchFamily="18" charset="0"/>
                <a:cs typeface="Times New Roman" panose="02020603050405020304" pitchFamily="18" charset="0"/>
              </a:rPr>
              <a:t> Can we understand why the model makes specific predictions (thanks to attention)?</a:t>
            </a:r>
          </a:p>
          <a:p>
            <a:r>
              <a:rPr lang="en-IN" sz="2400" b="1" dirty="0" smtClean="0">
                <a:latin typeface="Times New Roman" panose="02020603050405020304" pitchFamily="18" charset="0"/>
                <a:cs typeface="Times New Roman" panose="02020603050405020304" pitchFamily="18" charset="0"/>
              </a:rPr>
              <a:t>Insights:</a:t>
            </a:r>
            <a:r>
              <a:rPr lang="en-IN" sz="2400" dirty="0" smtClean="0">
                <a:latin typeface="Times New Roman" panose="02020603050405020304" pitchFamily="18" charset="0"/>
                <a:cs typeface="Times New Roman" panose="02020603050405020304" pitchFamily="18" charset="0"/>
              </a:rPr>
              <a:t> What general trends do we observe in market </a:t>
            </a:r>
            <a:r>
              <a:rPr lang="en-IN" sz="2400" dirty="0" err="1" smtClean="0">
                <a:latin typeface="Times New Roman" panose="02020603050405020304" pitchFamily="18" charset="0"/>
                <a:cs typeface="Times New Roman" panose="02020603050405020304" pitchFamily="18" charset="0"/>
              </a:rPr>
              <a:t>behavior</a:t>
            </a:r>
            <a:r>
              <a:rPr lang="en-IN" sz="2400" dirty="0" smtClean="0">
                <a:latin typeface="Times New Roman" panose="02020603050405020304" pitchFamily="18" charset="0"/>
                <a:cs typeface="Times New Roman" panose="02020603050405020304" pitchFamily="18" charset="0"/>
              </a:rPr>
              <a:t> for different event types?</a:t>
            </a:r>
          </a:p>
          <a:p>
            <a:r>
              <a:rPr lang="en-IN" sz="2400" dirty="0" smtClean="0">
                <a:latin typeface="Times New Roman" panose="02020603050405020304" pitchFamily="18" charset="0"/>
                <a:cs typeface="Times New Roman" panose="02020603050405020304" pitchFamily="18" charset="0"/>
              </a:rPr>
              <a:t>By nailing these results, we'll show that GNNs with attention can be a powerful tool for financial forecasting, providing not only accurate predictions but also valuable insights into market dynamics.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object 17"/>
          <p:cNvSpPr txBox="1">
            <a:spLocks noGrp="1"/>
          </p:cNvSpPr>
          <p:nvPr>
            <p:ph type="title"/>
          </p:nvPr>
        </p:nvSpPr>
        <p:spPr>
          <a:xfrm>
            <a:off x="695325" y="1361225"/>
            <a:ext cx="10681335" cy="3402213"/>
          </a:xfrm>
          <a:prstGeom prst="rect">
            <a:avLst/>
          </a:prstGeom>
        </p:spPr>
        <p:txBody>
          <a:bodyPr vert="horz" wrap="square" lIns="0" tIns="16510" rIns="0" bIns="0" rtlCol="0">
            <a:spAutoFit/>
          </a:bodyPr>
          <a:lstStyle/>
          <a:p>
            <a:pPr marL="12700" algn="ctr">
              <a:lnSpc>
                <a:spcPct val="100000"/>
              </a:lnSpc>
              <a:spcBef>
                <a:spcPts val="130"/>
              </a:spcBef>
            </a:pPr>
            <a:r>
              <a:rPr lang="en-US" sz="4400" dirty="0" smtClean="0"/>
              <a:t>                                                      COMPLEX </a:t>
            </a:r>
            <a:r>
              <a:rPr lang="en-US" sz="4400" dirty="0"/>
              <a:t>EVENT FORECASTING IN FINANCIAL MARKET USING GRAPH NEURAL NETWORK AND ATTENTION MECHANISM</a:t>
            </a:r>
            <a:endParaRPr sz="42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Rectangle 22"/>
          <p:cNvSpPr/>
          <p:nvPr/>
        </p:nvSpPr>
        <p:spPr>
          <a:xfrm>
            <a:off x="3048000" y="1659285"/>
            <a:ext cx="6096000" cy="3539430"/>
          </a:xfrm>
          <a:prstGeom prst="rect">
            <a:avLst/>
          </a:prstGeom>
        </p:spPr>
        <p:txBody>
          <a:bodyPr>
            <a:spAutoFit/>
          </a:bodyPr>
          <a:lstStyle/>
          <a:p>
            <a:pPr marL="285750" marR="0" lvl="0" indent="-28575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2800" b="0" i="0" u="none" strike="noStrike" kern="0" cap="none" spc="0" normalizeH="0" baseline="0" noProof="0" dirty="0" smtClean="0">
                <a:ln>
                  <a:noFill/>
                </a:ln>
                <a:solidFill>
                  <a:prstClr val="black"/>
                </a:solidFill>
                <a:effectLst/>
                <a:uLnTx/>
                <a:uFillTx/>
              </a:rPr>
              <a:t>PROBLEM STATEMENT</a:t>
            </a:r>
          </a:p>
          <a:p>
            <a:pPr marL="285750" marR="0" lvl="0" indent="-28575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2800" b="0" i="0" u="none" strike="noStrike" kern="0" cap="none" spc="0" normalizeH="0" baseline="0" noProof="0" dirty="0" smtClean="0">
                <a:ln>
                  <a:noFill/>
                </a:ln>
                <a:solidFill>
                  <a:prstClr val="black"/>
                </a:solidFill>
                <a:effectLst/>
                <a:uLnTx/>
                <a:uFillTx/>
              </a:rPr>
              <a:t>PROJECT OVERVIEW</a:t>
            </a:r>
          </a:p>
          <a:p>
            <a:pPr marL="285750" marR="0" lvl="0" indent="-28575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2800" b="0" i="0" u="none" strike="noStrike" kern="0" cap="none" spc="0" normalizeH="0" baseline="0" noProof="0" dirty="0" smtClean="0">
                <a:ln>
                  <a:noFill/>
                </a:ln>
                <a:solidFill>
                  <a:prstClr val="black"/>
                </a:solidFill>
                <a:effectLst/>
                <a:uLnTx/>
                <a:uFillTx/>
              </a:rPr>
              <a:t>END USER </a:t>
            </a:r>
          </a:p>
          <a:p>
            <a:pPr marL="285750" marR="0" lvl="0" indent="-28575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2800" b="0" i="0" u="none" strike="noStrike" kern="0" cap="none" spc="0" normalizeH="0" baseline="0" noProof="0" dirty="0" smtClean="0">
                <a:ln>
                  <a:noFill/>
                </a:ln>
                <a:solidFill>
                  <a:prstClr val="black"/>
                </a:solidFill>
                <a:effectLst/>
                <a:uLnTx/>
                <a:uFillTx/>
              </a:rPr>
              <a:t>PROPOSED SOLUTION AND ITS VALUE PROPOSITION</a:t>
            </a:r>
          </a:p>
          <a:p>
            <a:pPr marL="285750" marR="0" lvl="0" indent="-28575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2800" b="0" i="0" u="none" strike="noStrike" kern="0" cap="none" spc="0" normalizeH="0" baseline="0" noProof="0" dirty="0" smtClean="0">
                <a:ln>
                  <a:noFill/>
                </a:ln>
                <a:solidFill>
                  <a:prstClr val="black"/>
                </a:solidFill>
                <a:effectLst/>
                <a:uLnTx/>
                <a:uFillTx/>
              </a:rPr>
              <a:t>THE WOW IN YOUR SOLUTION</a:t>
            </a:r>
          </a:p>
          <a:p>
            <a:pPr marL="285750" marR="0" lvl="0" indent="-28575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2800" b="0" i="0" u="none" strike="noStrike" kern="0" cap="none" spc="0" normalizeH="0" baseline="0" noProof="0" dirty="0" smtClean="0">
                <a:ln>
                  <a:noFill/>
                </a:ln>
                <a:solidFill>
                  <a:prstClr val="black"/>
                </a:solidFill>
                <a:effectLst/>
                <a:uLnTx/>
                <a:uFillTx/>
              </a:rPr>
              <a:t>MODELLING</a:t>
            </a:r>
          </a:p>
          <a:p>
            <a:pPr marL="285750" marR="0" lvl="0" indent="-28575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2800" b="0" i="0" u="none" strike="noStrike" kern="0" cap="none" spc="0" normalizeH="0" baseline="0" noProof="0" dirty="0" smtClean="0">
                <a:ln>
                  <a:noFill/>
                </a:ln>
                <a:solidFill>
                  <a:prstClr val="black"/>
                </a:solidFill>
                <a:effectLst/>
                <a:uLnTx/>
                <a:uFillTx/>
              </a:rPr>
              <a:t>RESULTS </a:t>
            </a:r>
            <a:endParaRPr kumimoji="0" lang="en-IN" sz="2800" b="0" i="0" u="none" strike="noStrike" kern="0" cap="none" spc="0" normalizeH="0" baseline="0" noProof="0" dirty="0">
              <a:ln>
                <a:noFill/>
              </a:ln>
              <a:solidFill>
                <a:prstClr val="black"/>
              </a:solidFill>
              <a:effectLst/>
              <a:uLnTx/>
              <a:uFillTx/>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6" y="228600"/>
            <a:ext cx="5794692"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457200" y="1253236"/>
            <a:ext cx="7848600" cy="5214239"/>
          </a:xfrm>
          <a:prstGeom prst="rect">
            <a:avLst/>
          </a:prstGeom>
        </p:spPr>
        <p:txBody>
          <a:bodyPr wrap="square">
            <a:spAutoFit/>
          </a:bodyPr>
          <a:lstStyle/>
          <a:p>
            <a:r>
              <a:rPr lang="en-US" sz="2400" b="0" i="0" dirty="0" smtClean="0">
                <a:solidFill>
                  <a:srgbClr val="1F1F1F"/>
                </a:solidFill>
                <a:effectLst/>
                <a:latin typeface="Times New Roman" panose="02020603050405020304" pitchFamily="18" charset="0"/>
                <a:cs typeface="Times New Roman" panose="02020603050405020304" pitchFamily="18" charset="0"/>
              </a:rPr>
              <a:t>Financial markets are complex, with interrelated entities and events impacting future outcomes. Traditional methods struggle to capture these dependencies.</a:t>
            </a:r>
          </a:p>
          <a:p>
            <a:r>
              <a:rPr lang="en-US" sz="2400" b="0" i="0" dirty="0" smtClean="0">
                <a:solidFill>
                  <a:srgbClr val="1F1F1F"/>
                </a:solidFill>
                <a:effectLst/>
                <a:latin typeface="Times New Roman" panose="02020603050405020304" pitchFamily="18" charset="0"/>
                <a:cs typeface="Times New Roman" panose="02020603050405020304" pitchFamily="18" charset="0"/>
              </a:rPr>
              <a:t>This research proposes a novel approach for complex event forecasting using a </a:t>
            </a:r>
            <a:r>
              <a:rPr lang="en-US" sz="2400" b="1" i="0" dirty="0" smtClean="0">
                <a:solidFill>
                  <a:srgbClr val="1F1F1F"/>
                </a:solidFill>
                <a:effectLst/>
                <a:latin typeface="Times New Roman" panose="02020603050405020304" pitchFamily="18" charset="0"/>
                <a:cs typeface="Times New Roman" panose="02020603050405020304" pitchFamily="18" charset="0"/>
              </a:rPr>
              <a:t>graph neural network (GNN)</a:t>
            </a:r>
            <a:r>
              <a:rPr lang="en-US" sz="2400" b="0" i="0" dirty="0" smtClean="0">
                <a:solidFill>
                  <a:srgbClr val="1F1F1F"/>
                </a:solidFill>
                <a:effectLst/>
                <a:latin typeface="Times New Roman" panose="02020603050405020304" pitchFamily="18" charset="0"/>
                <a:cs typeface="Times New Roman" panose="02020603050405020304" pitchFamily="18" charset="0"/>
              </a:rPr>
              <a:t> with an </a:t>
            </a:r>
            <a:r>
              <a:rPr lang="en-US" sz="2400" b="1" i="0" dirty="0" smtClean="0">
                <a:solidFill>
                  <a:srgbClr val="1F1F1F"/>
                </a:solidFill>
                <a:effectLst/>
                <a:latin typeface="Times New Roman" panose="02020603050405020304" pitchFamily="18" charset="0"/>
                <a:cs typeface="Times New Roman" panose="02020603050405020304" pitchFamily="18" charset="0"/>
              </a:rPr>
              <a:t>attention mechanism</a:t>
            </a:r>
            <a:r>
              <a:rPr lang="en-US" sz="2400" b="0" i="0" dirty="0" smtClean="0">
                <a:solidFill>
                  <a:srgbClr val="1F1F1F"/>
                </a:solidFill>
                <a:effectLst/>
                <a:latin typeface="Times New Roman" panose="02020603050405020304" pitchFamily="18" charset="0"/>
                <a:cs typeface="Times New Roman" panose="02020603050405020304" pitchFamily="18" charset="0"/>
              </a:rPr>
              <a:t>.</a:t>
            </a:r>
          </a:p>
          <a:p>
            <a:r>
              <a:rPr lang="en-US" sz="2400" b="0" i="0" dirty="0" smtClean="0">
                <a:solidFill>
                  <a:srgbClr val="1F1F1F"/>
                </a:solidFill>
                <a:effectLst/>
                <a:latin typeface="Times New Roman" panose="02020603050405020304" pitchFamily="18" charset="0"/>
                <a:cs typeface="Times New Roman" panose="02020603050405020304" pitchFamily="18" charset="0"/>
              </a:rPr>
              <a:t>The GNN will model the relationships between market entities (e.g., stocks, companies, sectors) in a graph structure. The attention mechanism will focus on the most relevant information within the graph for predicting future events (e.g., price movements, market crashes).</a:t>
            </a:r>
          </a:p>
          <a:p>
            <a:r>
              <a:rPr lang="en-US" sz="2400" b="1" i="0" dirty="0" smtClean="0">
                <a:solidFill>
                  <a:srgbClr val="1F1F1F"/>
                </a:solidFill>
                <a:effectLst/>
                <a:latin typeface="Times New Roman" panose="02020603050405020304" pitchFamily="18" charset="0"/>
                <a:cs typeface="Times New Roman" panose="02020603050405020304" pitchFamily="18" charset="0"/>
              </a:rPr>
              <a:t>Goal:</a:t>
            </a:r>
            <a:r>
              <a:rPr lang="en-US" sz="2400" b="0" i="0" dirty="0" smtClean="0">
                <a:solidFill>
                  <a:srgbClr val="1F1F1F"/>
                </a:solidFill>
                <a:effectLst/>
                <a:latin typeface="Times New Roman" panose="02020603050405020304" pitchFamily="18" charset="0"/>
                <a:cs typeface="Times New Roman" panose="02020603050405020304" pitchFamily="18" charset="0"/>
              </a:rPr>
              <a:t> Develop a more accurate and robust method for forecasting complex events in financial markets by leveraging the power of GNNs and attention mechanisms</a:t>
            </a:r>
            <a:r>
              <a:rPr lang="en-US" b="0" i="0" dirty="0" smtClean="0">
                <a:solidFill>
                  <a:srgbClr val="1F1F1F"/>
                </a:solidFill>
                <a:effectLst/>
                <a:latin typeface="Google Sans"/>
              </a:rPr>
              <a:t>.</a:t>
            </a:r>
            <a:endParaRPr lang="en-US" b="0" i="0" dirty="0">
              <a:solidFill>
                <a:srgbClr val="1F1F1F"/>
              </a:solidFill>
              <a:effectLst/>
              <a:latin typeface="Google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1" y="304800"/>
            <a:ext cx="577469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Rectangle 13"/>
          <p:cNvSpPr/>
          <p:nvPr/>
        </p:nvSpPr>
        <p:spPr>
          <a:xfrm>
            <a:off x="457200" y="1066800"/>
            <a:ext cx="8201024" cy="7478970"/>
          </a:xfrm>
          <a:prstGeom prst="rect">
            <a:avLst/>
          </a:prstGeom>
        </p:spPr>
        <p:txBody>
          <a:bodyPr wrap="square">
            <a:spAutoFit/>
          </a:bodyPr>
          <a:lstStyle/>
          <a:p>
            <a:pPr algn="just"/>
            <a:r>
              <a:rPr lang="en-IN" sz="2400" dirty="0" smtClean="0">
                <a:latin typeface="Times New Roman" panose="02020603050405020304" pitchFamily="18" charset="0"/>
                <a:cs typeface="Times New Roman" panose="02020603050405020304" pitchFamily="18" charset="0"/>
              </a:rPr>
              <a:t>This project tackles complex event forecasting in financial markets. Here's the gist: </a:t>
            </a:r>
          </a:p>
          <a:p>
            <a:pPr algn="just"/>
            <a:endParaRPr lang="en-IN" sz="2400" dirty="0" smtClean="0">
              <a:latin typeface="Times New Roman" panose="02020603050405020304" pitchFamily="18" charset="0"/>
              <a:cs typeface="Times New Roman" panose="02020603050405020304" pitchFamily="18" charset="0"/>
            </a:endParaRPr>
          </a:p>
          <a:p>
            <a:pPr algn="just"/>
            <a:r>
              <a:rPr lang="en-IN" sz="2400" b="1" dirty="0" smtClean="0">
                <a:latin typeface="Times New Roman" panose="02020603050405020304" pitchFamily="18" charset="0"/>
                <a:cs typeface="Times New Roman" panose="02020603050405020304" pitchFamily="18" charset="0"/>
              </a:rPr>
              <a:t>The Problem:</a:t>
            </a:r>
            <a:r>
              <a:rPr lang="en-IN" sz="2400" dirty="0" smtClean="0">
                <a:latin typeface="Times New Roman" panose="02020603050405020304" pitchFamily="18" charset="0"/>
                <a:cs typeface="Times New Roman" panose="02020603050405020304" pitchFamily="18" charset="0"/>
              </a:rPr>
              <a:t> Traditional methods struggle to predict how major events (mergers, policy shifts, etc.) impact stocks, bonds, and currencies.</a:t>
            </a:r>
          </a:p>
          <a:p>
            <a:pPr algn="just"/>
            <a:r>
              <a:rPr lang="en-IN" sz="2400" b="1" dirty="0" smtClean="0">
                <a:latin typeface="Times New Roman" panose="02020603050405020304" pitchFamily="18" charset="0"/>
                <a:cs typeface="Times New Roman" panose="02020603050405020304" pitchFamily="18" charset="0"/>
              </a:rPr>
              <a:t>The Solution:</a:t>
            </a:r>
            <a:r>
              <a:rPr lang="en-IN" sz="2400" dirty="0" smtClean="0">
                <a:latin typeface="Times New Roman" panose="02020603050405020304" pitchFamily="18" charset="0"/>
                <a:cs typeface="Times New Roman" panose="02020603050405020304" pitchFamily="18" charset="0"/>
              </a:rPr>
              <a:t> We propose a model that leverages Graph Neural Networks (GNNs) and Attention Mechanism.</a:t>
            </a:r>
          </a:p>
          <a:p>
            <a:pPr algn="just"/>
            <a:r>
              <a:rPr lang="en-IN" sz="2400" b="1" dirty="0" smtClean="0">
                <a:latin typeface="Times New Roman" panose="02020603050405020304" pitchFamily="18" charset="0"/>
                <a:cs typeface="Times New Roman" panose="02020603050405020304" pitchFamily="18" charset="0"/>
              </a:rPr>
              <a:t>Why GNNs?</a:t>
            </a:r>
            <a:r>
              <a:rPr lang="en-IN" sz="2400" dirty="0" smtClean="0">
                <a:latin typeface="Times New Roman" panose="02020603050405020304" pitchFamily="18" charset="0"/>
                <a:cs typeface="Times New Roman" panose="02020603050405020304" pitchFamily="18" charset="0"/>
              </a:rPr>
              <a:t> Financial data can be viewed as a network of companies, sectors, and economic indicators. GNNs excel at processing information on such networks.</a:t>
            </a:r>
          </a:p>
          <a:p>
            <a:pPr algn="just"/>
            <a:r>
              <a:rPr lang="en-IN" sz="2400" b="1" dirty="0" smtClean="0">
                <a:latin typeface="Times New Roman" panose="02020603050405020304" pitchFamily="18" charset="0"/>
                <a:cs typeface="Times New Roman" panose="02020603050405020304" pitchFamily="18" charset="0"/>
              </a:rPr>
              <a:t>The Power of Attention:</a:t>
            </a:r>
            <a:r>
              <a:rPr lang="en-IN" sz="2400" dirty="0" smtClean="0">
                <a:latin typeface="Times New Roman" panose="02020603050405020304" pitchFamily="18" charset="0"/>
                <a:cs typeface="Times New Roman" panose="02020603050405020304" pitchFamily="18" charset="0"/>
              </a:rPr>
              <a:t> This mechanism focuses the model on the most relevant parts of the network for a specific event, pinpointing the most impacted entities.</a:t>
            </a:r>
          </a:p>
          <a:p>
            <a:pPr algn="just"/>
            <a:endParaRPr lang="en-IN" sz="2400" dirty="0" smtClean="0">
              <a:latin typeface="Times New Roman" panose="02020603050405020304" pitchFamily="18" charset="0"/>
              <a:cs typeface="Times New Roman" panose="02020603050405020304" pitchFamily="18" charset="0"/>
            </a:endParaRPr>
          </a:p>
          <a:p>
            <a:pPr algn="just"/>
            <a:endParaRPr lang="en-IN" sz="2400" dirty="0" smtClean="0">
              <a:latin typeface="Times New Roman" panose="02020603050405020304" pitchFamily="18" charset="0"/>
              <a:cs typeface="Times New Roman" panose="02020603050405020304" pitchFamily="18" charset="0"/>
            </a:endParaRPr>
          </a:p>
          <a:p>
            <a:endParaRPr lang="en-US" sz="7200" dirty="0" smtClean="0"/>
          </a:p>
          <a:p>
            <a:pPr algn="just"/>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1447800" y="2438400"/>
            <a:ext cx="7467600" cy="2308324"/>
          </a:xfrm>
          <a:prstGeom prst="rect">
            <a:avLst/>
          </a:prstGeom>
        </p:spPr>
        <p:txBody>
          <a:bodyPr wrap="square">
            <a:spAutoFit/>
          </a:bodyPr>
          <a:lstStyle/>
          <a:p>
            <a:pPr marL="285750" indent="-285750" algn="just">
              <a:buFont typeface="Arial" pitchFamily="34" charset="0"/>
              <a:buChar char="•"/>
            </a:pPr>
            <a:r>
              <a:rPr lang="en-IN" sz="2400" dirty="0" smtClean="0">
                <a:latin typeface="Times New Roman" panose="02020603050405020304" pitchFamily="18" charset="0"/>
                <a:cs typeface="Times New Roman" panose="02020603050405020304" pitchFamily="18" charset="0"/>
              </a:rPr>
              <a:t>Financial Market Professionals</a:t>
            </a:r>
          </a:p>
          <a:p>
            <a:pPr marL="285750" indent="-285750" algn="just">
              <a:buFont typeface="Arial" pitchFamily="34" charset="0"/>
              <a:buChar char="•"/>
            </a:pPr>
            <a:r>
              <a:rPr lang="en-IN" sz="2400" dirty="0" smtClean="0">
                <a:latin typeface="Times New Roman" panose="02020603050405020304" pitchFamily="18" charset="0"/>
                <a:cs typeface="Times New Roman" panose="02020603050405020304" pitchFamily="18" charset="0"/>
              </a:rPr>
              <a:t>Hedge Funds and High-Frequency Trading Firms</a:t>
            </a:r>
          </a:p>
          <a:p>
            <a:pPr marL="285750" indent="-285750" algn="just">
              <a:buFont typeface="Arial" pitchFamily="34" charset="0"/>
              <a:buChar char="•"/>
            </a:pPr>
            <a:r>
              <a:rPr lang="en-IN" sz="2400" dirty="0" smtClean="0">
                <a:latin typeface="Times New Roman" panose="02020603050405020304" pitchFamily="18" charset="0"/>
                <a:cs typeface="Times New Roman" panose="02020603050405020304" pitchFamily="18" charset="0"/>
              </a:rPr>
              <a:t>Investment Analysts and Portfolio Managers</a:t>
            </a:r>
          </a:p>
          <a:p>
            <a:pPr marL="285750" indent="-285750" algn="just">
              <a:buFont typeface="Arial" pitchFamily="34" charset="0"/>
              <a:buChar char="•"/>
            </a:pPr>
            <a:r>
              <a:rPr lang="en-IN" sz="2400" dirty="0" smtClean="0">
                <a:latin typeface="Times New Roman" panose="02020603050405020304" pitchFamily="18" charset="0"/>
                <a:cs typeface="Times New Roman" panose="02020603050405020304" pitchFamily="18" charset="0"/>
              </a:rPr>
              <a:t>Financial Data Providers and </a:t>
            </a:r>
            <a:r>
              <a:rPr lang="en-IN" sz="2400" dirty="0" err="1" smtClean="0">
                <a:latin typeface="Times New Roman" panose="02020603050405020304" pitchFamily="18" charset="0"/>
                <a:cs typeface="Times New Roman" panose="02020603050405020304" pitchFamily="18" charset="0"/>
              </a:rPr>
              <a:t>Fintech</a:t>
            </a:r>
            <a:r>
              <a:rPr lang="en-IN" sz="2400" dirty="0" smtClean="0">
                <a:latin typeface="Times New Roman" panose="02020603050405020304" pitchFamily="18" charset="0"/>
                <a:cs typeface="Times New Roman" panose="02020603050405020304" pitchFamily="18" charset="0"/>
              </a:rPr>
              <a:t> Companies</a:t>
            </a:r>
          </a:p>
          <a:p>
            <a:pPr marL="285750" indent="-285750" algn="just">
              <a:buFont typeface="Arial" pitchFamily="34" charset="0"/>
              <a:buChar char="•"/>
            </a:pPr>
            <a:r>
              <a:rPr lang="en-IN" sz="2400" dirty="0" smtClean="0">
                <a:latin typeface="Times New Roman" panose="02020603050405020304" pitchFamily="18" charset="0"/>
                <a:cs typeface="Times New Roman" panose="02020603050405020304" pitchFamily="18" charset="0"/>
              </a:rPr>
              <a:t>Financial News and Media Organizations</a:t>
            </a:r>
          </a:p>
          <a:p>
            <a:pPr marL="285750" indent="-285750" algn="just">
              <a:buFont typeface="Arial" pitchFamily="34" charset="0"/>
              <a:buChar char="•"/>
            </a:pPr>
            <a:r>
              <a:rPr lang="en-IN" sz="2400" dirty="0" smtClean="0">
                <a:latin typeface="Times New Roman" panose="02020603050405020304" pitchFamily="18" charset="0"/>
                <a:cs typeface="Times New Roman" panose="02020603050405020304" pitchFamily="18" charset="0"/>
              </a:rPr>
              <a:t>Algorithmic Trading Platform Developers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2895600" y="1905000"/>
            <a:ext cx="8686800" cy="4524315"/>
          </a:xfrm>
          <a:prstGeom prst="rect">
            <a:avLst/>
          </a:prstGeom>
        </p:spPr>
        <p:txBody>
          <a:bodyPr wrap="square">
            <a:spAutoFit/>
          </a:bodyPr>
          <a:lstStyle/>
          <a:p>
            <a:r>
              <a:rPr lang="en-IN" sz="2400" b="1" dirty="0" smtClean="0">
                <a:latin typeface="Times New Roman" panose="02020603050405020304" pitchFamily="18" charset="0"/>
                <a:cs typeface="Times New Roman" panose="02020603050405020304" pitchFamily="18" charset="0"/>
              </a:rPr>
              <a:t>Solution: Unveiling Market Reactions with GNNs and Attention (for Complex Event Forecasting)</a:t>
            </a:r>
          </a:p>
          <a:p>
            <a:r>
              <a:rPr lang="en-IN" sz="2400" dirty="0" smtClean="0">
                <a:latin typeface="Times New Roman" panose="02020603050405020304" pitchFamily="18" charset="0"/>
                <a:cs typeface="Times New Roman" panose="02020603050405020304" pitchFamily="18" charset="0"/>
              </a:rPr>
              <a:t>This project proposes a cutting-edge approach to complex event forecasting in financial markets. We leverage the power of Graph Neural Networks (GNNs) and Attention Mechanism to unlock deeper insights into market movements triggered by significant events.</a:t>
            </a:r>
          </a:p>
          <a:p>
            <a:endParaRPr lang="en-IN" sz="2400" dirty="0">
              <a:latin typeface="Times New Roman" panose="02020603050405020304" pitchFamily="18" charset="0"/>
              <a:cs typeface="Times New Roman" panose="02020603050405020304" pitchFamily="18" charset="0"/>
            </a:endParaRPr>
          </a:p>
          <a:p>
            <a:r>
              <a:rPr lang="en-IN" sz="2400" b="1" dirty="0" smtClean="0"/>
              <a:t>Value Proposition:</a:t>
            </a:r>
          </a:p>
          <a:p>
            <a:r>
              <a:rPr lang="en-IN" sz="2400" dirty="0" smtClean="0">
                <a:latin typeface="Times New Roman" panose="02020603050405020304" pitchFamily="18" charset="0"/>
                <a:cs typeface="Times New Roman" panose="02020603050405020304" pitchFamily="18" charset="0"/>
              </a:rPr>
              <a:t>Adaptable to Diverse Events</a:t>
            </a:r>
          </a:p>
          <a:p>
            <a:r>
              <a:rPr lang="en-IN" sz="2400" dirty="0" smtClean="0">
                <a:latin typeface="Times New Roman" panose="02020603050405020304" pitchFamily="18" charset="0"/>
                <a:cs typeface="Times New Roman" panose="02020603050405020304" pitchFamily="18" charset="0"/>
              </a:rPr>
              <a:t>Actionable Insights with </a:t>
            </a:r>
            <a:r>
              <a:rPr lang="en-IN" sz="2400" dirty="0" err="1" smtClean="0">
                <a:latin typeface="Times New Roman" panose="02020603050405020304" pitchFamily="18" charset="0"/>
                <a:cs typeface="Times New Roman" panose="02020603050405020304" pitchFamily="18" charset="0"/>
              </a:rPr>
              <a:t>Explainability</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Enhanced Forecasting Accuracy</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28600" y="228600"/>
            <a:ext cx="8054341"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8"/>
          <p:cNvSpPr/>
          <p:nvPr/>
        </p:nvSpPr>
        <p:spPr>
          <a:xfrm>
            <a:off x="2209800" y="838200"/>
            <a:ext cx="9753600" cy="6016747"/>
          </a:xfrm>
          <a:prstGeom prst="rect">
            <a:avLst/>
          </a:prstGeom>
        </p:spPr>
        <p:txBody>
          <a:bodyPr wrap="square">
            <a:spAutoFit/>
          </a:bodyPr>
          <a:lstStyle/>
          <a:p>
            <a:pPr algn="just"/>
            <a:r>
              <a:rPr lang="en-IN" sz="2400" dirty="0" smtClean="0">
                <a:latin typeface="Times New Roman" panose="02020603050405020304" pitchFamily="18" charset="0"/>
                <a:cs typeface="Times New Roman" panose="02020603050405020304" pitchFamily="18" charset="0"/>
              </a:rPr>
              <a:t>The "wow" factor in this solution lies in its potential to fundamentally transform how we approach complex event forecasting in financial markets. Here's why:</a:t>
            </a:r>
          </a:p>
          <a:p>
            <a:pPr algn="just"/>
            <a:r>
              <a:rPr lang="en-IN" sz="2400" b="1" dirty="0" smtClean="0">
                <a:latin typeface="Times New Roman" panose="02020603050405020304" pitchFamily="18" charset="0"/>
                <a:cs typeface="Times New Roman" panose="02020603050405020304" pitchFamily="18" charset="0"/>
              </a:rPr>
              <a:t>From Black Box to Transparency:</a:t>
            </a:r>
            <a:r>
              <a:rPr lang="en-IN" sz="2400" dirty="0" smtClean="0">
                <a:latin typeface="Times New Roman" panose="02020603050405020304" pitchFamily="18" charset="0"/>
                <a:cs typeface="Times New Roman" panose="02020603050405020304" pitchFamily="18" charset="0"/>
              </a:rPr>
              <a:t> Traditional forecasting methods often operate as black boxes, providing predictions without explanations. Our GNN with Attention Mechanism offers a </a:t>
            </a:r>
            <a:r>
              <a:rPr lang="en-IN" sz="2400" b="1" dirty="0" smtClean="0">
                <a:latin typeface="Times New Roman" panose="02020603050405020304" pitchFamily="18" charset="0"/>
                <a:cs typeface="Times New Roman" panose="02020603050405020304" pitchFamily="18" charset="0"/>
              </a:rPr>
              <a:t>paradigm shift</a:t>
            </a:r>
            <a:r>
              <a:rPr lang="en-IN" sz="2400" dirty="0" smtClean="0">
                <a:latin typeface="Times New Roman" panose="02020603050405020304" pitchFamily="18" charset="0"/>
                <a:cs typeface="Times New Roman" panose="02020603050405020304" pitchFamily="18" charset="0"/>
              </a:rPr>
              <a:t>. By pinpointing the most influential entities and relationships for each event, it allows users to </a:t>
            </a:r>
            <a:r>
              <a:rPr lang="en-IN" sz="2400" b="1" dirty="0" smtClean="0">
                <a:latin typeface="Times New Roman" panose="02020603050405020304" pitchFamily="18" charset="0"/>
                <a:cs typeface="Times New Roman" panose="02020603050405020304" pitchFamily="18" charset="0"/>
              </a:rPr>
              <a:t>understand the rationale behind the forecasts</a:t>
            </a:r>
            <a:r>
              <a:rPr lang="en-IN" sz="2400" dirty="0" smtClean="0">
                <a:latin typeface="Times New Roman" panose="02020603050405020304" pitchFamily="18" charset="0"/>
                <a:cs typeface="Times New Roman" panose="02020603050405020304" pitchFamily="18" charset="0"/>
              </a:rPr>
              <a:t>. This transparency fosters trust and empowers users to make informed decisions based on not just "what" will happen, but also "why".</a:t>
            </a:r>
          </a:p>
          <a:p>
            <a:pPr algn="just"/>
            <a:r>
              <a:rPr lang="en-IN" sz="2400" b="1" dirty="0" smtClean="0">
                <a:latin typeface="Times New Roman" panose="02020603050405020304" pitchFamily="18" charset="0"/>
                <a:cs typeface="Times New Roman" panose="02020603050405020304" pitchFamily="18" charset="0"/>
              </a:rPr>
              <a:t>Capturing the Interconnected World:</a:t>
            </a:r>
            <a:r>
              <a:rPr lang="en-IN" sz="2400" dirty="0" smtClean="0">
                <a:latin typeface="Times New Roman" panose="02020603050405020304" pitchFamily="18" charset="0"/>
                <a:cs typeface="Times New Roman" panose="02020603050405020304" pitchFamily="18" charset="0"/>
              </a:rPr>
              <a:t> Financial markets are intricate ecosystems. Our solution goes beyond </a:t>
            </a:r>
            <a:r>
              <a:rPr lang="en-IN" sz="2400" dirty="0" err="1" smtClean="0">
                <a:latin typeface="Times New Roman" panose="02020603050405020304" pitchFamily="18" charset="0"/>
                <a:cs typeface="Times New Roman" panose="02020603050405020304" pitchFamily="18" charset="0"/>
              </a:rPr>
              <a:t>analyzing</a:t>
            </a:r>
            <a:r>
              <a:rPr lang="en-IN" sz="2400" dirty="0" smtClean="0">
                <a:latin typeface="Times New Roman" panose="02020603050405020304" pitchFamily="18" charset="0"/>
                <a:cs typeface="Times New Roman" panose="02020603050405020304" pitchFamily="18" charset="0"/>
              </a:rPr>
              <a:t> individual entities; it leverages GNNs to capture the complex web of relationships between companies, sectors, and economic factors. This holistic approach allows for a </a:t>
            </a:r>
            <a:r>
              <a:rPr lang="en-IN" sz="2400" b="1" dirty="0" smtClean="0">
                <a:latin typeface="Times New Roman" panose="02020603050405020304" pitchFamily="18" charset="0"/>
                <a:cs typeface="Times New Roman" panose="02020603050405020304" pitchFamily="18" charset="0"/>
              </a:rPr>
              <a:t>more nuanced understanding</a:t>
            </a:r>
            <a:r>
              <a:rPr lang="en-IN" sz="2400" dirty="0" smtClean="0">
                <a:latin typeface="Times New Roman" panose="02020603050405020304" pitchFamily="18" charset="0"/>
                <a:cs typeface="Times New Roman" panose="02020603050405020304" pitchFamily="18" charset="0"/>
              </a:rPr>
              <a:t> of how events ripple through the market, potentially leading to </a:t>
            </a:r>
            <a:r>
              <a:rPr lang="en-IN" sz="2400" b="1" dirty="0" smtClean="0">
                <a:latin typeface="Times New Roman" panose="02020603050405020304" pitchFamily="18" charset="0"/>
                <a:cs typeface="Times New Roman" panose="02020603050405020304" pitchFamily="18" charset="0"/>
              </a:rPr>
              <a:t>more accurate and insightful forecasts</a:t>
            </a:r>
            <a:r>
              <a:rPr lang="en-IN" dirty="0" smtClean="0"/>
              <a: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427622" y="13369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Rectangle 9"/>
          <p:cNvSpPr/>
          <p:nvPr/>
        </p:nvSpPr>
        <p:spPr>
          <a:xfrm>
            <a:off x="228600" y="990600"/>
            <a:ext cx="11734800" cy="6001643"/>
          </a:xfrm>
          <a:prstGeom prst="rect">
            <a:avLst/>
          </a:prstGeom>
        </p:spPr>
        <p:txBody>
          <a:bodyPr wrap="square">
            <a:spAutoFit/>
          </a:bodyPr>
          <a:lstStyle/>
          <a:p>
            <a:pPr algn="just"/>
            <a:r>
              <a:rPr lang="en-IN" sz="2400" b="1" dirty="0" smtClean="0">
                <a:latin typeface="Times New Roman" panose="02020603050405020304" pitchFamily="18" charset="0"/>
                <a:cs typeface="Times New Roman" panose="02020603050405020304" pitchFamily="18" charset="0"/>
              </a:rPr>
              <a:t>1. Data </a:t>
            </a:r>
            <a:r>
              <a:rPr lang="en-IN" sz="2400" b="1" dirty="0" err="1" smtClean="0">
                <a:latin typeface="Times New Roman" panose="02020603050405020304" pitchFamily="18" charset="0"/>
                <a:cs typeface="Times New Roman" panose="02020603050405020304" pitchFamily="18" charset="0"/>
              </a:rPr>
              <a:t>Preprocessing</a:t>
            </a:r>
            <a:r>
              <a:rPr lang="en-IN" sz="2400" b="1" dirty="0" smtClean="0">
                <a:latin typeface="Times New Roman" panose="02020603050405020304" pitchFamily="18" charset="0"/>
                <a:cs typeface="Times New Roman" panose="02020603050405020304" pitchFamily="18" charset="0"/>
              </a:rPr>
              <a:t>:</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Financial data: Collect data on stock prices, economic indicators, and news sentiment.</a:t>
            </a:r>
          </a:p>
          <a:p>
            <a:pPr algn="just"/>
            <a:r>
              <a:rPr lang="en-IN" sz="2400" dirty="0" smtClean="0">
                <a:latin typeface="Times New Roman" panose="02020603050405020304" pitchFamily="18" charset="0"/>
                <a:cs typeface="Times New Roman" panose="02020603050405020304" pitchFamily="18" charset="0"/>
              </a:rPr>
              <a:t>Network Construction: Transform this data into a graph structure. Nodes represent entities like companies, sectors, or economic indicators. </a:t>
            </a:r>
          </a:p>
          <a:p>
            <a:pPr algn="just"/>
            <a:r>
              <a:rPr lang="en-IN" sz="2400" b="1" dirty="0" smtClean="0">
                <a:latin typeface="Times New Roman" panose="02020603050405020304" pitchFamily="18" charset="0"/>
                <a:cs typeface="Times New Roman" panose="02020603050405020304" pitchFamily="18" charset="0"/>
              </a:rPr>
              <a:t>2. GNN with Attention Mechanism </a:t>
            </a:r>
          </a:p>
          <a:p>
            <a:pPr algn="just"/>
            <a:r>
              <a:rPr lang="en-IN" sz="2400" dirty="0" smtClean="0">
                <a:latin typeface="Times New Roman" panose="02020603050405020304" pitchFamily="18" charset="0"/>
                <a:cs typeface="Times New Roman" panose="02020603050405020304" pitchFamily="18" charset="0"/>
              </a:rPr>
              <a:t>Choose a suitable GNN architecture (e.g., GCN, GAT) that can effectively learn representations for each node in the graph by aggregating information from its connected </a:t>
            </a:r>
            <a:r>
              <a:rPr lang="en-IN" sz="2400" dirty="0" err="1" smtClean="0">
                <a:latin typeface="Times New Roman" panose="02020603050405020304" pitchFamily="18" charset="0"/>
                <a:cs typeface="Times New Roman" panose="02020603050405020304" pitchFamily="18" charset="0"/>
              </a:rPr>
              <a:t>neighbors.Integrate</a:t>
            </a:r>
            <a:r>
              <a:rPr lang="en-IN" sz="2400" dirty="0" smtClean="0">
                <a:latin typeface="Times New Roman" panose="02020603050405020304" pitchFamily="18" charset="0"/>
                <a:cs typeface="Times New Roman" panose="02020603050405020304" pitchFamily="18" charset="0"/>
              </a:rPr>
              <a:t> an attention mechanism within the GNN. This mechanism assigns weights to the information received from </a:t>
            </a:r>
            <a:r>
              <a:rPr lang="en-IN" sz="2400" dirty="0" err="1" smtClean="0">
                <a:latin typeface="Times New Roman" panose="02020603050405020304" pitchFamily="18" charset="0"/>
                <a:cs typeface="Times New Roman" panose="02020603050405020304" pitchFamily="18" charset="0"/>
              </a:rPr>
              <a:t>neighboring</a:t>
            </a:r>
            <a:r>
              <a:rPr lang="en-IN" sz="2400" dirty="0" smtClean="0">
                <a:latin typeface="Times New Roman" panose="02020603050405020304" pitchFamily="18" charset="0"/>
                <a:cs typeface="Times New Roman" panose="02020603050405020304" pitchFamily="18" charset="0"/>
              </a:rPr>
              <a:t> nodes, focusing on the most relevant ones for a specific event and prediction task.</a:t>
            </a:r>
          </a:p>
          <a:p>
            <a:pPr algn="just"/>
            <a:r>
              <a:rPr lang="en-IN" sz="2400" b="1" dirty="0" smtClean="0">
                <a:latin typeface="Times New Roman" panose="02020603050405020304" pitchFamily="18" charset="0"/>
                <a:cs typeface="Times New Roman" panose="02020603050405020304" pitchFamily="18" charset="0"/>
              </a:rPr>
              <a:t>3. Training:</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Train the GNN model on historical data where past complex events and their corresponding market impacts are known. The model learns to capture the relationships within the network and how these relationships are influenced by different events.</a:t>
            </a:r>
          </a:p>
          <a:p>
            <a:pPr algn="just"/>
            <a:r>
              <a:rPr lang="en-IN" sz="2400" b="1" dirty="0" smtClean="0">
                <a:latin typeface="Times New Roman" panose="02020603050405020304" pitchFamily="18" charset="0"/>
                <a:cs typeface="Times New Roman" panose="02020603050405020304" pitchFamily="18" charset="0"/>
              </a:rPr>
              <a:t>4. Prediction:</a:t>
            </a:r>
            <a:endParaRPr lang="en-IN" sz="2400" dirty="0" smtClean="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TotalTime>
  <Words>689</Words>
  <Application>Microsoft Office PowerPoint</Application>
  <PresentationFormat>Widescreen</PresentationFormat>
  <Paragraphs>82</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Google Sans</vt:lpstr>
      <vt:lpstr>Times New Roman</vt:lpstr>
      <vt:lpstr>Trebuchet MS</vt:lpstr>
      <vt:lpstr>Office Theme</vt:lpstr>
      <vt:lpstr>S.VAISHNAVI</vt:lpstr>
      <vt:lpstr>                                                      COMPLEX EVENT FORECASTING IN FINANCIAL MARKET USING GRAPH NEURAL NETWORK AND ATTENTION MECHANISM</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S.VAISHNAVI</dc:title>
  <dc:creator>dhivya</dc:creator>
  <cp:lastModifiedBy>windows</cp:lastModifiedBy>
  <cp:revision>11</cp:revision>
  <dcterms:created xsi:type="dcterms:W3CDTF">2024-04-01T07:18:41Z</dcterms:created>
  <dcterms:modified xsi:type="dcterms:W3CDTF">2024-04-02T15:00:24Z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