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6" r:id="rId7"/>
    <p:sldId id="310" r:id="rId8"/>
    <p:sldId id="311" r:id="rId9"/>
    <p:sldId id="317" r:id="rId10"/>
    <p:sldId id="318" r:id="rId11"/>
    <p:sldId id="314" r:id="rId12"/>
    <p:sldId id="312" r:id="rId13"/>
    <p:sldId id="313"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26"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aw.githubusercontent.com/laxmimerit/All-CSV-ML-Data-Files-Download/master/twitter_sentiment.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7465" y="654983"/>
            <a:ext cx="4813072" cy="3494791"/>
          </a:xfrm>
        </p:spPr>
        <p:txBody>
          <a:bodyPr>
            <a:normAutofit/>
          </a:bodyPr>
          <a:lstStyle/>
          <a:p>
            <a:r>
              <a:rPr lang="en-IN" b="0" i="0" dirty="0">
                <a:solidFill>
                  <a:srgbClr val="0D0D0D"/>
                </a:solidFill>
                <a:effectLst/>
                <a:highlight>
                  <a:srgbClr val="FFFFFF"/>
                </a:highlight>
                <a:latin typeface="Söhne"/>
              </a:rPr>
              <a:t>Twitter Sentiment Analysis</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805054" y="4455621"/>
            <a:ext cx="4133240" cy="1119263"/>
          </a:xfrm>
        </p:spPr>
        <p:txBody>
          <a:bodyPr>
            <a:normAutofit/>
          </a:bodyPr>
          <a:lstStyle/>
          <a:p>
            <a:r>
              <a:rPr lang="en-US" sz="1200" dirty="0">
                <a:latin typeface="Arial Black" panose="020B0A04020102020204" pitchFamily="34" charset="0"/>
              </a:rPr>
              <a:t>112103147 – Vaishnavi Thakur</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708D-2FE3-9824-7DA9-5464874E04AC}"/>
              </a:ext>
            </a:extLst>
          </p:cNvPr>
          <p:cNvSpPr>
            <a:spLocks noGrp="1"/>
          </p:cNvSpPr>
          <p:nvPr>
            <p:ph type="title"/>
          </p:nvPr>
        </p:nvSpPr>
        <p:spPr/>
        <p:txBody>
          <a:bodyPr/>
          <a:lstStyle/>
          <a:p>
            <a:r>
              <a:rPr lang="en-IN" dirty="0"/>
              <a:t>ACCURACY </a:t>
            </a:r>
          </a:p>
        </p:txBody>
      </p:sp>
      <p:sp>
        <p:nvSpPr>
          <p:cNvPr id="4" name="Content Placeholder 3">
            <a:extLst>
              <a:ext uri="{FF2B5EF4-FFF2-40B4-BE49-F238E27FC236}">
                <a16:creationId xmlns:a16="http://schemas.microsoft.com/office/drawing/2014/main" id="{4D326AA1-C473-E9EE-4CAF-6491E7B996FA}"/>
              </a:ext>
            </a:extLst>
          </p:cNvPr>
          <p:cNvSpPr>
            <a:spLocks noGrp="1"/>
          </p:cNvSpPr>
          <p:nvPr>
            <p:ph idx="1"/>
          </p:nvPr>
        </p:nvSpPr>
        <p:spPr/>
        <p:txBody>
          <a:bodyPr/>
          <a:lstStyle/>
          <a:p>
            <a:r>
              <a:rPr lang="en-IN" dirty="0"/>
              <a:t>The random forest algorithm gives approx. 92% accuracy.</a:t>
            </a:r>
          </a:p>
        </p:txBody>
      </p:sp>
      <p:pic>
        <p:nvPicPr>
          <p:cNvPr id="7" name="Picture 6">
            <a:extLst>
              <a:ext uri="{FF2B5EF4-FFF2-40B4-BE49-F238E27FC236}">
                <a16:creationId xmlns:a16="http://schemas.microsoft.com/office/drawing/2014/main" id="{E2DE9F91-2240-A54C-7E14-32FA8C01127A}"/>
              </a:ext>
            </a:extLst>
          </p:cNvPr>
          <p:cNvPicPr>
            <a:picLocks noChangeAspect="1"/>
          </p:cNvPicPr>
          <p:nvPr/>
        </p:nvPicPr>
        <p:blipFill>
          <a:blip r:embed="rId2"/>
          <a:stretch>
            <a:fillRect/>
          </a:stretch>
        </p:blipFill>
        <p:spPr>
          <a:xfrm>
            <a:off x="3588800" y="2632168"/>
            <a:ext cx="5075360" cy="2712955"/>
          </a:xfrm>
          <a:prstGeom prst="rect">
            <a:avLst/>
          </a:prstGeom>
        </p:spPr>
      </p:pic>
    </p:spTree>
    <p:extLst>
      <p:ext uri="{BB962C8B-B14F-4D97-AF65-F5344CB8AC3E}">
        <p14:creationId xmlns:p14="http://schemas.microsoft.com/office/powerpoint/2010/main" val="86946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BDE5-6A0B-1AAA-32B5-4076668BABF7}"/>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BF6E04D-B33D-E3FC-28A0-169A4F87FF5D}"/>
              </a:ext>
            </a:extLst>
          </p:cNvPr>
          <p:cNvSpPr>
            <a:spLocks noGrp="1"/>
          </p:cNvSpPr>
          <p:nvPr>
            <p:ph idx="1"/>
          </p:nvPr>
        </p:nvSpPr>
        <p:spPr/>
        <p:txBody>
          <a:bodyPr>
            <a:noAutofit/>
          </a:bodyPr>
          <a:lstStyle/>
          <a:p>
            <a:r>
              <a:rPr lang="en-US" sz="2800" b="0" i="0" dirty="0">
                <a:solidFill>
                  <a:srgbClr val="0D0D0D"/>
                </a:solidFill>
                <a:effectLst/>
                <a:highlight>
                  <a:srgbClr val="FFFFFF"/>
                </a:highlight>
                <a:latin typeface="Söhne"/>
              </a:rPr>
              <a:t>Random Forest emerges as a powerful tool for Twitter sentiment analysis, offering robustness, scalability, and competitive performance. By leveraging ensemble learning and decision trees, Random Forest effectively captures the sentiment expressed in tweets and provides valuable insights for various applications. Continued research and experimentation with Random Forest and other machine learning techniques will further advance the field of Twitter sentiment analysis.</a:t>
            </a:r>
            <a:endParaRPr lang="en-IN" sz="2800" dirty="0"/>
          </a:p>
        </p:txBody>
      </p:sp>
    </p:spTree>
    <p:extLst>
      <p:ext uri="{BB962C8B-B14F-4D97-AF65-F5344CB8AC3E}">
        <p14:creationId xmlns:p14="http://schemas.microsoft.com/office/powerpoint/2010/main" val="97776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3103-DA9F-017D-DC89-E7DDC4DE5436}"/>
              </a:ext>
            </a:extLst>
          </p:cNvPr>
          <p:cNvSpPr>
            <a:spLocks noGrp="1"/>
          </p:cNvSpPr>
          <p:nvPr>
            <p:ph type="title"/>
          </p:nvPr>
        </p:nvSpPr>
        <p:spPr/>
        <p:txBody>
          <a:bodyPr/>
          <a:lstStyle/>
          <a:p>
            <a:r>
              <a:rPr lang="en-IN" dirty="0"/>
              <a:t>INTODUCTION</a:t>
            </a:r>
          </a:p>
        </p:txBody>
      </p:sp>
      <p:sp>
        <p:nvSpPr>
          <p:cNvPr id="3" name="Content Placeholder 2">
            <a:extLst>
              <a:ext uri="{FF2B5EF4-FFF2-40B4-BE49-F238E27FC236}">
                <a16:creationId xmlns:a16="http://schemas.microsoft.com/office/drawing/2014/main" id="{3DDE0EBE-832D-21B2-36E6-B615B1E2A0A0}"/>
              </a:ext>
            </a:extLst>
          </p:cNvPr>
          <p:cNvSpPr>
            <a:spLocks noGrp="1"/>
          </p:cNvSpPr>
          <p:nvPr>
            <p:ph idx="1"/>
          </p:nvPr>
        </p:nvSpPr>
        <p:spPr/>
        <p:txBody>
          <a:bodyPr>
            <a:normAutofit/>
          </a:bodyPr>
          <a:lstStyle/>
          <a:p>
            <a:r>
              <a:rPr lang="en-US" sz="2800" b="0" i="0" dirty="0">
                <a:solidFill>
                  <a:srgbClr val="0D0D0D"/>
                </a:solidFill>
                <a:effectLst/>
                <a:highlight>
                  <a:srgbClr val="FFFFFF"/>
                </a:highlight>
                <a:latin typeface="Söhne"/>
              </a:rPr>
              <a:t>Twitter sentiment analysis is a vital task in natural language processing (NLP) that involves determining the sentiment expressed in tweets. With the explosive growth of social media, understanding sentiment on platforms like Twitter has become increasingly important for businesses, researchers, and policymakers.</a:t>
            </a:r>
            <a:endParaRPr lang="en-IN" sz="2800" dirty="0"/>
          </a:p>
        </p:txBody>
      </p:sp>
    </p:spTree>
    <p:extLst>
      <p:ext uri="{BB962C8B-B14F-4D97-AF65-F5344CB8AC3E}">
        <p14:creationId xmlns:p14="http://schemas.microsoft.com/office/powerpoint/2010/main" val="201184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C390-8333-1071-993C-A1EBB5177128}"/>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B0820EFF-5CEA-5709-A321-8EDB9842C950}"/>
              </a:ext>
            </a:extLst>
          </p:cNvPr>
          <p:cNvSpPr>
            <a:spLocks noGrp="1"/>
          </p:cNvSpPr>
          <p:nvPr>
            <p:ph idx="1"/>
          </p:nvPr>
        </p:nvSpPr>
        <p:spPr/>
        <p:txBody>
          <a:bodyPr>
            <a:noAutofit/>
          </a:bodyPr>
          <a:lstStyle/>
          <a:p>
            <a:r>
              <a:rPr lang="en-US" sz="2800" b="0" i="0" dirty="0">
                <a:solidFill>
                  <a:srgbClr val="0D0D0D"/>
                </a:solidFill>
                <a:effectLst/>
                <a:highlight>
                  <a:srgbClr val="FFFFFF"/>
                </a:highlight>
                <a:latin typeface="Söhne"/>
              </a:rPr>
              <a:t>Develop a system capable of analyzing the sentiment of tweets on Twitter. The system should be able to categorize tweets as positive, negative, or neutral based on the emotions expressed in the text. The ultimate goal is to provide valuable insights for businesses, organizations, and individuals to understand public opinion.</a:t>
            </a:r>
            <a:endParaRPr lang="en-IN" sz="2800" dirty="0"/>
          </a:p>
        </p:txBody>
      </p:sp>
    </p:spTree>
    <p:extLst>
      <p:ext uri="{BB962C8B-B14F-4D97-AF65-F5344CB8AC3E}">
        <p14:creationId xmlns:p14="http://schemas.microsoft.com/office/powerpoint/2010/main" val="406541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35B3-3F63-8220-14EB-4D77733BCEDC}"/>
              </a:ext>
            </a:extLst>
          </p:cNvPr>
          <p:cNvSpPr>
            <a:spLocks noGrp="1"/>
          </p:cNvSpPr>
          <p:nvPr>
            <p:ph type="title"/>
          </p:nvPr>
        </p:nvSpPr>
        <p:spPr/>
        <p:txBody>
          <a:bodyPr/>
          <a:lstStyle/>
          <a:p>
            <a:r>
              <a:rPr lang="en-IN" dirty="0"/>
              <a:t>DATASET USED </a:t>
            </a:r>
          </a:p>
        </p:txBody>
      </p:sp>
      <p:sp>
        <p:nvSpPr>
          <p:cNvPr id="3" name="Content Placeholder 2">
            <a:extLst>
              <a:ext uri="{FF2B5EF4-FFF2-40B4-BE49-F238E27FC236}">
                <a16:creationId xmlns:a16="http://schemas.microsoft.com/office/drawing/2014/main" id="{2A7A933F-5A68-DD8C-1A03-87634C39E37B}"/>
              </a:ext>
            </a:extLst>
          </p:cNvPr>
          <p:cNvSpPr>
            <a:spLocks noGrp="1"/>
          </p:cNvSpPr>
          <p:nvPr>
            <p:ph idx="1"/>
          </p:nvPr>
        </p:nvSpPr>
        <p:spPr/>
        <p:txBody>
          <a:bodyPr>
            <a:normAutofit lnSpcReduction="10000"/>
          </a:bodyPr>
          <a:lstStyle/>
          <a:p>
            <a:r>
              <a:rPr lang="en-IN" dirty="0"/>
              <a:t>Kaggle Twitter Dataset (for testing): https://www.kaggle.com/datasets/kazanova/sentiment140</a:t>
            </a:r>
          </a:p>
          <a:p>
            <a:r>
              <a:rPr lang="en-IN" dirty="0"/>
              <a:t>Twitter Dataset Tableau: </a:t>
            </a:r>
            <a:r>
              <a:rPr lang="en-IN" dirty="0">
                <a:hlinkClick r:id="rId2"/>
              </a:rPr>
              <a:t>https://raw.githubusercontent.com/laxmimerit/All-CSV-ML-Data-Files-Download/master/twitter_sentiment.csv</a:t>
            </a:r>
            <a:endParaRPr lang="en-IN" dirty="0"/>
          </a:p>
          <a:p>
            <a:r>
              <a:rPr lang="en-IN" dirty="0"/>
              <a:t>Data size:</a:t>
            </a:r>
          </a:p>
          <a:p>
            <a:endParaRPr lang="en-IN" dirty="0"/>
          </a:p>
          <a:p>
            <a:endParaRPr lang="en-IN" dirty="0"/>
          </a:p>
          <a:p>
            <a:endParaRPr lang="en-IN" dirty="0"/>
          </a:p>
          <a:p>
            <a:r>
              <a:rPr lang="en-IN" dirty="0"/>
              <a:t>*Irrelevant tweets were extracted from official twitter website</a:t>
            </a:r>
          </a:p>
        </p:txBody>
      </p:sp>
      <p:pic>
        <p:nvPicPr>
          <p:cNvPr id="5" name="Picture 4">
            <a:extLst>
              <a:ext uri="{FF2B5EF4-FFF2-40B4-BE49-F238E27FC236}">
                <a16:creationId xmlns:a16="http://schemas.microsoft.com/office/drawing/2014/main" id="{EAB40CDC-E568-B48C-FCB5-3565640BE0B1}"/>
              </a:ext>
            </a:extLst>
          </p:cNvPr>
          <p:cNvPicPr>
            <a:picLocks noChangeAspect="1"/>
          </p:cNvPicPr>
          <p:nvPr/>
        </p:nvPicPr>
        <p:blipFill>
          <a:blip r:embed="rId3"/>
          <a:stretch>
            <a:fillRect/>
          </a:stretch>
        </p:blipFill>
        <p:spPr>
          <a:xfrm>
            <a:off x="1097280" y="3871077"/>
            <a:ext cx="2088061" cy="1135478"/>
          </a:xfrm>
          <a:prstGeom prst="rect">
            <a:avLst/>
          </a:prstGeom>
        </p:spPr>
      </p:pic>
    </p:spTree>
    <p:extLst>
      <p:ext uri="{BB962C8B-B14F-4D97-AF65-F5344CB8AC3E}">
        <p14:creationId xmlns:p14="http://schemas.microsoft.com/office/powerpoint/2010/main" val="236925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3913-FBCE-4668-365F-BBAD931C7B49}"/>
              </a:ext>
            </a:extLst>
          </p:cNvPr>
          <p:cNvSpPr>
            <a:spLocks noGrp="1"/>
          </p:cNvSpPr>
          <p:nvPr>
            <p:ph type="title"/>
          </p:nvPr>
        </p:nvSpPr>
        <p:spPr/>
        <p:txBody>
          <a:bodyPr/>
          <a:lstStyle/>
          <a:p>
            <a:r>
              <a:rPr lang="en-IN" dirty="0"/>
              <a:t>PRE PROCESSING</a:t>
            </a:r>
          </a:p>
        </p:txBody>
      </p:sp>
      <p:sp>
        <p:nvSpPr>
          <p:cNvPr id="3" name="Content Placeholder 2">
            <a:extLst>
              <a:ext uri="{FF2B5EF4-FFF2-40B4-BE49-F238E27FC236}">
                <a16:creationId xmlns:a16="http://schemas.microsoft.com/office/drawing/2014/main" id="{C0CC3FC5-7C61-E537-08EE-37E1E8772D21}"/>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Preprocessing is essential to clean and prepare the data for analysis.</a:t>
            </a:r>
            <a:r>
              <a:rPr lang="en-IN" b="0" i="0" dirty="0">
                <a:solidFill>
                  <a:srgbClr val="0D0D0D"/>
                </a:solidFill>
                <a:effectLst/>
                <a:highlight>
                  <a:srgbClr val="FFFFFF"/>
                </a:highlight>
                <a:latin typeface="Söhne"/>
              </a:rPr>
              <a:t> Here are the preprocessing steps performed in this project</a:t>
            </a:r>
            <a:r>
              <a:rPr lang="en-US" dirty="0">
                <a:solidFill>
                  <a:srgbClr val="0D0D0D"/>
                </a:solidFill>
                <a:highlight>
                  <a:srgbClr val="FFFFFF"/>
                </a:highlight>
                <a:latin typeface="Söhne"/>
              </a:rPr>
              <a:t>:</a:t>
            </a:r>
            <a:r>
              <a:rPr lang="en-IN" dirty="0">
                <a:solidFill>
                  <a:srgbClr val="0D0D0D"/>
                </a:solidFill>
                <a:highlight>
                  <a:srgbClr val="FFFFFF"/>
                </a:highlight>
                <a:latin typeface="Söhne"/>
              </a:rPr>
              <a:t> </a:t>
            </a:r>
          </a:p>
          <a:p>
            <a:pPr marL="457200" indent="-457200">
              <a:buAutoNum type="arabicPeriod"/>
            </a:pPr>
            <a:r>
              <a:rPr lang="en-IN" dirty="0">
                <a:solidFill>
                  <a:srgbClr val="0D0D0D"/>
                </a:solidFill>
                <a:highlight>
                  <a:srgbClr val="FFFFFF"/>
                </a:highlight>
                <a:latin typeface="Söhne"/>
              </a:rPr>
              <a:t>Removing rows with null values</a:t>
            </a:r>
          </a:p>
          <a:p>
            <a:pPr marL="457200" indent="-457200">
              <a:buAutoNum type="arabicPeriod"/>
            </a:pPr>
            <a:r>
              <a:rPr lang="en-IN" dirty="0">
                <a:solidFill>
                  <a:srgbClr val="0D0D0D"/>
                </a:solidFill>
                <a:highlight>
                  <a:srgbClr val="FFFFFF"/>
                </a:highlight>
                <a:latin typeface="Söhne"/>
              </a:rPr>
              <a:t>Removing Stop words</a:t>
            </a:r>
          </a:p>
          <a:p>
            <a:pPr marL="457200" indent="-457200">
              <a:buAutoNum type="arabicPeriod"/>
            </a:pPr>
            <a:r>
              <a:rPr lang="en-IN" dirty="0">
                <a:solidFill>
                  <a:srgbClr val="0D0D0D"/>
                </a:solidFill>
                <a:highlight>
                  <a:srgbClr val="FFFFFF"/>
                </a:highlight>
                <a:latin typeface="Söhne"/>
              </a:rPr>
              <a:t>Removing </a:t>
            </a:r>
            <a:r>
              <a:rPr lang="en-IN" dirty="0" err="1">
                <a:solidFill>
                  <a:srgbClr val="0D0D0D"/>
                </a:solidFill>
                <a:highlight>
                  <a:srgbClr val="FFFFFF"/>
                </a:highlight>
                <a:latin typeface="Söhne"/>
              </a:rPr>
              <a:t>urls</a:t>
            </a:r>
            <a:endParaRPr lang="en-IN" dirty="0">
              <a:solidFill>
                <a:srgbClr val="0D0D0D"/>
              </a:solidFill>
              <a:highlight>
                <a:srgbClr val="FFFFFF"/>
              </a:highlight>
              <a:latin typeface="Söhne"/>
            </a:endParaRPr>
          </a:p>
          <a:p>
            <a:pPr marL="457200" indent="-457200">
              <a:buAutoNum type="arabicPeriod"/>
            </a:pPr>
            <a:r>
              <a:rPr lang="en-IN" dirty="0">
                <a:solidFill>
                  <a:srgbClr val="0D0D0D"/>
                </a:solidFill>
                <a:highlight>
                  <a:srgbClr val="FFFFFF"/>
                </a:highlight>
                <a:latin typeface="Söhne"/>
              </a:rPr>
              <a:t>Removing hashtags/mentions</a:t>
            </a:r>
          </a:p>
          <a:p>
            <a:pPr marL="457200" indent="-457200">
              <a:buAutoNum type="arabicPeriod"/>
            </a:pPr>
            <a:r>
              <a:rPr lang="en-IN" dirty="0">
                <a:solidFill>
                  <a:srgbClr val="0D0D0D"/>
                </a:solidFill>
                <a:highlight>
                  <a:srgbClr val="FFFFFF"/>
                </a:highlight>
                <a:latin typeface="Söhne"/>
              </a:rPr>
              <a:t>Removing tweets less than 5 letters</a:t>
            </a: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421283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7E638D63-AF7C-8D06-C17D-3AADED4B7074}"/>
              </a:ext>
            </a:extLst>
          </p:cNvPr>
          <p:cNvPicPr>
            <a:picLocks noGrp="1" noChangeAspect="1"/>
          </p:cNvPicPr>
          <p:nvPr>
            <p:ph idx="1"/>
          </p:nvPr>
        </p:nvPicPr>
        <p:blipFill rotWithShape="1">
          <a:blip r:embed="rId2"/>
          <a:srcRect l="5555" r="5556"/>
          <a:stretch/>
        </p:blipFill>
        <p:spPr>
          <a:xfrm>
            <a:off x="7919" y="10"/>
            <a:ext cx="12192031" cy="6857990"/>
          </a:xfrm>
          <a:prstGeom prst="rect">
            <a:avLst/>
          </a:prstGeom>
        </p:spPr>
      </p:pic>
      <p:sp>
        <p:nvSpPr>
          <p:cNvPr id="34" name="Rectangle 33">
            <a:extLst>
              <a:ext uri="{FF2B5EF4-FFF2-40B4-BE49-F238E27FC236}">
                <a16:creationId xmlns:a16="http://schemas.microsoft.com/office/drawing/2014/main" id="{DFD57664-637D-40CA-83F2-B729A932B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915076"/>
            <a:ext cx="12188952" cy="1942924"/>
          </a:xfrm>
          <a:prstGeom prst="rect">
            <a:avLst/>
          </a:prstGeom>
          <a:gradFill>
            <a:gsLst>
              <a:gs pos="43000">
                <a:schemeClr val="tx1">
                  <a:alpha val="20000"/>
                </a:schemeClr>
              </a:gs>
              <a:gs pos="0">
                <a:schemeClr val="tx1">
                  <a:alpha val="0"/>
                </a:schemeClr>
              </a:gs>
              <a:gs pos="100000">
                <a:schemeClr val="tx1">
                  <a:alpha val="3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FD5D5-96F6-9FA0-50A5-9F0D7FEFA3C4}"/>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dirty="0">
                <a:solidFill>
                  <a:srgbClr val="FFFFFF"/>
                </a:solidFill>
              </a:rPr>
              <a:t>Data Visualization</a:t>
            </a:r>
          </a:p>
        </p:txBody>
      </p:sp>
      <p:cxnSp>
        <p:nvCxnSpPr>
          <p:cNvPr id="36" name="Straight Connector 3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77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3D1B-37E3-987C-D614-2F264EB2445D}"/>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dirty="0">
                <a:solidFill>
                  <a:schemeClr val="tx1">
                    <a:lumMod val="85000"/>
                    <a:lumOff val="15000"/>
                  </a:schemeClr>
                </a:solidFill>
              </a:rPr>
              <a:t>Word Cloud</a:t>
            </a:r>
          </a:p>
        </p:txBody>
      </p:sp>
      <p:pic>
        <p:nvPicPr>
          <p:cNvPr id="5" name="Content Placeholder 4">
            <a:extLst>
              <a:ext uri="{FF2B5EF4-FFF2-40B4-BE49-F238E27FC236}">
                <a16:creationId xmlns:a16="http://schemas.microsoft.com/office/drawing/2014/main" id="{0487D629-D45E-0EFD-7E57-FA70F357F92E}"/>
              </a:ext>
            </a:extLst>
          </p:cNvPr>
          <p:cNvPicPr>
            <a:picLocks noGrp="1" noChangeAspect="1"/>
          </p:cNvPicPr>
          <p:nvPr>
            <p:ph idx="1"/>
          </p:nvPr>
        </p:nvPicPr>
        <p:blipFill>
          <a:blip r:embed="rId2"/>
          <a:stretch>
            <a:fillRect/>
          </a:stretch>
        </p:blipFill>
        <p:spPr>
          <a:xfrm>
            <a:off x="633999" y="765163"/>
            <a:ext cx="6912217" cy="4803991"/>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93977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F187-7DBB-0CBF-76F6-2A6CB2F5E849}"/>
              </a:ext>
            </a:extLst>
          </p:cNvPr>
          <p:cNvSpPr>
            <a:spLocks noGrp="1"/>
          </p:cNvSpPr>
          <p:nvPr>
            <p:ph type="title"/>
          </p:nvPr>
        </p:nvSpPr>
        <p:spPr/>
        <p:txBody>
          <a:bodyPr/>
          <a:lstStyle/>
          <a:p>
            <a:r>
              <a:rPr lang="en-IN" dirty="0"/>
              <a:t>COMPARISON WITH OTHER MODELS</a:t>
            </a:r>
          </a:p>
        </p:txBody>
      </p:sp>
      <p:graphicFrame>
        <p:nvGraphicFramePr>
          <p:cNvPr id="4" name="Table 3">
            <a:extLst>
              <a:ext uri="{FF2B5EF4-FFF2-40B4-BE49-F238E27FC236}">
                <a16:creationId xmlns:a16="http://schemas.microsoft.com/office/drawing/2014/main" id="{9058825A-48DB-0D91-8971-41194F30387A}"/>
              </a:ext>
            </a:extLst>
          </p:cNvPr>
          <p:cNvGraphicFramePr>
            <a:graphicFrameLocks noGrp="1"/>
          </p:cNvGraphicFramePr>
          <p:nvPr>
            <p:extLst>
              <p:ext uri="{D42A27DB-BD31-4B8C-83A1-F6EECF244321}">
                <p14:modId xmlns:p14="http://schemas.microsoft.com/office/powerpoint/2010/main" val="604127409"/>
              </p:ext>
            </p:extLst>
          </p:nvPr>
        </p:nvGraphicFramePr>
        <p:xfrm>
          <a:off x="1097279" y="2057399"/>
          <a:ext cx="9978888" cy="3627782"/>
        </p:xfrm>
        <a:graphic>
          <a:graphicData uri="http://schemas.openxmlformats.org/drawingml/2006/table">
            <a:tbl>
              <a:tblPr firstRow="1" bandRow="1">
                <a:tableStyleId>{5C22544A-7EE6-4342-B048-85BDC9FD1C3A}</a:tableStyleId>
              </a:tblPr>
              <a:tblGrid>
                <a:gridCol w="2494722">
                  <a:extLst>
                    <a:ext uri="{9D8B030D-6E8A-4147-A177-3AD203B41FA5}">
                      <a16:colId xmlns:a16="http://schemas.microsoft.com/office/drawing/2014/main" val="100130009"/>
                    </a:ext>
                  </a:extLst>
                </a:gridCol>
                <a:gridCol w="2494722">
                  <a:extLst>
                    <a:ext uri="{9D8B030D-6E8A-4147-A177-3AD203B41FA5}">
                      <a16:colId xmlns:a16="http://schemas.microsoft.com/office/drawing/2014/main" val="1768966770"/>
                    </a:ext>
                  </a:extLst>
                </a:gridCol>
                <a:gridCol w="2494722">
                  <a:extLst>
                    <a:ext uri="{9D8B030D-6E8A-4147-A177-3AD203B41FA5}">
                      <a16:colId xmlns:a16="http://schemas.microsoft.com/office/drawing/2014/main" val="1633242254"/>
                    </a:ext>
                  </a:extLst>
                </a:gridCol>
                <a:gridCol w="2494722">
                  <a:extLst>
                    <a:ext uri="{9D8B030D-6E8A-4147-A177-3AD203B41FA5}">
                      <a16:colId xmlns:a16="http://schemas.microsoft.com/office/drawing/2014/main" val="3418497307"/>
                    </a:ext>
                  </a:extLst>
                </a:gridCol>
              </a:tblGrid>
              <a:tr h="483704">
                <a:tc>
                  <a:txBody>
                    <a:bodyPr/>
                    <a:lstStyle/>
                    <a:p>
                      <a:r>
                        <a:rPr lang="en-IN" dirty="0" err="1"/>
                        <a:t>Charecteristic</a:t>
                      </a:r>
                      <a:endParaRPr lang="en-IN" dirty="0"/>
                    </a:p>
                  </a:txBody>
                  <a:tcPr/>
                </a:tc>
                <a:tc>
                  <a:txBody>
                    <a:bodyPr/>
                    <a:lstStyle/>
                    <a:p>
                      <a:r>
                        <a:rPr lang="en-IN" dirty="0"/>
                        <a:t>Random Forest</a:t>
                      </a:r>
                    </a:p>
                  </a:txBody>
                  <a:tcPr/>
                </a:tc>
                <a:tc>
                  <a:txBody>
                    <a:bodyPr/>
                    <a:lstStyle/>
                    <a:p>
                      <a:r>
                        <a:rPr lang="en-IN" dirty="0"/>
                        <a:t>Logistic Regression</a:t>
                      </a:r>
                    </a:p>
                  </a:txBody>
                  <a:tcPr/>
                </a:tc>
                <a:tc>
                  <a:txBody>
                    <a:bodyPr/>
                    <a:lstStyle/>
                    <a:p>
                      <a:r>
                        <a:rPr lang="en-IN" dirty="0"/>
                        <a:t>Decision Tree</a:t>
                      </a:r>
                    </a:p>
                  </a:txBody>
                  <a:tcPr/>
                </a:tc>
                <a:extLst>
                  <a:ext uri="{0D108BD9-81ED-4DB2-BD59-A6C34878D82A}">
                    <a16:rowId xmlns:a16="http://schemas.microsoft.com/office/drawing/2014/main" val="893739157"/>
                  </a:ext>
                </a:extLst>
              </a:tr>
              <a:tr h="846483">
                <a:tc>
                  <a:txBody>
                    <a:bodyPr/>
                    <a:lstStyle/>
                    <a:p>
                      <a:r>
                        <a:rPr lang="en-IN" dirty="0"/>
                        <a:t>Type of sentiments</a:t>
                      </a:r>
                    </a:p>
                  </a:txBody>
                  <a:tcPr/>
                </a:tc>
                <a:tc>
                  <a:txBody>
                    <a:bodyPr/>
                    <a:lstStyle/>
                    <a:p>
                      <a:r>
                        <a:rPr lang="en-IN" dirty="0"/>
                        <a:t>+</a:t>
                      </a:r>
                      <a:r>
                        <a:rPr lang="en-IN" dirty="0" err="1"/>
                        <a:t>ve</a:t>
                      </a:r>
                      <a:r>
                        <a:rPr lang="en-IN" dirty="0"/>
                        <a:t>, -</a:t>
                      </a:r>
                      <a:r>
                        <a:rPr lang="en-IN" dirty="0" err="1"/>
                        <a:t>ve</a:t>
                      </a:r>
                      <a:r>
                        <a:rPr lang="en-IN" dirty="0"/>
                        <a:t>, neutral, irrelevant</a:t>
                      </a:r>
                    </a:p>
                  </a:txBody>
                  <a:tcPr/>
                </a:tc>
                <a:tc>
                  <a:txBody>
                    <a:bodyPr/>
                    <a:lstStyle/>
                    <a:p>
                      <a:r>
                        <a:rPr lang="en-IN" dirty="0"/>
                        <a:t>Positive, negative</a:t>
                      </a:r>
                    </a:p>
                  </a:txBody>
                  <a:tcPr/>
                </a:tc>
                <a:tc>
                  <a:txBody>
                    <a:bodyPr/>
                    <a:lstStyle/>
                    <a:p>
                      <a:r>
                        <a:rPr lang="en-IN" dirty="0"/>
                        <a:t>+</a:t>
                      </a:r>
                      <a:r>
                        <a:rPr lang="en-IN" dirty="0" err="1"/>
                        <a:t>ve</a:t>
                      </a:r>
                      <a:r>
                        <a:rPr lang="en-IN" dirty="0"/>
                        <a:t>, -</a:t>
                      </a:r>
                      <a:r>
                        <a:rPr lang="en-IN" dirty="0" err="1"/>
                        <a:t>ve</a:t>
                      </a:r>
                      <a:r>
                        <a:rPr lang="en-IN" dirty="0"/>
                        <a:t>, neutral</a:t>
                      </a:r>
                    </a:p>
                  </a:txBody>
                  <a:tcPr/>
                </a:tc>
                <a:extLst>
                  <a:ext uri="{0D108BD9-81ED-4DB2-BD59-A6C34878D82A}">
                    <a16:rowId xmlns:a16="http://schemas.microsoft.com/office/drawing/2014/main" val="1814606043"/>
                  </a:ext>
                </a:extLst>
              </a:tr>
              <a:tr h="846483">
                <a:tc>
                  <a:txBody>
                    <a:bodyPr/>
                    <a:lstStyle/>
                    <a:p>
                      <a:r>
                        <a:rPr lang="en-IN" dirty="0"/>
                        <a:t>Time taken to train model</a:t>
                      </a:r>
                    </a:p>
                  </a:txBody>
                  <a:tcPr/>
                </a:tc>
                <a:tc>
                  <a:txBody>
                    <a:bodyPr/>
                    <a:lstStyle/>
                    <a:p>
                      <a:r>
                        <a:rPr lang="en-IN"/>
                        <a:t>4 minutes</a:t>
                      </a:r>
                      <a:endParaRPr lang="en-IN" dirty="0"/>
                    </a:p>
                  </a:txBody>
                  <a:tcPr/>
                </a:tc>
                <a:tc>
                  <a:txBody>
                    <a:bodyPr/>
                    <a:lstStyle/>
                    <a:p>
                      <a:r>
                        <a:rPr lang="en-IN"/>
                        <a:t>53 minutes</a:t>
                      </a:r>
                      <a:endParaRPr lang="en-IN" dirty="0"/>
                    </a:p>
                  </a:txBody>
                  <a:tcPr/>
                </a:tc>
                <a:tc>
                  <a:txBody>
                    <a:bodyPr/>
                    <a:lstStyle/>
                    <a:p>
                      <a:r>
                        <a:rPr lang="en-IN" dirty="0"/>
                        <a:t>2 minutes</a:t>
                      </a:r>
                    </a:p>
                  </a:txBody>
                  <a:tcPr/>
                </a:tc>
                <a:extLst>
                  <a:ext uri="{0D108BD9-81ED-4DB2-BD59-A6C34878D82A}">
                    <a16:rowId xmlns:a16="http://schemas.microsoft.com/office/drawing/2014/main" val="2347854497"/>
                  </a:ext>
                </a:extLst>
              </a:tr>
              <a:tr h="483704">
                <a:tc>
                  <a:txBody>
                    <a:bodyPr/>
                    <a:lstStyle/>
                    <a:p>
                      <a:r>
                        <a:rPr lang="en-IN" dirty="0"/>
                        <a:t>Accuracy</a:t>
                      </a:r>
                    </a:p>
                  </a:txBody>
                  <a:tcPr/>
                </a:tc>
                <a:tc>
                  <a:txBody>
                    <a:bodyPr/>
                    <a:lstStyle/>
                    <a:p>
                      <a:r>
                        <a:rPr lang="en-IN" dirty="0"/>
                        <a:t>92%</a:t>
                      </a:r>
                    </a:p>
                  </a:txBody>
                  <a:tcPr/>
                </a:tc>
                <a:tc>
                  <a:txBody>
                    <a:bodyPr/>
                    <a:lstStyle/>
                    <a:p>
                      <a:r>
                        <a:rPr lang="en-IN" dirty="0"/>
                        <a:t>80%</a:t>
                      </a:r>
                    </a:p>
                  </a:txBody>
                  <a:tcPr/>
                </a:tc>
                <a:tc>
                  <a:txBody>
                    <a:bodyPr/>
                    <a:lstStyle/>
                    <a:p>
                      <a:r>
                        <a:rPr lang="en-IN" dirty="0"/>
                        <a:t>86%</a:t>
                      </a:r>
                    </a:p>
                  </a:txBody>
                  <a:tcPr/>
                </a:tc>
                <a:extLst>
                  <a:ext uri="{0D108BD9-81ED-4DB2-BD59-A6C34878D82A}">
                    <a16:rowId xmlns:a16="http://schemas.microsoft.com/office/drawing/2014/main" val="2879635892"/>
                  </a:ext>
                </a:extLst>
              </a:tr>
              <a:tr h="483704">
                <a:tc>
                  <a:txBody>
                    <a:bodyPr/>
                    <a:lstStyle/>
                    <a:p>
                      <a:r>
                        <a:rPr lang="en-IN" dirty="0"/>
                        <a:t>Model size</a:t>
                      </a:r>
                    </a:p>
                  </a:txBody>
                  <a:tcPr/>
                </a:tc>
                <a:tc>
                  <a:txBody>
                    <a:bodyPr/>
                    <a:lstStyle/>
                    <a:p>
                      <a:r>
                        <a:rPr lang="en-IN" dirty="0"/>
                        <a:t>320 MB</a:t>
                      </a:r>
                    </a:p>
                  </a:txBody>
                  <a:tcPr/>
                </a:tc>
                <a:tc>
                  <a:txBody>
                    <a:bodyPr/>
                    <a:lstStyle/>
                    <a:p>
                      <a:r>
                        <a:rPr lang="en-IN" dirty="0"/>
                        <a:t>4 MB</a:t>
                      </a:r>
                    </a:p>
                  </a:txBody>
                  <a:tcPr/>
                </a:tc>
                <a:tc>
                  <a:txBody>
                    <a:bodyPr/>
                    <a:lstStyle/>
                    <a:p>
                      <a:r>
                        <a:rPr lang="en-IN" dirty="0"/>
                        <a:t>120 MB</a:t>
                      </a:r>
                    </a:p>
                  </a:txBody>
                  <a:tcPr/>
                </a:tc>
                <a:extLst>
                  <a:ext uri="{0D108BD9-81ED-4DB2-BD59-A6C34878D82A}">
                    <a16:rowId xmlns:a16="http://schemas.microsoft.com/office/drawing/2014/main" val="2678633107"/>
                  </a:ext>
                </a:extLst>
              </a:tr>
              <a:tr h="48370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12555857"/>
                  </a:ext>
                </a:extLst>
              </a:tr>
            </a:tbl>
          </a:graphicData>
        </a:graphic>
      </p:graphicFrame>
    </p:spTree>
    <p:extLst>
      <p:ext uri="{BB962C8B-B14F-4D97-AF65-F5344CB8AC3E}">
        <p14:creationId xmlns:p14="http://schemas.microsoft.com/office/powerpoint/2010/main" val="232189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E22B-1372-CDB1-CBFA-226299650E9C}"/>
              </a:ext>
            </a:extLst>
          </p:cNvPr>
          <p:cNvSpPr>
            <a:spLocks noGrp="1"/>
          </p:cNvSpPr>
          <p:nvPr>
            <p:ph type="title"/>
          </p:nvPr>
        </p:nvSpPr>
        <p:spPr/>
        <p:txBody>
          <a:bodyPr/>
          <a:lstStyle/>
          <a:p>
            <a:r>
              <a:rPr lang="en-IN" dirty="0"/>
              <a:t>CLASSIFIER USED </a:t>
            </a:r>
          </a:p>
        </p:txBody>
      </p:sp>
      <p:sp>
        <p:nvSpPr>
          <p:cNvPr id="3" name="Content Placeholder 2">
            <a:extLst>
              <a:ext uri="{FF2B5EF4-FFF2-40B4-BE49-F238E27FC236}">
                <a16:creationId xmlns:a16="http://schemas.microsoft.com/office/drawing/2014/main" id="{1D875259-D3F2-91B8-EF1A-B3C081A14647}"/>
              </a:ext>
            </a:extLst>
          </p:cNvPr>
          <p:cNvSpPr>
            <a:spLocks noGrp="1"/>
          </p:cNvSpPr>
          <p:nvPr>
            <p:ph idx="1"/>
          </p:nvPr>
        </p:nvSpPr>
        <p:spPr/>
        <p:txBody>
          <a:bodyPr>
            <a:normAutofit fontScale="92500" lnSpcReduction="10000"/>
          </a:bodyPr>
          <a:lstStyle/>
          <a:p>
            <a:pPr marL="0" indent="0">
              <a:buNone/>
            </a:pPr>
            <a:r>
              <a:rPr lang="en-US" sz="2800" b="0" i="0" dirty="0">
                <a:solidFill>
                  <a:srgbClr val="0D0D0D"/>
                </a:solidFill>
                <a:effectLst/>
                <a:highlight>
                  <a:srgbClr val="FFFFFF"/>
                </a:highlight>
                <a:latin typeface="Söhne"/>
              </a:rPr>
              <a:t>1. Random Forest is an ensemble learning method that combines multiple decision trees to make predictions. </a:t>
            </a:r>
          </a:p>
          <a:p>
            <a:pPr marL="0" indent="0">
              <a:buNone/>
            </a:pPr>
            <a:r>
              <a:rPr lang="en-US" sz="2800" b="0" i="0" dirty="0">
                <a:solidFill>
                  <a:srgbClr val="0D0D0D"/>
                </a:solidFill>
                <a:effectLst/>
                <a:highlight>
                  <a:srgbClr val="FFFFFF"/>
                </a:highlight>
                <a:latin typeface="Söhne"/>
              </a:rPr>
              <a:t>2. Each tree in the forest independently learns from a subset of the training data and contributes to the final prediction through a voting mechanism. </a:t>
            </a:r>
          </a:p>
          <a:p>
            <a:pPr marL="0" indent="0">
              <a:buNone/>
            </a:pPr>
            <a:r>
              <a:rPr lang="en-US" sz="2800" b="0" i="0" dirty="0">
                <a:solidFill>
                  <a:srgbClr val="0D0D0D"/>
                </a:solidFill>
                <a:effectLst/>
                <a:highlight>
                  <a:srgbClr val="FFFFFF"/>
                </a:highlight>
                <a:latin typeface="Söhne"/>
              </a:rPr>
              <a:t>3. In the context of Twitter sentiment analysis, Random Forest can effectively capture complex patterns in the text data and make accurate predictions about the sentiment expressed in tweets.</a:t>
            </a:r>
            <a:endParaRPr lang="en-IN" sz="2800" dirty="0"/>
          </a:p>
        </p:txBody>
      </p:sp>
    </p:spTree>
    <p:extLst>
      <p:ext uri="{BB962C8B-B14F-4D97-AF65-F5344CB8AC3E}">
        <p14:creationId xmlns:p14="http://schemas.microsoft.com/office/powerpoint/2010/main" val="28229453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{1D67DC21-B775-4D12-8EB3-0C1589723900}tf11437505_win32</Template>
  <TotalTime>114</TotalTime>
  <Words>440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Calibri</vt:lpstr>
      <vt:lpstr>Georgia Pro Cond Light</vt:lpstr>
      <vt:lpstr>Söhne</vt:lpstr>
      <vt:lpstr>Speak Pro</vt:lpstr>
      <vt:lpstr>RetrospectVTI</vt:lpstr>
      <vt:lpstr>Twitter Sentiment Analysis</vt:lpstr>
      <vt:lpstr>INTODUCTION</vt:lpstr>
      <vt:lpstr>PROBLEM STATEMENT </vt:lpstr>
      <vt:lpstr>DATASET USED </vt:lpstr>
      <vt:lpstr>PRE PROCESSING</vt:lpstr>
      <vt:lpstr>Data Visualization</vt:lpstr>
      <vt:lpstr>Word Cloud</vt:lpstr>
      <vt:lpstr>COMPARISON WITH OTHER MODELS</vt:lpstr>
      <vt:lpstr>CLASSIFIER USED </vt:lpstr>
      <vt:lpstr>ACCURACY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Vaishnavee Kadam</dc:creator>
  <cp:lastModifiedBy>Vaishnavi Thakur</cp:lastModifiedBy>
  <cp:revision>4</cp:revision>
  <dcterms:created xsi:type="dcterms:W3CDTF">2024-05-08T09:41:10Z</dcterms:created>
  <dcterms:modified xsi:type="dcterms:W3CDTF">2025-04-26T07:38:58Z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