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2" r:id="rId4"/>
    <p:sldId id="261" r:id="rId5"/>
    <p:sldId id="263" r:id="rId6"/>
    <p:sldId id="264" r:id="rId7"/>
    <p:sldId id="268"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7/14/2023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5300" y="1"/>
            <a:ext cx="12186700" cy="6857999"/>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3473" y="915671"/>
            <a:ext cx="12577371" cy="2284194"/>
          </a:xfrm>
        </p:spPr>
        <p:txBody>
          <a:bodyPr>
            <a:normAutofit/>
          </a:bodyPr>
          <a:lstStyle/>
          <a:p>
            <a:pPr marR="5715">
              <a:lnSpc>
                <a:spcPts val="1600"/>
              </a:lnSpc>
              <a:spcBef>
                <a:spcPts val="600"/>
              </a:spcBef>
              <a:spcAft>
                <a:spcPts val="600"/>
              </a:spcAft>
            </a:pP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Experiential Engineering Education (</a:t>
            </a:r>
            <a:r>
              <a:rPr lang="en-US" sz="4400" dirty="0" err="1">
                <a:effectLst/>
                <a:latin typeface="Times New Roman" panose="02020603050405020304" pitchFamily="18" charset="0"/>
                <a:ea typeface="Times New Roman" panose="02020603050405020304" pitchFamily="18" charset="0"/>
                <a:cs typeface="Times New Roman" panose="02020603050405020304" pitchFamily="18" charset="0"/>
              </a:rPr>
              <a:t>ExEEd</a:t>
            </a: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 - </a:t>
            </a:r>
            <a:b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prototype and </a:t>
            </a:r>
            <a:b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design building</a:t>
            </a:r>
            <a:br>
              <a:rPr lang="en-IN" sz="4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4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026367" y="3527706"/>
            <a:ext cx="9993086" cy="1397951"/>
          </a:xfrm>
        </p:spPr>
        <p:txBody>
          <a:bodyPr>
            <a:noAutofit/>
          </a:bodyPr>
          <a:lstStyle/>
          <a:p>
            <a:r>
              <a:rPr lang="en-US" sz="4800" dirty="0"/>
              <a:t>FOOD ANALYSIS USING IMAGE PROCESSING</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BE55-03E3-C472-BBCF-85998D0038DB}"/>
              </a:ext>
            </a:extLst>
          </p:cNvPr>
          <p:cNvSpPr>
            <a:spLocks noGrp="1"/>
          </p:cNvSpPr>
          <p:nvPr>
            <p:ph type="title"/>
          </p:nvPr>
        </p:nvSpPr>
        <p:spPr>
          <a:xfrm>
            <a:off x="1072415" y="2447731"/>
            <a:ext cx="10353762" cy="1257300"/>
          </a:xfrm>
        </p:spPr>
        <p:txBody>
          <a:bodyPr>
            <a:normAutofit/>
          </a:bodyPr>
          <a:lstStyle/>
          <a:p>
            <a:r>
              <a:rPr lang="en-IN" sz="6600" dirty="0"/>
              <a:t>Thank you</a:t>
            </a:r>
          </a:p>
        </p:txBody>
      </p:sp>
    </p:spTree>
    <p:extLst>
      <p:ext uri="{BB962C8B-B14F-4D97-AF65-F5344CB8AC3E}">
        <p14:creationId xmlns:p14="http://schemas.microsoft.com/office/powerpoint/2010/main" val="136218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4DCF0DB-BCBE-5FF1-7F58-E3BAB38DEFF4}"/>
              </a:ext>
            </a:extLst>
          </p:cNvPr>
          <p:cNvGraphicFramePr>
            <a:graphicFrameLocks noGrp="1"/>
          </p:cNvGraphicFramePr>
          <p:nvPr>
            <p:extLst>
              <p:ext uri="{D42A27DB-BD31-4B8C-83A1-F6EECF244321}">
                <p14:modId xmlns:p14="http://schemas.microsoft.com/office/powerpoint/2010/main" val="3022751251"/>
              </p:ext>
            </p:extLst>
          </p:nvPr>
        </p:nvGraphicFramePr>
        <p:xfrm>
          <a:off x="2274595" y="924508"/>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49725510"/>
                    </a:ext>
                  </a:extLst>
                </a:gridCol>
                <a:gridCol w="4064000">
                  <a:extLst>
                    <a:ext uri="{9D8B030D-6E8A-4147-A177-3AD203B41FA5}">
                      <a16:colId xmlns:a16="http://schemas.microsoft.com/office/drawing/2014/main" val="1664086680"/>
                    </a:ext>
                  </a:extLst>
                </a:gridCol>
              </a:tblGrid>
              <a:tr h="370840">
                <a:tc>
                  <a:txBody>
                    <a:bodyPr/>
                    <a:lstStyle/>
                    <a:p>
                      <a:r>
                        <a:rPr lang="en-IN" dirty="0"/>
                        <a:t>Name of the student</a:t>
                      </a:r>
                    </a:p>
                  </a:txBody>
                  <a:tcPr/>
                </a:tc>
                <a:tc>
                  <a:txBody>
                    <a:bodyPr/>
                    <a:lstStyle/>
                    <a:p>
                      <a:r>
                        <a:rPr lang="en-IN" dirty="0"/>
                        <a:t>Vaishnavi </a:t>
                      </a:r>
                      <a:r>
                        <a:rPr lang="en-IN" dirty="0" err="1"/>
                        <a:t>Velumula</a:t>
                      </a:r>
                      <a:endParaRPr lang="en-IN" dirty="0"/>
                    </a:p>
                  </a:txBody>
                  <a:tcPr/>
                </a:tc>
                <a:extLst>
                  <a:ext uri="{0D108BD9-81ED-4DB2-BD59-A6C34878D82A}">
                    <a16:rowId xmlns:a16="http://schemas.microsoft.com/office/drawing/2014/main" val="1242447023"/>
                  </a:ext>
                </a:extLst>
              </a:tr>
              <a:tr h="370840">
                <a:tc>
                  <a:txBody>
                    <a:bodyPr/>
                    <a:lstStyle/>
                    <a:p>
                      <a:r>
                        <a:rPr lang="en-IN" dirty="0"/>
                        <a:t>Roll no.</a:t>
                      </a:r>
                    </a:p>
                  </a:txBody>
                  <a:tcPr/>
                </a:tc>
                <a:tc>
                  <a:txBody>
                    <a:bodyPr/>
                    <a:lstStyle/>
                    <a:p>
                      <a:r>
                        <a:rPr lang="en-IN" dirty="0"/>
                        <a:t>21951A66F8</a:t>
                      </a:r>
                    </a:p>
                  </a:txBody>
                  <a:tcPr/>
                </a:tc>
                <a:extLst>
                  <a:ext uri="{0D108BD9-81ED-4DB2-BD59-A6C34878D82A}">
                    <a16:rowId xmlns:a16="http://schemas.microsoft.com/office/drawing/2014/main" val="3667802259"/>
                  </a:ext>
                </a:extLst>
              </a:tr>
              <a:tr h="370840">
                <a:tc>
                  <a:txBody>
                    <a:bodyPr/>
                    <a:lstStyle/>
                    <a:p>
                      <a:r>
                        <a:rPr lang="en-IN" dirty="0"/>
                        <a:t>Branch </a:t>
                      </a:r>
                    </a:p>
                  </a:txBody>
                  <a:tcPr/>
                </a:tc>
                <a:tc>
                  <a:txBody>
                    <a:bodyPr/>
                    <a:lstStyle/>
                    <a:p>
                      <a:r>
                        <a:rPr lang="en-IN" dirty="0"/>
                        <a:t>CSE(AI&amp;ML)</a:t>
                      </a:r>
                    </a:p>
                  </a:txBody>
                  <a:tcPr/>
                </a:tc>
                <a:extLst>
                  <a:ext uri="{0D108BD9-81ED-4DB2-BD59-A6C34878D82A}">
                    <a16:rowId xmlns:a16="http://schemas.microsoft.com/office/drawing/2014/main" val="3153892323"/>
                  </a:ext>
                </a:extLst>
              </a:tr>
              <a:tr h="370840">
                <a:tc>
                  <a:txBody>
                    <a:bodyPr/>
                    <a:lstStyle/>
                    <a:p>
                      <a:r>
                        <a:rPr lang="en-IN" dirty="0"/>
                        <a:t>Email ID</a:t>
                      </a:r>
                    </a:p>
                  </a:txBody>
                  <a:tcPr/>
                </a:tc>
                <a:tc>
                  <a:txBody>
                    <a:bodyPr/>
                    <a:lstStyle/>
                    <a:p>
                      <a:r>
                        <a:rPr lang="en-IN" dirty="0"/>
                        <a:t>21951A66F8@iare.ac.in</a:t>
                      </a:r>
                    </a:p>
                  </a:txBody>
                  <a:tcPr/>
                </a:tc>
                <a:extLst>
                  <a:ext uri="{0D108BD9-81ED-4DB2-BD59-A6C34878D82A}">
                    <a16:rowId xmlns:a16="http://schemas.microsoft.com/office/drawing/2014/main" val="617549023"/>
                  </a:ext>
                </a:extLst>
              </a:tr>
              <a:tr h="370840">
                <a:tc>
                  <a:txBody>
                    <a:bodyPr/>
                    <a:lstStyle/>
                    <a:p>
                      <a:r>
                        <a:rPr lang="en-IN" dirty="0"/>
                        <a:t>Mobile Number </a:t>
                      </a:r>
                    </a:p>
                  </a:txBody>
                  <a:tcPr/>
                </a:tc>
                <a:tc>
                  <a:txBody>
                    <a:bodyPr/>
                    <a:lstStyle/>
                    <a:p>
                      <a:r>
                        <a:rPr lang="en-IN" dirty="0"/>
                        <a:t>7013462242</a:t>
                      </a:r>
                    </a:p>
                  </a:txBody>
                  <a:tcPr/>
                </a:tc>
                <a:extLst>
                  <a:ext uri="{0D108BD9-81ED-4DB2-BD59-A6C34878D82A}">
                    <a16:rowId xmlns:a16="http://schemas.microsoft.com/office/drawing/2014/main" val="3739433290"/>
                  </a:ext>
                </a:extLst>
              </a:tr>
            </a:tbl>
          </a:graphicData>
        </a:graphic>
      </p:graphicFrame>
      <p:graphicFrame>
        <p:nvGraphicFramePr>
          <p:cNvPr id="10" name="Table 10">
            <a:extLst>
              <a:ext uri="{FF2B5EF4-FFF2-40B4-BE49-F238E27FC236}">
                <a16:creationId xmlns:a16="http://schemas.microsoft.com/office/drawing/2014/main" id="{FCF492E9-081D-677F-7858-6AF3A9495797}"/>
              </a:ext>
            </a:extLst>
          </p:cNvPr>
          <p:cNvGraphicFramePr>
            <a:graphicFrameLocks noGrp="1"/>
          </p:cNvGraphicFramePr>
          <p:nvPr>
            <p:extLst>
              <p:ext uri="{D42A27DB-BD31-4B8C-83A1-F6EECF244321}">
                <p14:modId xmlns:p14="http://schemas.microsoft.com/office/powerpoint/2010/main" val="1402842692"/>
              </p:ext>
            </p:extLst>
          </p:nvPr>
        </p:nvGraphicFramePr>
        <p:xfrm>
          <a:off x="2274595" y="3534488"/>
          <a:ext cx="8128000" cy="186899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61046704"/>
                    </a:ext>
                  </a:extLst>
                </a:gridCol>
                <a:gridCol w="4064000">
                  <a:extLst>
                    <a:ext uri="{9D8B030D-6E8A-4147-A177-3AD203B41FA5}">
                      <a16:colId xmlns:a16="http://schemas.microsoft.com/office/drawing/2014/main" val="2624947341"/>
                    </a:ext>
                  </a:extLst>
                </a:gridCol>
              </a:tblGrid>
              <a:tr h="390710">
                <a:tc>
                  <a:txBody>
                    <a:bodyPr/>
                    <a:lstStyle/>
                    <a:p>
                      <a:r>
                        <a:rPr lang="en-IN" dirty="0"/>
                        <a:t>Name of the </a:t>
                      </a:r>
                      <a:r>
                        <a:rPr lang="en-IN" dirty="0" err="1"/>
                        <a:t>studdent</a:t>
                      </a:r>
                      <a:endParaRPr lang="en-IN" dirty="0"/>
                    </a:p>
                  </a:txBody>
                  <a:tcPr/>
                </a:tc>
                <a:tc>
                  <a:txBody>
                    <a:bodyPr/>
                    <a:lstStyle/>
                    <a:p>
                      <a:r>
                        <a:rPr lang="en-IN" dirty="0"/>
                        <a:t>Smrithi </a:t>
                      </a:r>
                      <a:r>
                        <a:rPr lang="en-IN" dirty="0" err="1"/>
                        <a:t>Yennum</a:t>
                      </a:r>
                      <a:endParaRPr lang="en-IN" dirty="0"/>
                    </a:p>
                  </a:txBody>
                  <a:tcPr/>
                </a:tc>
                <a:extLst>
                  <a:ext uri="{0D108BD9-81ED-4DB2-BD59-A6C34878D82A}">
                    <a16:rowId xmlns:a16="http://schemas.microsoft.com/office/drawing/2014/main" val="2214935324"/>
                  </a:ext>
                </a:extLst>
              </a:tr>
              <a:tr h="370840">
                <a:tc>
                  <a:txBody>
                    <a:bodyPr/>
                    <a:lstStyle/>
                    <a:p>
                      <a:r>
                        <a:rPr lang="en-IN" dirty="0"/>
                        <a:t>Roll no</a:t>
                      </a:r>
                    </a:p>
                  </a:txBody>
                  <a:tcPr/>
                </a:tc>
                <a:tc>
                  <a:txBody>
                    <a:bodyPr/>
                    <a:lstStyle/>
                    <a:p>
                      <a:r>
                        <a:rPr lang="en-IN" dirty="0"/>
                        <a:t>21951A66F0</a:t>
                      </a:r>
                    </a:p>
                  </a:txBody>
                  <a:tcPr/>
                </a:tc>
                <a:extLst>
                  <a:ext uri="{0D108BD9-81ED-4DB2-BD59-A6C34878D82A}">
                    <a16:rowId xmlns:a16="http://schemas.microsoft.com/office/drawing/2014/main" val="1882278580"/>
                  </a:ext>
                </a:extLst>
              </a:tr>
              <a:tr h="156012">
                <a:tc>
                  <a:txBody>
                    <a:bodyPr/>
                    <a:lstStyle/>
                    <a:p>
                      <a:r>
                        <a:rPr lang="en-IN" dirty="0"/>
                        <a:t>branch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CSE(AI&amp;ML)</a:t>
                      </a:r>
                    </a:p>
                  </a:txBody>
                  <a:tcPr/>
                </a:tc>
                <a:extLst>
                  <a:ext uri="{0D108BD9-81ED-4DB2-BD59-A6C34878D82A}">
                    <a16:rowId xmlns:a16="http://schemas.microsoft.com/office/drawing/2014/main" val="3797961805"/>
                  </a:ext>
                </a:extLst>
              </a:tr>
              <a:tr h="370840">
                <a:tc>
                  <a:txBody>
                    <a:bodyPr/>
                    <a:lstStyle/>
                    <a:p>
                      <a:r>
                        <a:rPr lang="en-IN" dirty="0"/>
                        <a:t>Email ID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21951A66F0@iare.ac.in</a:t>
                      </a:r>
                    </a:p>
                  </a:txBody>
                  <a:tcPr/>
                </a:tc>
                <a:extLst>
                  <a:ext uri="{0D108BD9-81ED-4DB2-BD59-A6C34878D82A}">
                    <a16:rowId xmlns:a16="http://schemas.microsoft.com/office/drawing/2014/main" val="2047866737"/>
                  </a:ext>
                </a:extLst>
              </a:tr>
              <a:tr h="370840">
                <a:tc>
                  <a:txBody>
                    <a:bodyPr/>
                    <a:lstStyle/>
                    <a:p>
                      <a:r>
                        <a:rPr lang="en-IN" dirty="0"/>
                        <a:t>Mobile number</a:t>
                      </a:r>
                    </a:p>
                  </a:txBody>
                  <a:tcPr/>
                </a:tc>
                <a:tc>
                  <a:txBody>
                    <a:bodyPr/>
                    <a:lstStyle/>
                    <a:p>
                      <a:r>
                        <a:rPr lang="en-IN" dirty="0"/>
                        <a:t>7569048363</a:t>
                      </a:r>
                    </a:p>
                  </a:txBody>
                  <a:tcPr/>
                </a:tc>
                <a:extLst>
                  <a:ext uri="{0D108BD9-81ED-4DB2-BD59-A6C34878D82A}">
                    <a16:rowId xmlns:a16="http://schemas.microsoft.com/office/drawing/2014/main" val="3754488197"/>
                  </a:ext>
                </a:extLst>
              </a:tr>
            </a:tbl>
          </a:graphicData>
        </a:graphic>
      </p:graphicFrame>
    </p:spTree>
    <p:extLst>
      <p:ext uri="{BB962C8B-B14F-4D97-AF65-F5344CB8AC3E}">
        <p14:creationId xmlns:p14="http://schemas.microsoft.com/office/powerpoint/2010/main" val="317054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0B90-6BEA-0AE5-9CC1-5C6125F1EA20}"/>
              </a:ext>
            </a:extLst>
          </p:cNvPr>
          <p:cNvSpPr>
            <a:spLocks noGrp="1"/>
          </p:cNvSpPr>
          <p:nvPr>
            <p:ph type="title"/>
          </p:nvPr>
        </p:nvSpPr>
        <p:spPr>
          <a:xfrm>
            <a:off x="5365102" y="368326"/>
            <a:ext cx="7103652" cy="1257300"/>
          </a:xfrm>
        </p:spPr>
        <p:txBody>
          <a:bodyPr>
            <a:normAutofit fontScale="90000"/>
          </a:bodyPr>
          <a:lstStyle/>
          <a:p>
            <a:r>
              <a:rPr lang="en-US" dirty="0">
                <a:latin typeface="Imprint MT Shadow" panose="04020605060303030202" pitchFamily="82" charset="0"/>
              </a:rPr>
              <a:t>Title of Proposed Idea / Innovation</a:t>
            </a:r>
            <a:endParaRPr lang="en-IN" dirty="0">
              <a:latin typeface="Imprint MT Shadow" panose="04020605060303030202" pitchFamily="82" charset="0"/>
            </a:endParaRPr>
          </a:p>
        </p:txBody>
      </p:sp>
      <p:sp>
        <p:nvSpPr>
          <p:cNvPr id="8" name="TextBox 7">
            <a:extLst>
              <a:ext uri="{FF2B5EF4-FFF2-40B4-BE49-F238E27FC236}">
                <a16:creationId xmlns:a16="http://schemas.microsoft.com/office/drawing/2014/main" id="{EF82D465-65FC-3C70-C00C-9F3486E13F7F}"/>
              </a:ext>
            </a:extLst>
          </p:cNvPr>
          <p:cNvSpPr txBox="1"/>
          <p:nvPr/>
        </p:nvSpPr>
        <p:spPr>
          <a:xfrm>
            <a:off x="6073731" y="2481943"/>
            <a:ext cx="6048568" cy="2308324"/>
          </a:xfrm>
          <a:prstGeom prst="rect">
            <a:avLst/>
          </a:prstGeom>
          <a:noFill/>
        </p:spPr>
        <p:txBody>
          <a:bodyPr wrap="square">
            <a:spAutoFit/>
          </a:bodyPr>
          <a:lstStyle/>
          <a:p>
            <a:pPr algn="ctr"/>
            <a:r>
              <a:rPr lang="en-US" sz="4800" dirty="0">
                <a:latin typeface="Imprint MT Shadow" panose="04020605060303030202" pitchFamily="82" charset="0"/>
              </a:rPr>
              <a:t>FOOD ANALYSIS USING IMAGE PROCESSING</a:t>
            </a:r>
          </a:p>
        </p:txBody>
      </p:sp>
      <p:pic>
        <p:nvPicPr>
          <p:cNvPr id="10" name="Picture 9">
            <a:extLst>
              <a:ext uri="{FF2B5EF4-FFF2-40B4-BE49-F238E27FC236}">
                <a16:creationId xmlns:a16="http://schemas.microsoft.com/office/drawing/2014/main" id="{0BA8A60F-8168-02AF-9352-D55F91C9A642}"/>
              </a:ext>
            </a:extLst>
          </p:cNvPr>
          <p:cNvPicPr>
            <a:picLocks noChangeAspect="1"/>
          </p:cNvPicPr>
          <p:nvPr/>
        </p:nvPicPr>
        <p:blipFill>
          <a:blip r:embed="rId2"/>
          <a:stretch>
            <a:fillRect/>
          </a:stretch>
        </p:blipFill>
        <p:spPr>
          <a:xfrm>
            <a:off x="69701" y="0"/>
            <a:ext cx="5295401" cy="6858000"/>
          </a:xfrm>
          <a:prstGeom prst="rect">
            <a:avLst/>
          </a:prstGeom>
        </p:spPr>
      </p:pic>
    </p:spTree>
    <p:extLst>
      <p:ext uri="{BB962C8B-B14F-4D97-AF65-F5344CB8AC3E}">
        <p14:creationId xmlns:p14="http://schemas.microsoft.com/office/powerpoint/2010/main" val="267429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F854-5673-88FE-434B-AB231CE6EDB2}"/>
              </a:ext>
            </a:extLst>
          </p:cNvPr>
          <p:cNvSpPr>
            <a:spLocks noGrp="1"/>
          </p:cNvSpPr>
          <p:nvPr>
            <p:ph type="title"/>
          </p:nvPr>
        </p:nvSpPr>
        <p:spPr/>
        <p:txBody>
          <a:bodyPr/>
          <a:lstStyle/>
          <a:p>
            <a:r>
              <a:rPr lang="en-IN" dirty="0"/>
              <a:t>Problem Definition</a:t>
            </a:r>
          </a:p>
        </p:txBody>
      </p:sp>
      <p:sp>
        <p:nvSpPr>
          <p:cNvPr id="6" name="TextBox 5">
            <a:extLst>
              <a:ext uri="{FF2B5EF4-FFF2-40B4-BE49-F238E27FC236}">
                <a16:creationId xmlns:a16="http://schemas.microsoft.com/office/drawing/2014/main" id="{338ACFF1-46A6-1657-3C9E-B5453D28126A}"/>
              </a:ext>
            </a:extLst>
          </p:cNvPr>
          <p:cNvSpPr txBox="1"/>
          <p:nvPr/>
        </p:nvSpPr>
        <p:spPr>
          <a:xfrm>
            <a:off x="1975573" y="2266598"/>
            <a:ext cx="8230205" cy="3108543"/>
          </a:xfrm>
          <a:prstGeom prst="rect">
            <a:avLst/>
          </a:prstGeom>
          <a:noFill/>
        </p:spPr>
        <p:txBody>
          <a:bodyPr wrap="square">
            <a:spAutoFit/>
          </a:bodyPr>
          <a:lstStyle/>
          <a:p>
            <a:pPr algn="just"/>
            <a:r>
              <a:rPr lang="en-US" sz="2800" dirty="0"/>
              <a:t>Developing a dietary assessment system that records daily food intake through the use of food images taken at a meal. The food images are then analyzed to extract the nutrient content in the food. Building a more transparent and secure global food system using image recognition and machine learning is </a:t>
            </a:r>
            <a:r>
              <a:rPr lang="en-US" sz="2800" dirty="0" err="1"/>
              <a:t>ImpactVision’s</a:t>
            </a:r>
            <a:r>
              <a:rPr lang="en-US" sz="2800" dirty="0"/>
              <a:t> answer to food waste and fraud.</a:t>
            </a:r>
            <a:endParaRPr lang="en-IN" sz="2800" dirty="0"/>
          </a:p>
        </p:txBody>
      </p:sp>
    </p:spTree>
    <p:extLst>
      <p:ext uri="{BB962C8B-B14F-4D97-AF65-F5344CB8AC3E}">
        <p14:creationId xmlns:p14="http://schemas.microsoft.com/office/powerpoint/2010/main" val="354571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C282-C070-4256-A80D-484B4A083402}"/>
              </a:ext>
            </a:extLst>
          </p:cNvPr>
          <p:cNvSpPr>
            <a:spLocks noGrp="1"/>
          </p:cNvSpPr>
          <p:nvPr>
            <p:ph type="title"/>
          </p:nvPr>
        </p:nvSpPr>
        <p:spPr/>
        <p:txBody>
          <a:bodyPr>
            <a:normAutofit fontScale="90000"/>
          </a:bodyPr>
          <a:lstStyle/>
          <a:p>
            <a:r>
              <a:rPr lang="en-US" dirty="0"/>
              <a:t>Briefly explain newness / uniqueness of the innovation</a:t>
            </a:r>
            <a:endParaRPr lang="en-IN" dirty="0"/>
          </a:p>
        </p:txBody>
      </p:sp>
      <p:sp>
        <p:nvSpPr>
          <p:cNvPr id="4" name="TextBox 3">
            <a:extLst>
              <a:ext uri="{FF2B5EF4-FFF2-40B4-BE49-F238E27FC236}">
                <a16:creationId xmlns:a16="http://schemas.microsoft.com/office/drawing/2014/main" id="{6F3859FA-9651-0A9A-8755-250C049670D6}"/>
              </a:ext>
            </a:extLst>
          </p:cNvPr>
          <p:cNvSpPr txBox="1"/>
          <p:nvPr/>
        </p:nvSpPr>
        <p:spPr>
          <a:xfrm>
            <a:off x="2182757" y="2347081"/>
            <a:ext cx="8370165" cy="3693319"/>
          </a:xfrm>
          <a:prstGeom prst="rect">
            <a:avLst/>
          </a:prstGeom>
          <a:noFill/>
        </p:spPr>
        <p:txBody>
          <a:bodyPr wrap="square">
            <a:spAutoFit/>
          </a:bodyPr>
          <a:lstStyle/>
          <a:p>
            <a:pPr algn="just"/>
            <a:r>
              <a:rPr lang="en-US" sz="2400" dirty="0"/>
              <a:t>Innovation combines two important factors diet and health. Dietary assessment, the process of determining what someone eats during the course of a day, is essential for understanding the link between diet and health. </a:t>
            </a:r>
          </a:p>
          <a:p>
            <a:pPr algn="just"/>
            <a:r>
              <a:rPr lang="en-US" sz="2400" dirty="0"/>
              <a:t>The uniqueness of the innovation is that it not only tells if the food is good or not, but it also gives the information about the nutrition present in the food.</a:t>
            </a:r>
          </a:p>
          <a:p>
            <a:pPr algn="just"/>
            <a:r>
              <a:rPr lang="en-US" sz="2400" dirty="0"/>
              <a:t>It will be a handy app for all the people who are very conscious about their health.</a:t>
            </a:r>
          </a:p>
          <a:p>
            <a:endParaRPr lang="en-US" dirty="0"/>
          </a:p>
        </p:txBody>
      </p:sp>
    </p:spTree>
    <p:extLst>
      <p:ext uri="{BB962C8B-B14F-4D97-AF65-F5344CB8AC3E}">
        <p14:creationId xmlns:p14="http://schemas.microsoft.com/office/powerpoint/2010/main" val="231051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5D37-D71E-72DE-79EE-DD85D722584B}"/>
              </a:ext>
            </a:extLst>
          </p:cNvPr>
          <p:cNvSpPr>
            <a:spLocks noGrp="1"/>
          </p:cNvSpPr>
          <p:nvPr>
            <p:ph type="title"/>
          </p:nvPr>
        </p:nvSpPr>
        <p:spPr/>
        <p:txBody>
          <a:bodyPr/>
          <a:lstStyle/>
          <a:p>
            <a:r>
              <a:rPr lang="en-IN" dirty="0"/>
              <a:t>Concept &amp; Objective </a:t>
            </a:r>
          </a:p>
        </p:txBody>
      </p:sp>
      <p:sp>
        <p:nvSpPr>
          <p:cNvPr id="4" name="TextBox 3">
            <a:extLst>
              <a:ext uri="{FF2B5EF4-FFF2-40B4-BE49-F238E27FC236}">
                <a16:creationId xmlns:a16="http://schemas.microsoft.com/office/drawing/2014/main" id="{07B26C8E-3BA9-220F-6855-98A50D478BD9}"/>
              </a:ext>
            </a:extLst>
          </p:cNvPr>
          <p:cNvSpPr txBox="1"/>
          <p:nvPr/>
        </p:nvSpPr>
        <p:spPr>
          <a:xfrm>
            <a:off x="2397362" y="2113816"/>
            <a:ext cx="8230205" cy="3785652"/>
          </a:xfrm>
          <a:prstGeom prst="rect">
            <a:avLst/>
          </a:prstGeom>
          <a:noFill/>
        </p:spPr>
        <p:txBody>
          <a:bodyPr wrap="square">
            <a:spAutoFit/>
          </a:bodyPr>
          <a:lstStyle/>
          <a:p>
            <a:pPr algn="just"/>
            <a:r>
              <a:rPr lang="en-US" sz="2400" dirty="0"/>
              <a:t>There are three main components of our food segmentation and identification approach: image segmentation, feature extraction and classification, and segmentation refinement. Traditional segmentation methods usually require user-specified input parameters which can result in under-segmentation or over-segmentation. To obtain a stable segmentation, we propose to combine image segmentation and classification using a segmentation refinement step in which the classification feedback can be used to refine image segmentation until maximal classification confidence has been achieved.</a:t>
            </a:r>
            <a:endParaRPr lang="en-IN" sz="2400" dirty="0"/>
          </a:p>
        </p:txBody>
      </p:sp>
    </p:spTree>
    <p:extLst>
      <p:ext uri="{BB962C8B-B14F-4D97-AF65-F5344CB8AC3E}">
        <p14:creationId xmlns:p14="http://schemas.microsoft.com/office/powerpoint/2010/main" val="223862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B0F306-4D9B-7D08-8DD8-E6B910675B94}"/>
              </a:ext>
            </a:extLst>
          </p:cNvPr>
          <p:cNvPicPr>
            <a:picLocks noChangeAspect="1"/>
          </p:cNvPicPr>
          <p:nvPr/>
        </p:nvPicPr>
        <p:blipFill>
          <a:blip r:embed="rId2"/>
          <a:stretch>
            <a:fillRect/>
          </a:stretch>
        </p:blipFill>
        <p:spPr>
          <a:xfrm>
            <a:off x="1379375" y="998377"/>
            <a:ext cx="9433249" cy="5103844"/>
          </a:xfrm>
          <a:prstGeom prst="rect">
            <a:avLst/>
          </a:prstGeom>
        </p:spPr>
      </p:pic>
    </p:spTree>
    <p:extLst>
      <p:ext uri="{BB962C8B-B14F-4D97-AF65-F5344CB8AC3E}">
        <p14:creationId xmlns:p14="http://schemas.microsoft.com/office/powerpoint/2010/main" val="156990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80D4-F2FC-870F-7B42-ED0658C4716A}"/>
              </a:ext>
            </a:extLst>
          </p:cNvPr>
          <p:cNvSpPr>
            <a:spLocks noGrp="1"/>
          </p:cNvSpPr>
          <p:nvPr>
            <p:ph type="title"/>
          </p:nvPr>
        </p:nvSpPr>
        <p:spPr/>
        <p:txBody>
          <a:bodyPr>
            <a:normAutofit fontScale="90000"/>
          </a:bodyPr>
          <a:lstStyle/>
          <a:p>
            <a:r>
              <a:rPr lang="en-US" dirty="0"/>
              <a:t>Specify the potential areas of application in industry / market in brief</a:t>
            </a:r>
            <a:endParaRPr lang="en-IN" dirty="0"/>
          </a:p>
        </p:txBody>
      </p:sp>
      <p:sp>
        <p:nvSpPr>
          <p:cNvPr id="4" name="TextBox 3">
            <a:extLst>
              <a:ext uri="{FF2B5EF4-FFF2-40B4-BE49-F238E27FC236}">
                <a16:creationId xmlns:a16="http://schemas.microsoft.com/office/drawing/2014/main" id="{3E77072C-B5CC-2944-9D56-41D7B51EB9B9}"/>
              </a:ext>
            </a:extLst>
          </p:cNvPr>
          <p:cNvSpPr txBox="1"/>
          <p:nvPr/>
        </p:nvSpPr>
        <p:spPr>
          <a:xfrm>
            <a:off x="2545043" y="2241526"/>
            <a:ext cx="7091265" cy="3046988"/>
          </a:xfrm>
          <a:prstGeom prst="rect">
            <a:avLst/>
          </a:prstGeom>
          <a:noFill/>
        </p:spPr>
        <p:txBody>
          <a:bodyPr wrap="square">
            <a:spAutoFit/>
          </a:bodyPr>
          <a:lstStyle/>
          <a:p>
            <a:pPr algn="just"/>
            <a:r>
              <a:rPr lang="en-US" sz="2400" dirty="0"/>
              <a:t>Building a more transparent and secure global food system using image recognition and machine learning is </a:t>
            </a:r>
            <a:r>
              <a:rPr lang="en-US" sz="2400" dirty="0" err="1"/>
              <a:t>ImpactVision’s</a:t>
            </a:r>
            <a:r>
              <a:rPr lang="en-US" sz="2400" dirty="0"/>
              <a:t> answer to food waste and fraud.</a:t>
            </a:r>
          </a:p>
          <a:p>
            <a:pPr algn="just"/>
            <a:r>
              <a:rPr lang="en-US" sz="2400" dirty="0"/>
              <a:t>The special software in it provides the details of the nutrition present in the food. It also gives the information about the freshness of the food.</a:t>
            </a:r>
          </a:p>
          <a:p>
            <a:pPr algn="just"/>
            <a:r>
              <a:rPr lang="en-US" sz="2400" dirty="0"/>
              <a:t>It helps people in maintaining a proper diet and have a good health.</a:t>
            </a:r>
          </a:p>
        </p:txBody>
      </p:sp>
    </p:spTree>
    <p:extLst>
      <p:ext uri="{BB962C8B-B14F-4D97-AF65-F5344CB8AC3E}">
        <p14:creationId xmlns:p14="http://schemas.microsoft.com/office/powerpoint/2010/main" val="361288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1E10-867D-F37A-C16C-A5B04402FAEE}"/>
              </a:ext>
            </a:extLst>
          </p:cNvPr>
          <p:cNvSpPr>
            <a:spLocks noGrp="1"/>
          </p:cNvSpPr>
          <p:nvPr>
            <p:ph type="title"/>
          </p:nvPr>
        </p:nvSpPr>
        <p:spPr/>
        <p:txBody>
          <a:bodyPr>
            <a:normAutofit fontScale="90000"/>
          </a:bodyPr>
          <a:lstStyle/>
          <a:p>
            <a:r>
              <a:rPr lang="en-US" dirty="0"/>
              <a:t>Briefly provide the market potential of Idea / Innovation </a:t>
            </a:r>
            <a:endParaRPr lang="en-IN" dirty="0"/>
          </a:p>
        </p:txBody>
      </p:sp>
      <p:sp>
        <p:nvSpPr>
          <p:cNvPr id="4" name="TextBox 3">
            <a:extLst>
              <a:ext uri="{FF2B5EF4-FFF2-40B4-BE49-F238E27FC236}">
                <a16:creationId xmlns:a16="http://schemas.microsoft.com/office/drawing/2014/main" id="{89C17104-4E38-4F37-D43D-41E0DDE73887}"/>
              </a:ext>
            </a:extLst>
          </p:cNvPr>
          <p:cNvSpPr txBox="1"/>
          <p:nvPr/>
        </p:nvSpPr>
        <p:spPr>
          <a:xfrm>
            <a:off x="2013198" y="2256695"/>
            <a:ext cx="8154955" cy="4431983"/>
          </a:xfrm>
          <a:prstGeom prst="rect">
            <a:avLst/>
          </a:prstGeom>
          <a:noFill/>
        </p:spPr>
        <p:txBody>
          <a:bodyPr wrap="square">
            <a:spAutoFit/>
          </a:bodyPr>
          <a:lstStyle/>
          <a:p>
            <a:pPr algn="just"/>
            <a:r>
              <a:rPr lang="en-US" sz="2400" dirty="0"/>
              <a:t>The market potential for the Food Analysis By Image Processing system is substantial, as it is developed by a special software, combined with digital imagining and a chemical technique which uses a picture to detect the food's nutritional content, freshness and moisture.</a:t>
            </a:r>
          </a:p>
          <a:p>
            <a:pPr algn="just"/>
            <a:r>
              <a:rPr lang="en-US" sz="2400" dirty="0"/>
              <a:t>The app/system provides the beneficial information for the people regarding the most essential thing – FOOD. It will be a very easy and helpful app for all the people. </a:t>
            </a:r>
          </a:p>
          <a:p>
            <a:pPr algn="just"/>
            <a:r>
              <a:rPr lang="en-US" sz="2400" dirty="0"/>
              <a:t>It includes many features as discussed above. Hence, people would also like to use this app as it helps them in maintaining good health. </a:t>
            </a:r>
          </a:p>
          <a:p>
            <a:endParaRPr lang="en-US" dirty="0"/>
          </a:p>
        </p:txBody>
      </p:sp>
    </p:spTree>
    <p:extLst>
      <p:ext uri="{BB962C8B-B14F-4D97-AF65-F5344CB8AC3E}">
        <p14:creationId xmlns:p14="http://schemas.microsoft.com/office/powerpoint/2010/main" val="2457804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{C35C7A6D-7736-4F51-9939-4B7539938096}tf12214701_win32</Template>
  <TotalTime>244</TotalTime>
  <Words>527</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Goudy Old Style</vt:lpstr>
      <vt:lpstr>Imprint MT Shadow</vt:lpstr>
      <vt:lpstr>Times New Roman</vt:lpstr>
      <vt:lpstr>Wingdings 2</vt:lpstr>
      <vt:lpstr>SlateVTI</vt:lpstr>
      <vt:lpstr>Experiential Engineering Education (ExEEd) -    prototype and    design building </vt:lpstr>
      <vt:lpstr>PowerPoint Presentation</vt:lpstr>
      <vt:lpstr>Title of Proposed Idea / Innovation</vt:lpstr>
      <vt:lpstr>Problem Definition</vt:lpstr>
      <vt:lpstr>Briefly explain newness / uniqueness of the innovation</vt:lpstr>
      <vt:lpstr>Concept &amp; Objective </vt:lpstr>
      <vt:lpstr>PowerPoint Presentation</vt:lpstr>
      <vt:lpstr>Specify the potential areas of application in industry / market in brief</vt:lpstr>
      <vt:lpstr>Briefly provide the market potential of Idea / Innovation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Experiential Engineering Education (ExEEd) -    prototype and    design building</dc:title>
  <dc:creator>vaishnavivelumula19@gmail.com</dc:creator>
  <cp:lastModifiedBy>vaishnavivelumula19@gmail.com</cp:lastModifiedBy>
  <cp:revision>2</cp:revision>
  <dcterms:created xsi:type="dcterms:W3CDTF">2023-02-02T16:38:34Z</dcterms:created>
  <dcterms:modified xsi:type="dcterms:W3CDTF">2023-07-14T07:16:25Z</dcterms:modified>
</cp:coreProperties>
</file>