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62" r:id="rId6"/>
    <p:sldId id="257" r:id="rId7"/>
    <p:sldId id="264" r:id="rId8"/>
    <p:sldId id="267" r:id="rId9"/>
    <p:sldId id="268" r:id="rId10"/>
    <p:sldId id="269" r:id="rId11"/>
    <p:sldId id="270" r:id="rId12"/>
    <p:sldId id="275" r:id="rId13"/>
    <p:sldId id="271" r:id="rId14"/>
    <p:sldId id="278" r:id="rId15"/>
    <p:sldId id="272" r:id="rId16"/>
    <p:sldId id="276" r:id="rId17"/>
    <p:sldId id="273" r:id="rId18"/>
    <p:sldId id="27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5"/>
          </p14:sldIdLst>
        </p14:section>
        <p14:section name="Design, Impress, Work Together" id="{B9B51309-D148-4332-87C2-07BE32FBCA3B}">
          <p14:sldIdLst>
            <p14:sldId id="262"/>
            <p14:sldId id="257"/>
            <p14:sldId id="264"/>
            <p14:sldId id="267"/>
            <p14:sldId id="268"/>
            <p14:sldId id="269"/>
            <p14:sldId id="270"/>
            <p14:sldId id="275"/>
            <p14:sldId id="271"/>
            <p14:sldId id="278"/>
            <p14:sldId id="272"/>
            <p14:sldId id="276"/>
            <p14:sldId id="273"/>
            <p14:sldId id="277"/>
          </p14:sldIdLst>
        </p14:section>
        <p14:section name="Learn More" id="{2CC34DB2-6590-42C0-AD4B-A04C6060184E}">
          <p14:sldIdLst>
            <p14:sldId id="26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ECE1CA"/>
    <a:srgbClr val="EFD5A2"/>
    <a:srgbClr val="AEB785"/>
    <a:srgbClr val="734F29"/>
    <a:srgbClr val="D24726"/>
    <a:srgbClr val="DD462F"/>
    <a:srgbClr val="3B3026"/>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00" autoAdjust="0"/>
  </p:normalViewPr>
  <p:slideViewPr>
    <p:cSldViewPr snapToGrid="0">
      <p:cViewPr>
        <p:scale>
          <a:sx n="75" d="100"/>
          <a:sy n="75" d="100"/>
        </p:scale>
        <p:origin x="250" y="365"/>
      </p:cViewPr>
      <p:guideLst>
        <p:guide orient="horz" pos="2160"/>
        <p:guide pos="38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15AB27D-7AEB-494E-A0ED-EEB61F671F6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IN"/>
        </a:p>
      </dgm:t>
    </dgm:pt>
    <dgm:pt modelId="{E60FFE46-5BAF-4BE5-9CA1-902F2C039608}">
      <dgm:prSet phldrT="[Text]" custT="1"/>
      <dgm:spPr/>
      <dgm:t>
        <a:bodyPr/>
        <a:lstStyle/>
        <a:p>
          <a:r>
            <a:rPr lang="en-US" sz="1800" dirty="0" smtClean="0"/>
            <a:t>Introduction, problem statement, and objective of the project</a:t>
          </a:r>
          <a:endParaRPr lang="en-IN" sz="1800" dirty="0"/>
        </a:p>
      </dgm:t>
    </dgm:pt>
    <dgm:pt modelId="{5C2AAFEF-221A-47D6-A900-832EEB4428EB}" cxnId="{35BDAE9C-C4A4-4ECB-9FE9-3E188365A3E6}" type="parTrans">
      <dgm:prSet/>
      <dgm:spPr/>
      <dgm:t>
        <a:bodyPr/>
        <a:lstStyle/>
        <a:p>
          <a:endParaRPr lang="en-IN"/>
        </a:p>
      </dgm:t>
    </dgm:pt>
    <dgm:pt modelId="{3B16E036-37A9-4C0B-A1F5-E5BA271E870C}" cxnId="{35BDAE9C-C4A4-4ECB-9FE9-3E188365A3E6}" type="sibTrans">
      <dgm:prSet/>
      <dgm:spPr/>
      <dgm:t>
        <a:bodyPr/>
        <a:lstStyle/>
        <a:p>
          <a:endParaRPr lang="en-IN"/>
        </a:p>
      </dgm:t>
    </dgm:pt>
    <dgm:pt modelId="{AF9B9D80-7CEB-456D-915E-E9BA45CA596B}">
      <dgm:prSet phldrT="[Text]" custT="1"/>
      <dgm:spPr/>
      <dgm:t>
        <a:bodyPr/>
        <a:lstStyle/>
        <a:p>
          <a:r>
            <a:rPr lang="en-US" sz="1800" dirty="0" smtClean="0"/>
            <a:t>Data processing</a:t>
          </a:r>
          <a:endParaRPr lang="en-IN" sz="1800" dirty="0"/>
        </a:p>
      </dgm:t>
    </dgm:pt>
    <dgm:pt modelId="{3B2311BD-C85E-4946-94CB-2A4392BFFDF7}" cxnId="{9FDC823D-6EE4-47C0-BBE7-2856019974AA}" type="parTrans">
      <dgm:prSet/>
      <dgm:spPr/>
      <dgm:t>
        <a:bodyPr/>
        <a:lstStyle/>
        <a:p>
          <a:endParaRPr lang="en-IN"/>
        </a:p>
      </dgm:t>
    </dgm:pt>
    <dgm:pt modelId="{C71303C0-BF3F-4677-987E-7C0193F52288}" cxnId="{9FDC823D-6EE4-47C0-BBE7-2856019974AA}" type="sibTrans">
      <dgm:prSet/>
      <dgm:spPr/>
      <dgm:t>
        <a:bodyPr/>
        <a:lstStyle/>
        <a:p>
          <a:endParaRPr lang="en-IN"/>
        </a:p>
      </dgm:t>
    </dgm:pt>
    <dgm:pt modelId="{A574C5C6-A143-4F1E-9BFF-05709B52792B}">
      <dgm:prSet phldrT="[Text]" custT="1"/>
      <dgm:spPr/>
      <dgm:t>
        <a:bodyPr/>
        <a:lstStyle/>
        <a:p>
          <a:r>
            <a:rPr lang="en-US" sz="1800" dirty="0" smtClean="0"/>
            <a:t>Dimension reduction</a:t>
          </a:r>
          <a:endParaRPr lang="en-IN" sz="1800" dirty="0"/>
        </a:p>
      </dgm:t>
    </dgm:pt>
    <dgm:pt modelId="{EEB90BD7-AA54-498D-AB90-A806E35A6EDD}" cxnId="{4E820DED-855C-459B-A895-C038A1F0CF2F}" type="parTrans">
      <dgm:prSet/>
      <dgm:spPr/>
      <dgm:t>
        <a:bodyPr/>
        <a:lstStyle/>
        <a:p>
          <a:endParaRPr lang="en-IN"/>
        </a:p>
      </dgm:t>
    </dgm:pt>
    <dgm:pt modelId="{B3F53266-E6E2-477C-821F-1E20E81973E4}" cxnId="{4E820DED-855C-459B-A895-C038A1F0CF2F}" type="sibTrans">
      <dgm:prSet/>
      <dgm:spPr/>
      <dgm:t>
        <a:bodyPr/>
        <a:lstStyle/>
        <a:p>
          <a:endParaRPr lang="en-IN"/>
        </a:p>
      </dgm:t>
    </dgm:pt>
    <dgm:pt modelId="{1F31144E-B176-45EB-927D-EA58FD402133}">
      <dgm:prSet phldrT="[Text]" custT="1"/>
      <dgm:spPr/>
      <dgm:t>
        <a:bodyPr/>
        <a:lstStyle/>
        <a:p>
          <a:r>
            <a:rPr lang="en-US" sz="1800" dirty="0" smtClean="0"/>
            <a:t>Exploratory Data Analysis</a:t>
          </a:r>
          <a:endParaRPr lang="en-IN" sz="1800" dirty="0"/>
        </a:p>
      </dgm:t>
    </dgm:pt>
    <dgm:pt modelId="{C376C2A1-BA44-4176-ACDA-C907B9190F61}" cxnId="{CCB6A429-39D0-47EC-9239-15A835071EEB}" type="parTrans">
      <dgm:prSet/>
      <dgm:spPr/>
      <dgm:t>
        <a:bodyPr/>
        <a:lstStyle/>
        <a:p>
          <a:endParaRPr lang="en-IN"/>
        </a:p>
      </dgm:t>
    </dgm:pt>
    <dgm:pt modelId="{B0F8489F-3910-49E7-A0BB-2901FF95373F}" cxnId="{CCB6A429-39D0-47EC-9239-15A835071EEB}" type="sibTrans">
      <dgm:prSet/>
      <dgm:spPr/>
      <dgm:t>
        <a:bodyPr/>
        <a:lstStyle/>
        <a:p>
          <a:endParaRPr lang="en-IN"/>
        </a:p>
      </dgm:t>
    </dgm:pt>
    <dgm:pt modelId="{49CC48CF-53C9-4C22-911F-236C36B90ED1}">
      <dgm:prSet phldrT="[Text]" custT="1"/>
      <dgm:spPr/>
      <dgm:t>
        <a:bodyPr/>
        <a:lstStyle/>
        <a:p>
          <a:r>
            <a:rPr lang="en-US" sz="1800" dirty="0" smtClean="0"/>
            <a:t>Model building and performance evaluation</a:t>
          </a:r>
          <a:endParaRPr lang="en-IN" sz="1800" dirty="0"/>
        </a:p>
      </dgm:t>
    </dgm:pt>
    <dgm:pt modelId="{8832B517-5C8F-4572-9235-0229A905CF32}" cxnId="{D041CEA3-4146-4087-B96D-F8286B4B5F12}" type="parTrans">
      <dgm:prSet/>
      <dgm:spPr/>
      <dgm:t>
        <a:bodyPr/>
        <a:lstStyle/>
        <a:p>
          <a:endParaRPr lang="en-IN"/>
        </a:p>
      </dgm:t>
    </dgm:pt>
    <dgm:pt modelId="{CBE75EFF-38D6-4C4C-ABDF-16519DAB78F0}" cxnId="{D041CEA3-4146-4087-B96D-F8286B4B5F12}" type="sibTrans">
      <dgm:prSet/>
      <dgm:spPr/>
      <dgm:t>
        <a:bodyPr/>
        <a:lstStyle/>
        <a:p>
          <a:endParaRPr lang="en-IN"/>
        </a:p>
      </dgm:t>
    </dgm:pt>
    <dgm:pt modelId="{D24B3228-95D9-4D24-82CD-B931EC7F96C2}">
      <dgm:prSet phldrT="[Text]" custT="1"/>
      <dgm:spPr/>
      <dgm:t>
        <a:bodyPr/>
        <a:lstStyle/>
        <a:p>
          <a:r>
            <a:rPr lang="en-US" sz="1800" dirty="0" smtClean="0"/>
            <a:t>Insights and recommendation</a:t>
          </a:r>
          <a:endParaRPr lang="en-IN" sz="1800" dirty="0"/>
        </a:p>
      </dgm:t>
    </dgm:pt>
    <dgm:pt modelId="{E4D3FD90-9FDC-440D-9A5E-20895190D886}" cxnId="{CEA6A423-7DB2-463E-AEFD-92E974104615}" type="parTrans">
      <dgm:prSet/>
      <dgm:spPr/>
      <dgm:t>
        <a:bodyPr/>
        <a:lstStyle/>
        <a:p>
          <a:endParaRPr lang="en-IN"/>
        </a:p>
      </dgm:t>
    </dgm:pt>
    <dgm:pt modelId="{C341D432-A6DD-4EBE-B3CE-A40C36762281}" cxnId="{CEA6A423-7DB2-463E-AEFD-92E974104615}" type="sibTrans">
      <dgm:prSet/>
      <dgm:spPr/>
      <dgm:t>
        <a:bodyPr/>
        <a:lstStyle/>
        <a:p>
          <a:endParaRPr lang="en-IN"/>
        </a:p>
      </dgm:t>
    </dgm:pt>
    <dgm:pt modelId="{439CEDE5-C43B-4D4A-A666-E1C77C2BEF0A}" type="pres">
      <dgm:prSet presAssocID="{A15AB27D-7AEB-494E-A0ED-EEB61F671F6B}" presName="Name0" presStyleCnt="0">
        <dgm:presLayoutVars>
          <dgm:chMax val="7"/>
          <dgm:chPref val="7"/>
          <dgm:dir/>
        </dgm:presLayoutVars>
      </dgm:prSet>
      <dgm:spPr/>
      <dgm:t>
        <a:bodyPr/>
        <a:lstStyle/>
        <a:p>
          <a:endParaRPr lang="en-IN"/>
        </a:p>
      </dgm:t>
    </dgm:pt>
    <dgm:pt modelId="{F4D5474F-3379-43D9-BDB4-6E37BEB40FED}" type="pres">
      <dgm:prSet presAssocID="{A15AB27D-7AEB-494E-A0ED-EEB61F671F6B}" presName="Name1" presStyleCnt="0"/>
      <dgm:spPr/>
    </dgm:pt>
    <dgm:pt modelId="{B0DE866B-66FC-4D7D-AA85-76BA37BA6F30}" type="pres">
      <dgm:prSet presAssocID="{A15AB27D-7AEB-494E-A0ED-EEB61F671F6B}" presName="cycle" presStyleCnt="0"/>
      <dgm:spPr/>
    </dgm:pt>
    <dgm:pt modelId="{4FDD7A60-7306-450A-97BD-F9BE1A2A366F}" type="pres">
      <dgm:prSet presAssocID="{A15AB27D-7AEB-494E-A0ED-EEB61F671F6B}" presName="srcNode" presStyleLbl="node1" presStyleIdx="0" presStyleCnt="6"/>
      <dgm:spPr/>
    </dgm:pt>
    <dgm:pt modelId="{46763D22-FCD2-46B0-B719-007A48794A41}" type="pres">
      <dgm:prSet presAssocID="{A15AB27D-7AEB-494E-A0ED-EEB61F671F6B}" presName="conn" presStyleLbl="parChTrans1D2" presStyleIdx="0" presStyleCnt="1"/>
      <dgm:spPr/>
      <dgm:t>
        <a:bodyPr/>
        <a:lstStyle/>
        <a:p>
          <a:endParaRPr lang="en-IN"/>
        </a:p>
      </dgm:t>
    </dgm:pt>
    <dgm:pt modelId="{2C9FBE09-447D-466E-A7BB-AE058EC6DD67}" type="pres">
      <dgm:prSet presAssocID="{A15AB27D-7AEB-494E-A0ED-EEB61F671F6B}" presName="extraNode" presStyleLbl="node1" presStyleIdx="0" presStyleCnt="6"/>
      <dgm:spPr/>
    </dgm:pt>
    <dgm:pt modelId="{A986D33A-E3D4-450B-96BB-CC5270E4D6D6}" type="pres">
      <dgm:prSet presAssocID="{A15AB27D-7AEB-494E-A0ED-EEB61F671F6B}" presName="dstNode" presStyleLbl="node1" presStyleIdx="0" presStyleCnt="6"/>
      <dgm:spPr/>
    </dgm:pt>
    <dgm:pt modelId="{480CBFC5-ED3A-4462-886F-210264CBA4EE}" type="pres">
      <dgm:prSet presAssocID="{E60FFE46-5BAF-4BE5-9CA1-902F2C039608}" presName="text_1" presStyleLbl="node1" presStyleIdx="0" presStyleCnt="6">
        <dgm:presLayoutVars>
          <dgm:bulletEnabled val="1"/>
        </dgm:presLayoutVars>
      </dgm:prSet>
      <dgm:spPr/>
      <dgm:t>
        <a:bodyPr/>
        <a:lstStyle/>
        <a:p>
          <a:endParaRPr lang="en-IN"/>
        </a:p>
      </dgm:t>
    </dgm:pt>
    <dgm:pt modelId="{E39C6503-6E5C-4710-8879-3461C739D796}" type="pres">
      <dgm:prSet presAssocID="{E60FFE46-5BAF-4BE5-9CA1-902F2C039608}" presName="accent_1" presStyleCnt="0"/>
      <dgm:spPr/>
    </dgm:pt>
    <dgm:pt modelId="{4A2817B8-D5D4-474C-B171-2CE31E27FC4B}" type="pres">
      <dgm:prSet presAssocID="{E60FFE46-5BAF-4BE5-9CA1-902F2C039608}" presName="accentRepeatNode" presStyleLbl="solidFgAcc1" presStyleIdx="0" presStyleCnt="6"/>
      <dgm:spPr/>
    </dgm:pt>
    <dgm:pt modelId="{85DF87FE-C15F-498B-82F2-CD5993A4DDCB}" type="pres">
      <dgm:prSet presAssocID="{AF9B9D80-7CEB-456D-915E-E9BA45CA596B}" presName="text_2" presStyleLbl="node1" presStyleIdx="1" presStyleCnt="6">
        <dgm:presLayoutVars>
          <dgm:bulletEnabled val="1"/>
        </dgm:presLayoutVars>
      </dgm:prSet>
      <dgm:spPr/>
      <dgm:t>
        <a:bodyPr/>
        <a:lstStyle/>
        <a:p>
          <a:endParaRPr lang="en-IN"/>
        </a:p>
      </dgm:t>
    </dgm:pt>
    <dgm:pt modelId="{2B2094C2-6C9D-4BE4-8107-2F997397542A}" type="pres">
      <dgm:prSet presAssocID="{AF9B9D80-7CEB-456D-915E-E9BA45CA596B}" presName="accent_2" presStyleCnt="0"/>
      <dgm:spPr/>
    </dgm:pt>
    <dgm:pt modelId="{65AA5633-9D1B-4310-B0A3-A4F388AF92F7}" type="pres">
      <dgm:prSet presAssocID="{AF9B9D80-7CEB-456D-915E-E9BA45CA596B}" presName="accentRepeatNode" presStyleLbl="solidFgAcc1" presStyleIdx="1" presStyleCnt="6"/>
      <dgm:spPr/>
    </dgm:pt>
    <dgm:pt modelId="{26DC261A-7EEB-448D-8CD8-8FDDB4C4951A}" type="pres">
      <dgm:prSet presAssocID="{1F31144E-B176-45EB-927D-EA58FD402133}" presName="text_3" presStyleLbl="node1" presStyleIdx="2" presStyleCnt="6">
        <dgm:presLayoutVars>
          <dgm:bulletEnabled val="1"/>
        </dgm:presLayoutVars>
      </dgm:prSet>
      <dgm:spPr/>
      <dgm:t>
        <a:bodyPr/>
        <a:lstStyle/>
        <a:p>
          <a:endParaRPr lang="en-IN"/>
        </a:p>
      </dgm:t>
    </dgm:pt>
    <dgm:pt modelId="{B09468F8-5CFF-450C-80CF-95CE87FFB610}" type="pres">
      <dgm:prSet presAssocID="{1F31144E-B176-45EB-927D-EA58FD402133}" presName="accent_3" presStyleCnt="0"/>
      <dgm:spPr/>
    </dgm:pt>
    <dgm:pt modelId="{A76CAEB9-85A0-49D7-B21C-92F6F673516E}" type="pres">
      <dgm:prSet presAssocID="{1F31144E-B176-45EB-927D-EA58FD402133}" presName="accentRepeatNode" presStyleLbl="solidFgAcc1" presStyleIdx="2" presStyleCnt="6"/>
      <dgm:spPr/>
    </dgm:pt>
    <dgm:pt modelId="{DD8CDB5F-7E03-47BC-BC98-FF47D1B740D6}" type="pres">
      <dgm:prSet presAssocID="{A574C5C6-A143-4F1E-9BFF-05709B52792B}" presName="text_4" presStyleLbl="node1" presStyleIdx="3" presStyleCnt="6">
        <dgm:presLayoutVars>
          <dgm:bulletEnabled val="1"/>
        </dgm:presLayoutVars>
      </dgm:prSet>
      <dgm:spPr/>
      <dgm:t>
        <a:bodyPr/>
        <a:lstStyle/>
        <a:p>
          <a:endParaRPr lang="en-IN"/>
        </a:p>
      </dgm:t>
    </dgm:pt>
    <dgm:pt modelId="{FD6BD7B6-4357-431F-966B-CCFB6C4BF8DC}" type="pres">
      <dgm:prSet presAssocID="{A574C5C6-A143-4F1E-9BFF-05709B52792B}" presName="accent_4" presStyleCnt="0"/>
      <dgm:spPr/>
    </dgm:pt>
    <dgm:pt modelId="{FB5699A8-7D59-40B6-AD39-3FB4310EF5B7}" type="pres">
      <dgm:prSet presAssocID="{A574C5C6-A143-4F1E-9BFF-05709B52792B}" presName="accentRepeatNode" presStyleLbl="solidFgAcc1" presStyleIdx="3" presStyleCnt="6"/>
      <dgm:spPr/>
    </dgm:pt>
    <dgm:pt modelId="{FDCE550A-E353-4A98-B159-E560AABB2766}" type="pres">
      <dgm:prSet presAssocID="{49CC48CF-53C9-4C22-911F-236C36B90ED1}" presName="text_5" presStyleLbl="node1" presStyleIdx="4" presStyleCnt="6">
        <dgm:presLayoutVars>
          <dgm:bulletEnabled val="1"/>
        </dgm:presLayoutVars>
      </dgm:prSet>
      <dgm:spPr/>
      <dgm:t>
        <a:bodyPr/>
        <a:lstStyle/>
        <a:p>
          <a:endParaRPr lang="en-IN"/>
        </a:p>
      </dgm:t>
    </dgm:pt>
    <dgm:pt modelId="{6B7467E6-F4E4-45B1-AB7F-8ADE76E858D7}" type="pres">
      <dgm:prSet presAssocID="{49CC48CF-53C9-4C22-911F-236C36B90ED1}" presName="accent_5" presStyleCnt="0"/>
      <dgm:spPr/>
    </dgm:pt>
    <dgm:pt modelId="{2DAE5B26-5250-46DA-92BB-D6AFE3EE2DF2}" type="pres">
      <dgm:prSet presAssocID="{49CC48CF-53C9-4C22-911F-236C36B90ED1}" presName="accentRepeatNode" presStyleLbl="solidFgAcc1" presStyleIdx="4" presStyleCnt="6"/>
      <dgm:spPr/>
    </dgm:pt>
    <dgm:pt modelId="{E68D2984-383C-494A-8BEF-33780CFAD802}" type="pres">
      <dgm:prSet presAssocID="{D24B3228-95D9-4D24-82CD-B931EC7F96C2}" presName="text_6" presStyleLbl="node1" presStyleIdx="5" presStyleCnt="6">
        <dgm:presLayoutVars>
          <dgm:bulletEnabled val="1"/>
        </dgm:presLayoutVars>
      </dgm:prSet>
      <dgm:spPr/>
      <dgm:t>
        <a:bodyPr/>
        <a:lstStyle/>
        <a:p>
          <a:endParaRPr lang="en-IN"/>
        </a:p>
      </dgm:t>
    </dgm:pt>
    <dgm:pt modelId="{484C7676-2FB4-4955-A89D-D331B06F3A66}" type="pres">
      <dgm:prSet presAssocID="{D24B3228-95D9-4D24-82CD-B931EC7F96C2}" presName="accent_6" presStyleCnt="0"/>
      <dgm:spPr/>
    </dgm:pt>
    <dgm:pt modelId="{D13EE215-61FE-42CD-8A35-882F91796A57}" type="pres">
      <dgm:prSet presAssocID="{D24B3228-95D9-4D24-82CD-B931EC7F96C2}" presName="accentRepeatNode" presStyleLbl="solidFgAcc1" presStyleIdx="5" presStyleCnt="6"/>
      <dgm:spPr/>
    </dgm:pt>
  </dgm:ptLst>
  <dgm:cxnLst>
    <dgm:cxn modelId="{9FDC823D-6EE4-47C0-BBE7-2856019974AA}" srcId="{A15AB27D-7AEB-494E-A0ED-EEB61F671F6B}" destId="{AF9B9D80-7CEB-456D-915E-E9BA45CA596B}" srcOrd="1" destOrd="0" parTransId="{3B2311BD-C85E-4946-94CB-2A4392BFFDF7}" sibTransId="{C71303C0-BF3F-4677-987E-7C0193F52288}"/>
    <dgm:cxn modelId="{35BDAE9C-C4A4-4ECB-9FE9-3E188365A3E6}" srcId="{A15AB27D-7AEB-494E-A0ED-EEB61F671F6B}" destId="{E60FFE46-5BAF-4BE5-9CA1-902F2C039608}" srcOrd="0" destOrd="0" parTransId="{5C2AAFEF-221A-47D6-A900-832EEB4428EB}" sibTransId="{3B16E036-37A9-4C0B-A1F5-E5BA271E870C}"/>
    <dgm:cxn modelId="{CEA6A423-7DB2-463E-AEFD-92E974104615}" srcId="{A15AB27D-7AEB-494E-A0ED-EEB61F671F6B}" destId="{D24B3228-95D9-4D24-82CD-B931EC7F96C2}" srcOrd="5" destOrd="0" parTransId="{E4D3FD90-9FDC-440D-9A5E-20895190D886}" sibTransId="{C341D432-A6DD-4EBE-B3CE-A40C36762281}"/>
    <dgm:cxn modelId="{CCB6A429-39D0-47EC-9239-15A835071EEB}" srcId="{A15AB27D-7AEB-494E-A0ED-EEB61F671F6B}" destId="{1F31144E-B176-45EB-927D-EA58FD402133}" srcOrd="2" destOrd="0" parTransId="{C376C2A1-BA44-4176-ACDA-C907B9190F61}" sibTransId="{B0F8489F-3910-49E7-A0BB-2901FF95373F}"/>
    <dgm:cxn modelId="{E1353779-9152-4965-921E-75EE8FF99698}" type="presOf" srcId="{3B16E036-37A9-4C0B-A1F5-E5BA271E870C}" destId="{46763D22-FCD2-46B0-B719-007A48794A41}" srcOrd="0" destOrd="0" presId="urn:microsoft.com/office/officeart/2008/layout/VerticalCurvedList"/>
    <dgm:cxn modelId="{71F80212-BA0C-4683-92CA-6F369A3531C1}" type="presOf" srcId="{D24B3228-95D9-4D24-82CD-B931EC7F96C2}" destId="{E68D2984-383C-494A-8BEF-33780CFAD802}" srcOrd="0" destOrd="0" presId="urn:microsoft.com/office/officeart/2008/layout/VerticalCurvedList"/>
    <dgm:cxn modelId="{C68902F4-C933-4455-B0DA-482F6D28411A}" type="presOf" srcId="{A574C5C6-A143-4F1E-9BFF-05709B52792B}" destId="{DD8CDB5F-7E03-47BC-BC98-FF47D1B740D6}" srcOrd="0" destOrd="0" presId="urn:microsoft.com/office/officeart/2008/layout/VerticalCurvedList"/>
    <dgm:cxn modelId="{78E060BF-E6D4-49E2-84E2-849CD73B5E25}" type="presOf" srcId="{E60FFE46-5BAF-4BE5-9CA1-902F2C039608}" destId="{480CBFC5-ED3A-4462-886F-210264CBA4EE}" srcOrd="0" destOrd="0" presId="urn:microsoft.com/office/officeart/2008/layout/VerticalCurvedList"/>
    <dgm:cxn modelId="{4E820DED-855C-459B-A895-C038A1F0CF2F}" srcId="{A15AB27D-7AEB-494E-A0ED-EEB61F671F6B}" destId="{A574C5C6-A143-4F1E-9BFF-05709B52792B}" srcOrd="3" destOrd="0" parTransId="{EEB90BD7-AA54-498D-AB90-A806E35A6EDD}" sibTransId="{B3F53266-E6E2-477C-821F-1E20E81973E4}"/>
    <dgm:cxn modelId="{5F2D72BB-ACE6-4335-8BD6-735325D541BB}" type="presOf" srcId="{A15AB27D-7AEB-494E-A0ED-EEB61F671F6B}" destId="{439CEDE5-C43B-4D4A-A666-E1C77C2BEF0A}" srcOrd="0" destOrd="0" presId="urn:microsoft.com/office/officeart/2008/layout/VerticalCurvedList"/>
    <dgm:cxn modelId="{D041CEA3-4146-4087-B96D-F8286B4B5F12}" srcId="{A15AB27D-7AEB-494E-A0ED-EEB61F671F6B}" destId="{49CC48CF-53C9-4C22-911F-236C36B90ED1}" srcOrd="4" destOrd="0" parTransId="{8832B517-5C8F-4572-9235-0229A905CF32}" sibTransId="{CBE75EFF-38D6-4C4C-ABDF-16519DAB78F0}"/>
    <dgm:cxn modelId="{7F028DF0-F381-4095-8958-E5DD329980B2}" type="presOf" srcId="{AF9B9D80-7CEB-456D-915E-E9BA45CA596B}" destId="{85DF87FE-C15F-498B-82F2-CD5993A4DDCB}" srcOrd="0" destOrd="0" presId="urn:microsoft.com/office/officeart/2008/layout/VerticalCurvedList"/>
    <dgm:cxn modelId="{38A44130-9279-46FB-AB2C-EC1893E02AF3}" type="presOf" srcId="{1F31144E-B176-45EB-927D-EA58FD402133}" destId="{26DC261A-7EEB-448D-8CD8-8FDDB4C4951A}" srcOrd="0" destOrd="0" presId="urn:microsoft.com/office/officeart/2008/layout/VerticalCurvedList"/>
    <dgm:cxn modelId="{14250A1F-8CF5-484D-9C8B-F634B811D9DA}" type="presOf" srcId="{49CC48CF-53C9-4C22-911F-236C36B90ED1}" destId="{FDCE550A-E353-4A98-B159-E560AABB2766}" srcOrd="0" destOrd="0" presId="urn:microsoft.com/office/officeart/2008/layout/VerticalCurvedList"/>
    <dgm:cxn modelId="{71685A46-FD4A-4597-835D-D35C7BDB589E}" type="presParOf" srcId="{439CEDE5-C43B-4D4A-A666-E1C77C2BEF0A}" destId="{F4D5474F-3379-43D9-BDB4-6E37BEB40FED}" srcOrd="0" destOrd="0" presId="urn:microsoft.com/office/officeart/2008/layout/VerticalCurvedList"/>
    <dgm:cxn modelId="{02636B90-CF3A-4723-A2DE-A7AA8102D56F}" type="presParOf" srcId="{F4D5474F-3379-43D9-BDB4-6E37BEB40FED}" destId="{B0DE866B-66FC-4D7D-AA85-76BA37BA6F30}" srcOrd="0" destOrd="0" presId="urn:microsoft.com/office/officeart/2008/layout/VerticalCurvedList"/>
    <dgm:cxn modelId="{CB350004-0609-4269-8A8B-0DEFC9379400}" type="presParOf" srcId="{B0DE866B-66FC-4D7D-AA85-76BA37BA6F30}" destId="{4FDD7A60-7306-450A-97BD-F9BE1A2A366F}" srcOrd="0" destOrd="0" presId="urn:microsoft.com/office/officeart/2008/layout/VerticalCurvedList"/>
    <dgm:cxn modelId="{BE937E4A-1745-4894-A62B-295F486AEFE3}" type="presParOf" srcId="{B0DE866B-66FC-4D7D-AA85-76BA37BA6F30}" destId="{46763D22-FCD2-46B0-B719-007A48794A41}" srcOrd="1" destOrd="0" presId="urn:microsoft.com/office/officeart/2008/layout/VerticalCurvedList"/>
    <dgm:cxn modelId="{94295DD2-BCC7-4569-ABAA-3B3D5ED7D1E2}" type="presParOf" srcId="{B0DE866B-66FC-4D7D-AA85-76BA37BA6F30}" destId="{2C9FBE09-447D-466E-A7BB-AE058EC6DD67}" srcOrd="2" destOrd="0" presId="urn:microsoft.com/office/officeart/2008/layout/VerticalCurvedList"/>
    <dgm:cxn modelId="{E1BDFBA0-5580-4FA2-A292-3ABA7E316B57}" type="presParOf" srcId="{B0DE866B-66FC-4D7D-AA85-76BA37BA6F30}" destId="{A986D33A-E3D4-450B-96BB-CC5270E4D6D6}" srcOrd="3" destOrd="0" presId="urn:microsoft.com/office/officeart/2008/layout/VerticalCurvedList"/>
    <dgm:cxn modelId="{784E6760-B1DD-459E-925D-C120B1000113}" type="presParOf" srcId="{F4D5474F-3379-43D9-BDB4-6E37BEB40FED}" destId="{480CBFC5-ED3A-4462-886F-210264CBA4EE}" srcOrd="1" destOrd="0" presId="urn:microsoft.com/office/officeart/2008/layout/VerticalCurvedList"/>
    <dgm:cxn modelId="{9146ABC6-9906-4CF7-A30A-0256D4732766}" type="presParOf" srcId="{F4D5474F-3379-43D9-BDB4-6E37BEB40FED}" destId="{E39C6503-6E5C-4710-8879-3461C739D796}" srcOrd="2" destOrd="0" presId="urn:microsoft.com/office/officeart/2008/layout/VerticalCurvedList"/>
    <dgm:cxn modelId="{5EB05459-FF6D-406A-814D-5782D4D27B25}" type="presParOf" srcId="{E39C6503-6E5C-4710-8879-3461C739D796}" destId="{4A2817B8-D5D4-474C-B171-2CE31E27FC4B}" srcOrd="0" destOrd="0" presId="urn:microsoft.com/office/officeart/2008/layout/VerticalCurvedList"/>
    <dgm:cxn modelId="{2528543A-66EA-4093-BB1C-AC209EC8E8F9}" type="presParOf" srcId="{F4D5474F-3379-43D9-BDB4-6E37BEB40FED}" destId="{85DF87FE-C15F-498B-82F2-CD5993A4DDCB}" srcOrd="3" destOrd="0" presId="urn:microsoft.com/office/officeart/2008/layout/VerticalCurvedList"/>
    <dgm:cxn modelId="{AE78B500-1037-4209-BC69-AEBE1574DFA4}" type="presParOf" srcId="{F4D5474F-3379-43D9-BDB4-6E37BEB40FED}" destId="{2B2094C2-6C9D-4BE4-8107-2F997397542A}" srcOrd="4" destOrd="0" presId="urn:microsoft.com/office/officeart/2008/layout/VerticalCurvedList"/>
    <dgm:cxn modelId="{04BC1B81-39ED-4E98-8610-FED4527BE98B}" type="presParOf" srcId="{2B2094C2-6C9D-4BE4-8107-2F997397542A}" destId="{65AA5633-9D1B-4310-B0A3-A4F388AF92F7}" srcOrd="0" destOrd="0" presId="urn:microsoft.com/office/officeart/2008/layout/VerticalCurvedList"/>
    <dgm:cxn modelId="{7AA91630-166E-4DA1-A8DD-99BD157F2818}" type="presParOf" srcId="{F4D5474F-3379-43D9-BDB4-6E37BEB40FED}" destId="{26DC261A-7EEB-448D-8CD8-8FDDB4C4951A}" srcOrd="5" destOrd="0" presId="urn:microsoft.com/office/officeart/2008/layout/VerticalCurvedList"/>
    <dgm:cxn modelId="{DC693892-1FB2-481A-A535-D370A2465B54}" type="presParOf" srcId="{F4D5474F-3379-43D9-BDB4-6E37BEB40FED}" destId="{B09468F8-5CFF-450C-80CF-95CE87FFB610}" srcOrd="6" destOrd="0" presId="urn:microsoft.com/office/officeart/2008/layout/VerticalCurvedList"/>
    <dgm:cxn modelId="{165D8FA8-04A3-4E41-AA6C-7BD3227680C9}" type="presParOf" srcId="{B09468F8-5CFF-450C-80CF-95CE87FFB610}" destId="{A76CAEB9-85A0-49D7-B21C-92F6F673516E}" srcOrd="0" destOrd="0" presId="urn:microsoft.com/office/officeart/2008/layout/VerticalCurvedList"/>
    <dgm:cxn modelId="{CA7A860C-F6BE-4C7E-A040-D46050D2173E}" type="presParOf" srcId="{F4D5474F-3379-43D9-BDB4-6E37BEB40FED}" destId="{DD8CDB5F-7E03-47BC-BC98-FF47D1B740D6}" srcOrd="7" destOrd="0" presId="urn:microsoft.com/office/officeart/2008/layout/VerticalCurvedList"/>
    <dgm:cxn modelId="{BF8CC50D-B1E8-4BE0-AC9E-E86246003B69}" type="presParOf" srcId="{F4D5474F-3379-43D9-BDB4-6E37BEB40FED}" destId="{FD6BD7B6-4357-431F-966B-CCFB6C4BF8DC}" srcOrd="8" destOrd="0" presId="urn:microsoft.com/office/officeart/2008/layout/VerticalCurvedList"/>
    <dgm:cxn modelId="{6FAEC65F-4802-4C27-9966-48B213396D94}" type="presParOf" srcId="{FD6BD7B6-4357-431F-966B-CCFB6C4BF8DC}" destId="{FB5699A8-7D59-40B6-AD39-3FB4310EF5B7}" srcOrd="0" destOrd="0" presId="urn:microsoft.com/office/officeart/2008/layout/VerticalCurvedList"/>
    <dgm:cxn modelId="{E4A9CF62-81FF-46C7-B7B6-C379F4C76CF3}" type="presParOf" srcId="{F4D5474F-3379-43D9-BDB4-6E37BEB40FED}" destId="{FDCE550A-E353-4A98-B159-E560AABB2766}" srcOrd="9" destOrd="0" presId="urn:microsoft.com/office/officeart/2008/layout/VerticalCurvedList"/>
    <dgm:cxn modelId="{2D1EC7D6-35E8-4B94-90C5-D50F4FF0B441}" type="presParOf" srcId="{F4D5474F-3379-43D9-BDB4-6E37BEB40FED}" destId="{6B7467E6-F4E4-45B1-AB7F-8ADE76E858D7}" srcOrd="10" destOrd="0" presId="urn:microsoft.com/office/officeart/2008/layout/VerticalCurvedList"/>
    <dgm:cxn modelId="{0E5A2010-BEA9-4800-943E-976D55E833FF}" type="presParOf" srcId="{6B7467E6-F4E4-45B1-AB7F-8ADE76E858D7}" destId="{2DAE5B26-5250-46DA-92BB-D6AFE3EE2DF2}" srcOrd="0" destOrd="0" presId="urn:microsoft.com/office/officeart/2008/layout/VerticalCurvedList"/>
    <dgm:cxn modelId="{35BEDF29-6B4B-4EFD-A181-4386B2EDE444}" type="presParOf" srcId="{F4D5474F-3379-43D9-BDB4-6E37BEB40FED}" destId="{E68D2984-383C-494A-8BEF-33780CFAD802}" srcOrd="11" destOrd="0" presId="urn:microsoft.com/office/officeart/2008/layout/VerticalCurvedList"/>
    <dgm:cxn modelId="{FDCC6BF3-3B2B-4170-97FC-C2576C351DF4}" type="presParOf" srcId="{F4D5474F-3379-43D9-BDB4-6E37BEB40FED}" destId="{484C7676-2FB4-4955-A89D-D331B06F3A66}" srcOrd="12" destOrd="0" presId="urn:microsoft.com/office/officeart/2008/layout/VerticalCurvedList"/>
    <dgm:cxn modelId="{B90CB755-D283-49B0-A328-1C3202B2F098}" type="presParOf" srcId="{484C7676-2FB4-4955-A89D-D331B06F3A66}" destId="{D13EE215-61FE-42CD-8A35-882F91796A57}"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EC5E6D-F3A8-4552-97DA-2E7A55A26A6F}"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IN"/>
        </a:p>
      </dgm:t>
    </dgm:pt>
    <dgm:pt modelId="{E2EFA613-1358-45AB-B48E-87E626CABCDE}">
      <dgm:prSet/>
      <dgm:spPr/>
      <dgm:t>
        <a:bodyPr/>
        <a:lstStyle/>
        <a:p>
          <a:endParaRPr lang="en-IN"/>
        </a:p>
      </dgm:t>
    </dgm:pt>
    <dgm:pt modelId="{65B23716-7BCA-46AD-8BBC-CD3E9365523C}" cxnId="{CE8AA30E-7E4F-4610-ADD4-746F329F6167}" type="parTrans">
      <dgm:prSet/>
      <dgm:spPr/>
      <dgm:t>
        <a:bodyPr/>
        <a:lstStyle/>
        <a:p>
          <a:endParaRPr lang="en-IN"/>
        </a:p>
      </dgm:t>
    </dgm:pt>
    <dgm:pt modelId="{E64287A4-01CB-4D32-9524-1B24DE00BE86}" cxnId="{CE8AA30E-7E4F-4610-ADD4-746F329F6167}" type="sibTrans">
      <dgm:prSet/>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76200">
          <a:solidFill>
            <a:schemeClr val="accent2"/>
          </a:solidFill>
        </a:ln>
      </dgm:spPr>
      <dgm:t>
        <a:bodyPr/>
        <a:lstStyle/>
        <a:p>
          <a:endParaRPr lang="en-IN"/>
        </a:p>
      </dgm:t>
    </dgm:pt>
    <dgm:pt modelId="{05AB0015-98C8-489B-9DF2-52B2D20C08E2}">
      <dgm:prSet phldrT="[Text]"/>
      <dgm:spPr/>
      <dgm:t>
        <a:bodyPr/>
        <a:lstStyle/>
        <a:p>
          <a:endParaRPr lang="en-IN" dirty="0"/>
        </a:p>
      </dgm:t>
    </dgm:pt>
    <dgm:pt modelId="{2AB42595-3F8E-4B70-993E-A01BD9D896F3}" cxnId="{BD31ADB6-8EBF-47B3-A139-71430F1A0694}" type="parTrans">
      <dgm:prSet/>
      <dgm:spPr/>
      <dgm:t>
        <a:bodyPr/>
        <a:lstStyle/>
        <a:p>
          <a:endParaRPr lang="en-IN"/>
        </a:p>
      </dgm:t>
    </dgm:pt>
    <dgm:pt modelId="{F7CE4981-CEA3-45AE-88EA-8EDEE24AE6F4}" cxnId="{BD31ADB6-8EBF-47B3-A139-71430F1A0694}" type="sibTrans">
      <dgm:prSet/>
      <dgm:spPr/>
      <dgm:t>
        <a:bodyPr/>
        <a:lstStyle/>
        <a:p>
          <a:endParaRPr lang="en-IN"/>
        </a:p>
      </dgm:t>
    </dgm:pt>
    <dgm:pt modelId="{A6394E4F-EE7B-46B0-9392-FD591D4019BA}">
      <dgm:prSet phldrT="[Text]"/>
      <dgm:spPr/>
      <dgm:t>
        <a:bodyPr/>
        <a:lstStyle/>
        <a:p>
          <a:endParaRPr lang="en-IN" dirty="0"/>
        </a:p>
      </dgm:t>
    </dgm:pt>
    <dgm:pt modelId="{E8DFB07A-8CAD-4E56-A696-E377A251FA71}" cxnId="{801D0C5E-3BB1-40CB-8738-0B05E5578784}" type="parTrans">
      <dgm:prSet/>
      <dgm:spPr/>
      <dgm:t>
        <a:bodyPr/>
        <a:lstStyle/>
        <a:p>
          <a:endParaRPr lang="en-IN"/>
        </a:p>
      </dgm:t>
    </dgm:pt>
    <dgm:pt modelId="{6BD88008-5F1A-48E2-B560-9CD433842DE0}" cxnId="{801D0C5E-3BB1-40CB-8738-0B05E5578784}" type="sibTrans">
      <dgm:prSet/>
      <dgm:spPr/>
      <dgm:t>
        <a:bodyPr/>
        <a:lstStyle/>
        <a:p>
          <a:endParaRPr lang="en-IN"/>
        </a:p>
      </dgm:t>
    </dgm:pt>
    <dgm:pt modelId="{32AFF992-D5B7-4AC0-979D-3378DAAC5392}">
      <dgm:prSet phldrT="[Text]"/>
      <dgm:spPr/>
      <dgm:t>
        <a:bodyPr/>
        <a:lstStyle/>
        <a:p>
          <a:endParaRPr lang="en-IN" dirty="0"/>
        </a:p>
      </dgm:t>
    </dgm:pt>
    <dgm:pt modelId="{3C91F64F-428F-4CDD-886D-9C2BA9C6394B}" cxnId="{A2977E59-B152-4603-BE6E-DF999A1084EA}" type="parTrans">
      <dgm:prSet/>
      <dgm:spPr/>
      <dgm:t>
        <a:bodyPr/>
        <a:lstStyle/>
        <a:p>
          <a:endParaRPr lang="en-IN"/>
        </a:p>
      </dgm:t>
    </dgm:pt>
    <dgm:pt modelId="{BA7C1A2F-F9B8-487E-889B-326486241E8A}" cxnId="{A2977E59-B152-4603-BE6E-DF999A1084EA}" type="sibTrans">
      <dgm:prSet/>
      <dgm:spPr/>
      <dgm:t>
        <a:bodyPr/>
        <a:lstStyle/>
        <a:p>
          <a:endParaRPr lang="en-IN"/>
        </a:p>
      </dgm:t>
    </dgm:pt>
    <dgm:pt modelId="{64D36CE7-9255-406B-86A5-167C230C3E5C}" type="pres">
      <dgm:prSet presAssocID="{FEEC5E6D-F3A8-4552-97DA-2E7A55A26A6F}" presName="Name0" presStyleCnt="0">
        <dgm:presLayoutVars>
          <dgm:chMax val="7"/>
          <dgm:chPref val="7"/>
          <dgm:dir/>
        </dgm:presLayoutVars>
      </dgm:prSet>
      <dgm:spPr/>
      <dgm:t>
        <a:bodyPr/>
        <a:lstStyle/>
        <a:p>
          <a:endParaRPr lang="en-IN"/>
        </a:p>
      </dgm:t>
    </dgm:pt>
    <dgm:pt modelId="{6A54EB4B-F94E-41CD-A7AA-446575BE2C16}" type="pres">
      <dgm:prSet presAssocID="{FEEC5E6D-F3A8-4552-97DA-2E7A55A26A6F}" presName="Name1" presStyleCnt="0"/>
      <dgm:spPr/>
    </dgm:pt>
    <dgm:pt modelId="{2CC1170C-3E5A-4A6C-93B4-FC3ABD621994}" type="pres">
      <dgm:prSet presAssocID="{E64287A4-01CB-4D32-9524-1B24DE00BE86}" presName="picture_1" presStyleCnt="0"/>
      <dgm:spPr/>
    </dgm:pt>
    <dgm:pt modelId="{3BF4B301-BD76-406F-9CCB-0E848AF9D6E9}" type="pres">
      <dgm:prSet presAssocID="{E64287A4-01CB-4D32-9524-1B24DE00BE86}" presName="pictureRepeatNode" presStyleLbl="alignImgPlace1" presStyleIdx="0" presStyleCnt="1" custLinFactNeighborX="-50422" custLinFactNeighborY="-21731"/>
      <dgm:spPr/>
      <dgm:t>
        <a:bodyPr/>
        <a:lstStyle/>
        <a:p>
          <a:endParaRPr lang="en-IN"/>
        </a:p>
      </dgm:t>
    </dgm:pt>
    <dgm:pt modelId="{44973107-FFFA-4AE5-90DE-BFB075BBE4D5}" type="pres">
      <dgm:prSet presAssocID="{E2EFA613-1358-45AB-B48E-87E626CABCDE}" presName="text_1" presStyleLbl="node1" presStyleIdx="0" presStyleCnt="0">
        <dgm:presLayoutVars>
          <dgm:bulletEnabled val="1"/>
        </dgm:presLayoutVars>
      </dgm:prSet>
      <dgm:spPr/>
      <dgm:t>
        <a:bodyPr/>
        <a:lstStyle/>
        <a:p>
          <a:endParaRPr lang="en-IN"/>
        </a:p>
      </dgm:t>
    </dgm:pt>
  </dgm:ptLst>
  <dgm:cxnLst>
    <dgm:cxn modelId="{BD31ADB6-8EBF-47B3-A139-71430F1A0694}" srcId="{E2EFA613-1358-45AB-B48E-87E626CABCDE}" destId="{05AB0015-98C8-489B-9DF2-52B2D20C08E2}" srcOrd="0" destOrd="0" parTransId="{2AB42595-3F8E-4B70-993E-A01BD9D896F3}" sibTransId="{F7CE4981-CEA3-45AE-88EA-8EDEE24AE6F4}"/>
    <dgm:cxn modelId="{A2977E59-B152-4603-BE6E-DF999A1084EA}" srcId="{E2EFA613-1358-45AB-B48E-87E626CABCDE}" destId="{32AFF992-D5B7-4AC0-979D-3378DAAC5392}" srcOrd="2" destOrd="0" parTransId="{3C91F64F-428F-4CDD-886D-9C2BA9C6394B}" sibTransId="{BA7C1A2F-F9B8-487E-889B-326486241E8A}"/>
    <dgm:cxn modelId="{CE8AA30E-7E4F-4610-ADD4-746F329F6167}" srcId="{FEEC5E6D-F3A8-4552-97DA-2E7A55A26A6F}" destId="{E2EFA613-1358-45AB-B48E-87E626CABCDE}" srcOrd="0" destOrd="0" parTransId="{65B23716-7BCA-46AD-8BBC-CD3E9365523C}" sibTransId="{E64287A4-01CB-4D32-9524-1B24DE00BE86}"/>
    <dgm:cxn modelId="{801D0C5E-3BB1-40CB-8738-0B05E5578784}" srcId="{E2EFA613-1358-45AB-B48E-87E626CABCDE}" destId="{A6394E4F-EE7B-46B0-9392-FD591D4019BA}" srcOrd="1" destOrd="0" parTransId="{E8DFB07A-8CAD-4E56-A696-E377A251FA71}" sibTransId="{6BD88008-5F1A-48E2-B560-9CD433842DE0}"/>
    <dgm:cxn modelId="{21F7CDB3-CD3F-44A2-9618-0803FF6CAFB2}" type="presOf" srcId="{E2EFA613-1358-45AB-B48E-87E626CABCDE}" destId="{44973107-FFFA-4AE5-90DE-BFB075BBE4D5}" srcOrd="0" destOrd="0" presId="urn:microsoft.com/office/officeart/2008/layout/CircularPictureCallout"/>
    <dgm:cxn modelId="{67930173-ECFF-4E29-A6FF-A1EACD133316}" type="presOf" srcId="{E64287A4-01CB-4D32-9524-1B24DE00BE86}" destId="{3BF4B301-BD76-406F-9CCB-0E848AF9D6E9}" srcOrd="0" destOrd="0" presId="urn:microsoft.com/office/officeart/2008/layout/CircularPictureCallout"/>
    <dgm:cxn modelId="{F33F35E4-3C8A-4D80-8C66-A5CFEE17A818}" type="presOf" srcId="{FEEC5E6D-F3A8-4552-97DA-2E7A55A26A6F}" destId="{64D36CE7-9255-406B-86A5-167C230C3E5C}" srcOrd="0" destOrd="0" presId="urn:microsoft.com/office/officeart/2008/layout/CircularPictureCallout"/>
    <dgm:cxn modelId="{8DB3F358-8DE9-4CF6-844A-3D02356E0A8F}" type="presOf" srcId="{A6394E4F-EE7B-46B0-9392-FD591D4019BA}" destId="{44973107-FFFA-4AE5-90DE-BFB075BBE4D5}" srcOrd="0" destOrd="2" presId="urn:microsoft.com/office/officeart/2008/layout/CircularPictureCallout"/>
    <dgm:cxn modelId="{560D4FE6-5650-437E-ADD1-35FC782C9004}" type="presOf" srcId="{32AFF992-D5B7-4AC0-979D-3378DAAC5392}" destId="{44973107-FFFA-4AE5-90DE-BFB075BBE4D5}" srcOrd="0" destOrd="3" presId="urn:microsoft.com/office/officeart/2008/layout/CircularPictureCallout"/>
    <dgm:cxn modelId="{E5466AE4-27B4-47E0-8E0C-6C8A5E2279B7}" type="presOf" srcId="{05AB0015-98C8-489B-9DF2-52B2D20C08E2}" destId="{44973107-FFFA-4AE5-90DE-BFB075BBE4D5}" srcOrd="0" destOrd="1" presId="urn:microsoft.com/office/officeart/2008/layout/CircularPictureCallout"/>
    <dgm:cxn modelId="{3ACD3AD2-6197-49FB-BE52-F70CDAA76FB1}" type="presParOf" srcId="{64D36CE7-9255-406B-86A5-167C230C3E5C}" destId="{6A54EB4B-F94E-41CD-A7AA-446575BE2C16}" srcOrd="0" destOrd="0" presId="urn:microsoft.com/office/officeart/2008/layout/CircularPictureCallout"/>
    <dgm:cxn modelId="{07924F7A-ED9E-481F-BD6E-AD50B8A9C54C}" type="presParOf" srcId="{6A54EB4B-F94E-41CD-A7AA-446575BE2C16}" destId="{2CC1170C-3E5A-4A6C-93B4-FC3ABD621994}" srcOrd="0" destOrd="0" presId="urn:microsoft.com/office/officeart/2008/layout/CircularPictureCallout"/>
    <dgm:cxn modelId="{92990D71-209E-4120-8D27-DC35615F8B7B}" type="presParOf" srcId="{2CC1170C-3E5A-4A6C-93B4-FC3ABD621994}" destId="{3BF4B301-BD76-406F-9CCB-0E848AF9D6E9}" srcOrd="0" destOrd="0" presId="urn:microsoft.com/office/officeart/2008/layout/CircularPictureCallout"/>
    <dgm:cxn modelId="{A4C009C8-AA77-4CFD-A38B-06EA13DCEAB1}" type="presParOf" srcId="{6A54EB4B-F94E-41CD-A7AA-446575BE2C16}" destId="{44973107-FFFA-4AE5-90DE-BFB075BBE4D5}" srcOrd="1" destOrd="0" presId="urn:microsoft.com/office/officeart/2008/layout/CircularPictureCallou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C22991-7994-4936-AB92-0CEA6F3B4413}" type="doc">
      <dgm:prSet loTypeId="urn:microsoft.com/office/officeart/2005/8/layout/vList3" loCatId="list" qsTypeId="urn:microsoft.com/office/officeart/2005/8/quickstyle/simple1" qsCatId="simple" csTypeId="urn:microsoft.com/office/officeart/2005/8/colors/colorful2" csCatId="colorful" phldr="1"/>
      <dgm:spPr/>
    </dgm:pt>
    <dgm:pt modelId="{54EC841B-A579-4347-8292-A2F18D004215}">
      <dgm:prSet phldrT="[Text]" custT="1"/>
      <dgm:spPr/>
      <dgm:t>
        <a:bodyPr/>
        <a:lstStyle/>
        <a:p>
          <a:pPr algn="l"/>
          <a:r>
            <a:rPr lang="en-US" sz="1400" dirty="0" smtClean="0"/>
            <a:t>Data source: From Great learning .</a:t>
          </a:r>
          <a:endParaRPr lang="en-IN" sz="1400" dirty="0"/>
        </a:p>
      </dgm:t>
    </dgm:pt>
    <dgm:pt modelId="{57C21C3F-8010-410F-BAEB-DF3C21F40D51}" cxnId="{3D74A876-E60E-4A61-8654-A3160405C26F}" type="parTrans">
      <dgm:prSet/>
      <dgm:spPr/>
      <dgm:t>
        <a:bodyPr/>
        <a:lstStyle/>
        <a:p>
          <a:endParaRPr lang="en-IN"/>
        </a:p>
      </dgm:t>
    </dgm:pt>
    <dgm:pt modelId="{52189BF4-CE4F-4998-AD31-3CCED200DC0C}" cxnId="{3D74A876-E60E-4A61-8654-A3160405C26F}" type="sibTrans">
      <dgm:prSet/>
      <dgm:spPr/>
      <dgm:t>
        <a:bodyPr/>
        <a:lstStyle/>
        <a:p>
          <a:endParaRPr lang="en-IN"/>
        </a:p>
      </dgm:t>
    </dgm:pt>
    <dgm:pt modelId="{2E32858E-4DB9-465E-A9AF-FC5717A439CA}">
      <dgm:prSet phldrT="[Text]" custT="1"/>
      <dgm:spPr/>
      <dgm:t>
        <a:bodyPr/>
        <a:lstStyle/>
        <a:p>
          <a:pPr algn="just"/>
          <a:r>
            <a:rPr lang="en-US" sz="1400" dirty="0" smtClean="0"/>
            <a:t>Data type: 16 numeric features, 6 categorical and 1 date-time feature with target variable “price”. Some features should be numeric instead of object.</a:t>
          </a:r>
          <a:endParaRPr lang="en-IN" sz="1400" dirty="0"/>
        </a:p>
      </dgm:t>
    </dgm:pt>
    <dgm:pt modelId="{89AA068A-1647-4C04-8E90-91E0787BB57A}" cxnId="{EC6EBB6A-D129-4F30-B2C8-AF656124618E}" type="parTrans">
      <dgm:prSet/>
      <dgm:spPr/>
      <dgm:t>
        <a:bodyPr/>
        <a:lstStyle/>
        <a:p>
          <a:endParaRPr lang="en-IN"/>
        </a:p>
      </dgm:t>
    </dgm:pt>
    <dgm:pt modelId="{C24EB7FA-4C73-41B4-AB29-353A1E1A85F7}" cxnId="{EC6EBB6A-D129-4F30-B2C8-AF656124618E}" type="sibTrans">
      <dgm:prSet/>
      <dgm:spPr/>
      <dgm:t>
        <a:bodyPr/>
        <a:lstStyle/>
        <a:p>
          <a:endParaRPr lang="en-IN"/>
        </a:p>
      </dgm:t>
    </dgm:pt>
    <dgm:pt modelId="{C612CE2C-8D61-4DFD-8ACE-BBFD8B7D1640}">
      <dgm:prSet phldrT="[Text]" custT="1"/>
      <dgm:spPr/>
      <dgm:t>
        <a:bodyPr/>
        <a:lstStyle/>
        <a:p>
          <a:pPr algn="l"/>
          <a:r>
            <a:rPr lang="en-US" sz="1400" dirty="0" smtClean="0"/>
            <a:t>Duplicate data:  no duplicate data.</a:t>
          </a:r>
          <a:endParaRPr lang="en-IN" sz="1400" dirty="0"/>
        </a:p>
      </dgm:t>
    </dgm:pt>
    <dgm:pt modelId="{EEA51281-0FE4-4241-B4E9-22E837D5AF37}" cxnId="{3146A40D-1907-4050-8D05-0F422257EBFB}" type="parTrans">
      <dgm:prSet/>
      <dgm:spPr/>
      <dgm:t>
        <a:bodyPr/>
        <a:lstStyle/>
        <a:p>
          <a:endParaRPr lang="en-IN"/>
        </a:p>
      </dgm:t>
    </dgm:pt>
    <dgm:pt modelId="{301F0948-74BB-4868-85E1-99AD781B793B}" cxnId="{3146A40D-1907-4050-8D05-0F422257EBFB}" type="sibTrans">
      <dgm:prSet/>
      <dgm:spPr/>
      <dgm:t>
        <a:bodyPr/>
        <a:lstStyle/>
        <a:p>
          <a:endParaRPr lang="en-IN"/>
        </a:p>
      </dgm:t>
    </dgm:pt>
    <dgm:pt modelId="{CA0084F1-ACDC-4E4F-8A3B-221F3D726829}">
      <dgm:prSet phldrT="[Text]" custT="1"/>
      <dgm:spPr/>
      <dgm:t>
        <a:bodyPr/>
        <a:lstStyle/>
        <a:p>
          <a:pPr algn="l"/>
          <a:r>
            <a:rPr lang="en-US" sz="1400" dirty="0" smtClean="0"/>
            <a:t>Missing data: There are few missing values.</a:t>
          </a:r>
          <a:endParaRPr lang="en-IN" sz="1400" dirty="0"/>
        </a:p>
      </dgm:t>
    </dgm:pt>
    <dgm:pt modelId="{BA1090AC-EFCF-42DC-AD21-F96B484547A6}" cxnId="{367C4C44-2285-43E9-BA94-8B10797E6EB6}" type="parTrans">
      <dgm:prSet/>
      <dgm:spPr/>
      <dgm:t>
        <a:bodyPr/>
        <a:lstStyle/>
        <a:p>
          <a:endParaRPr lang="en-IN"/>
        </a:p>
      </dgm:t>
    </dgm:pt>
    <dgm:pt modelId="{BAA0A122-8E36-4CD0-841D-A40CA9811708}" cxnId="{367C4C44-2285-43E9-BA94-8B10797E6EB6}" type="sibTrans">
      <dgm:prSet/>
      <dgm:spPr/>
      <dgm:t>
        <a:bodyPr/>
        <a:lstStyle/>
        <a:p>
          <a:endParaRPr lang="en-IN"/>
        </a:p>
      </dgm:t>
    </dgm:pt>
    <dgm:pt modelId="{37F3EDE7-34D4-452C-8283-67A14CA02F3C}" type="pres">
      <dgm:prSet presAssocID="{3AC22991-7994-4936-AB92-0CEA6F3B4413}" presName="linearFlow" presStyleCnt="0">
        <dgm:presLayoutVars>
          <dgm:dir/>
          <dgm:resizeHandles val="exact"/>
        </dgm:presLayoutVars>
      </dgm:prSet>
      <dgm:spPr/>
    </dgm:pt>
    <dgm:pt modelId="{7D8B39F5-0C04-4395-8AC5-C694BDFC9316}" type="pres">
      <dgm:prSet presAssocID="{54EC841B-A579-4347-8292-A2F18D004215}" presName="composite" presStyleCnt="0"/>
      <dgm:spPr/>
    </dgm:pt>
    <dgm:pt modelId="{2F7CF61F-8A76-4F71-B3CB-ED8D1B437C6E}" type="pres">
      <dgm:prSet presAssocID="{54EC841B-A579-4347-8292-A2F18D004215}" presName="imgShp" presStyleLbl="fgImgPlace1" presStyleIdx="0" presStyleCnt="4" custLinFactNeighborX="-6279">
        <dgm:style>
          <a:lnRef idx="2">
            <a:schemeClr val="accent3">
              <a:shade val="50000"/>
            </a:schemeClr>
          </a:lnRef>
          <a:fillRef idx="1">
            <a:schemeClr val="accent3"/>
          </a:fillRef>
          <a:effectRef idx="0">
            <a:schemeClr val="accent3"/>
          </a:effectRef>
          <a:fontRef idx="minor">
            <a:schemeClr val="lt1"/>
          </a:fontRef>
        </dgm:style>
      </dgm:prSet>
      <dgm:spPr>
        <a:solidFill>
          <a:schemeClr val="accent1">
            <a:lumMod val="20000"/>
            <a:lumOff val="80000"/>
          </a:schemeClr>
        </a:solidFill>
        <a:ln>
          <a:solidFill>
            <a:schemeClr val="bg1"/>
          </a:solidFill>
        </a:ln>
      </dgm:spPr>
    </dgm:pt>
    <dgm:pt modelId="{71C46492-9E67-4457-A198-9EDFE06A3029}" type="pres">
      <dgm:prSet presAssocID="{54EC841B-A579-4347-8292-A2F18D004215}" presName="txShp" presStyleLbl="node1" presStyleIdx="0" presStyleCnt="4">
        <dgm:presLayoutVars>
          <dgm:bulletEnabled val="1"/>
        </dgm:presLayoutVars>
      </dgm:prSet>
      <dgm:spPr/>
      <dgm:t>
        <a:bodyPr/>
        <a:lstStyle/>
        <a:p>
          <a:endParaRPr lang="en-IN"/>
        </a:p>
      </dgm:t>
    </dgm:pt>
    <dgm:pt modelId="{030FCE97-A766-4F00-8B28-2631F35F0267}" type="pres">
      <dgm:prSet presAssocID="{52189BF4-CE4F-4998-AD31-3CCED200DC0C}" presName="spacing" presStyleCnt="0"/>
      <dgm:spPr/>
    </dgm:pt>
    <dgm:pt modelId="{3DBC3450-B55D-4008-A736-AA2B3450C086}" type="pres">
      <dgm:prSet presAssocID="{2E32858E-4DB9-465E-A9AF-FC5717A439CA}" presName="composite" presStyleCnt="0"/>
      <dgm:spPr/>
    </dgm:pt>
    <dgm:pt modelId="{98C90477-8045-4F96-8294-3AAB096F0E66}" type="pres">
      <dgm:prSet presAssocID="{2E32858E-4DB9-465E-A9AF-FC5717A439CA}" presName="imgShp" presStyleLbl="fgImgPlace1" presStyleIdx="1" presStyleCnt="4"/>
      <dgm:spPr>
        <a:solidFill>
          <a:srgbClr val="D2B4A6"/>
        </a:solidFill>
      </dgm:spPr>
    </dgm:pt>
    <dgm:pt modelId="{5969B0B8-F23B-49F0-877B-0903AB887BA6}" type="pres">
      <dgm:prSet presAssocID="{2E32858E-4DB9-465E-A9AF-FC5717A439CA}" presName="txShp" presStyleLbl="node1" presStyleIdx="1" presStyleCnt="4" custScaleY="151156">
        <dgm:presLayoutVars>
          <dgm:bulletEnabled val="1"/>
        </dgm:presLayoutVars>
      </dgm:prSet>
      <dgm:spPr/>
      <dgm:t>
        <a:bodyPr/>
        <a:lstStyle/>
        <a:p>
          <a:endParaRPr lang="en-IN"/>
        </a:p>
      </dgm:t>
    </dgm:pt>
    <dgm:pt modelId="{D25A500F-EF36-4C8B-AD7D-71E8CB156CF7}" type="pres">
      <dgm:prSet presAssocID="{C24EB7FA-4C73-41B4-AB29-353A1E1A85F7}" presName="spacing" presStyleCnt="0"/>
      <dgm:spPr/>
    </dgm:pt>
    <dgm:pt modelId="{67DB8C3E-8843-4A9D-BA2A-69059056F2CF}" type="pres">
      <dgm:prSet presAssocID="{C612CE2C-8D61-4DFD-8ACE-BBFD8B7D1640}" presName="composite" presStyleCnt="0"/>
      <dgm:spPr/>
    </dgm:pt>
    <dgm:pt modelId="{672224EF-B32F-4C0C-9366-08006E6F76C9}" type="pres">
      <dgm:prSet presAssocID="{C612CE2C-8D61-4DFD-8ACE-BBFD8B7D1640}" presName="imgShp" presStyleLbl="fgImgPlace1" presStyleIdx="2" presStyleCnt="4"/>
      <dgm:spPr>
        <a:solidFill>
          <a:srgbClr val="ECE1CA"/>
        </a:solidFill>
      </dgm:spPr>
    </dgm:pt>
    <dgm:pt modelId="{DFD36D1F-11DF-4E62-9F8C-BE051C401F2F}" type="pres">
      <dgm:prSet presAssocID="{C612CE2C-8D61-4DFD-8ACE-BBFD8B7D1640}" presName="txShp" presStyleLbl="node1" presStyleIdx="2" presStyleCnt="4">
        <dgm:presLayoutVars>
          <dgm:bulletEnabled val="1"/>
        </dgm:presLayoutVars>
      </dgm:prSet>
      <dgm:spPr/>
      <dgm:t>
        <a:bodyPr/>
        <a:lstStyle/>
        <a:p>
          <a:endParaRPr lang="en-IN"/>
        </a:p>
      </dgm:t>
    </dgm:pt>
    <dgm:pt modelId="{83D9FE8C-3992-4F51-9F08-25ED5195BC28}" type="pres">
      <dgm:prSet presAssocID="{301F0948-74BB-4868-85E1-99AD781B793B}" presName="spacing" presStyleCnt="0"/>
      <dgm:spPr/>
    </dgm:pt>
    <dgm:pt modelId="{245074AE-B47D-44E1-B8E2-156F2D66C16E}" type="pres">
      <dgm:prSet presAssocID="{CA0084F1-ACDC-4E4F-8A3B-221F3D726829}" presName="composite" presStyleCnt="0"/>
      <dgm:spPr/>
    </dgm:pt>
    <dgm:pt modelId="{4C82E61B-AB61-4EB7-9A1B-4DA1D9248F61}" type="pres">
      <dgm:prSet presAssocID="{CA0084F1-ACDC-4E4F-8A3B-221F3D726829}" presName="imgShp" presStyleLbl="fgImgPlace1" presStyleIdx="3" presStyleCnt="4"/>
      <dgm:spPr>
        <a:solidFill>
          <a:schemeClr val="bg2">
            <a:lumMod val="75000"/>
          </a:schemeClr>
        </a:solidFill>
      </dgm:spPr>
    </dgm:pt>
    <dgm:pt modelId="{A59EF711-7937-4B24-873B-5BC67152F811}" type="pres">
      <dgm:prSet presAssocID="{CA0084F1-ACDC-4E4F-8A3B-221F3D726829}" presName="txShp" presStyleLbl="node1" presStyleIdx="3" presStyleCnt="4">
        <dgm:presLayoutVars>
          <dgm:bulletEnabled val="1"/>
        </dgm:presLayoutVars>
      </dgm:prSet>
      <dgm:spPr/>
      <dgm:t>
        <a:bodyPr/>
        <a:lstStyle/>
        <a:p>
          <a:endParaRPr lang="en-IN"/>
        </a:p>
      </dgm:t>
    </dgm:pt>
  </dgm:ptLst>
  <dgm:cxnLst>
    <dgm:cxn modelId="{3146A40D-1907-4050-8D05-0F422257EBFB}" srcId="{3AC22991-7994-4936-AB92-0CEA6F3B4413}" destId="{C612CE2C-8D61-4DFD-8ACE-BBFD8B7D1640}" srcOrd="2" destOrd="0" parTransId="{EEA51281-0FE4-4241-B4E9-22E837D5AF37}" sibTransId="{301F0948-74BB-4868-85E1-99AD781B793B}"/>
    <dgm:cxn modelId="{EC6EBB6A-D129-4F30-B2C8-AF656124618E}" srcId="{3AC22991-7994-4936-AB92-0CEA6F3B4413}" destId="{2E32858E-4DB9-465E-A9AF-FC5717A439CA}" srcOrd="1" destOrd="0" parTransId="{89AA068A-1647-4C04-8E90-91E0787BB57A}" sibTransId="{C24EB7FA-4C73-41B4-AB29-353A1E1A85F7}"/>
    <dgm:cxn modelId="{E3247595-7882-42D1-B30C-281E889F4B8E}" type="presOf" srcId="{CA0084F1-ACDC-4E4F-8A3B-221F3D726829}" destId="{A59EF711-7937-4B24-873B-5BC67152F811}" srcOrd="0" destOrd="0" presId="urn:microsoft.com/office/officeart/2005/8/layout/vList3"/>
    <dgm:cxn modelId="{3D74A876-E60E-4A61-8654-A3160405C26F}" srcId="{3AC22991-7994-4936-AB92-0CEA6F3B4413}" destId="{54EC841B-A579-4347-8292-A2F18D004215}" srcOrd="0" destOrd="0" parTransId="{57C21C3F-8010-410F-BAEB-DF3C21F40D51}" sibTransId="{52189BF4-CE4F-4998-AD31-3CCED200DC0C}"/>
    <dgm:cxn modelId="{367C4C44-2285-43E9-BA94-8B10797E6EB6}" srcId="{3AC22991-7994-4936-AB92-0CEA6F3B4413}" destId="{CA0084F1-ACDC-4E4F-8A3B-221F3D726829}" srcOrd="3" destOrd="0" parTransId="{BA1090AC-EFCF-42DC-AD21-F96B484547A6}" sibTransId="{BAA0A122-8E36-4CD0-841D-A40CA9811708}"/>
    <dgm:cxn modelId="{5EB52FED-3944-48CF-BDE4-9DCDBA1C0D95}" type="presOf" srcId="{3AC22991-7994-4936-AB92-0CEA6F3B4413}" destId="{37F3EDE7-34D4-452C-8283-67A14CA02F3C}" srcOrd="0" destOrd="0" presId="urn:microsoft.com/office/officeart/2005/8/layout/vList3"/>
    <dgm:cxn modelId="{734C32BD-C7E1-4BC4-98D2-E7966A4CB5C8}" type="presOf" srcId="{2E32858E-4DB9-465E-A9AF-FC5717A439CA}" destId="{5969B0B8-F23B-49F0-877B-0903AB887BA6}" srcOrd="0" destOrd="0" presId="urn:microsoft.com/office/officeart/2005/8/layout/vList3"/>
    <dgm:cxn modelId="{0122F509-7CCD-412C-BCC0-E4B375390FBA}" type="presOf" srcId="{54EC841B-A579-4347-8292-A2F18D004215}" destId="{71C46492-9E67-4457-A198-9EDFE06A3029}" srcOrd="0" destOrd="0" presId="urn:microsoft.com/office/officeart/2005/8/layout/vList3"/>
    <dgm:cxn modelId="{24D5B48A-69CC-4B3E-85E7-D8BB7BE9F6C1}" type="presOf" srcId="{C612CE2C-8D61-4DFD-8ACE-BBFD8B7D1640}" destId="{DFD36D1F-11DF-4E62-9F8C-BE051C401F2F}" srcOrd="0" destOrd="0" presId="urn:microsoft.com/office/officeart/2005/8/layout/vList3"/>
    <dgm:cxn modelId="{55EB3AFF-99AE-4E6D-B833-511F84488E3D}" type="presParOf" srcId="{37F3EDE7-34D4-452C-8283-67A14CA02F3C}" destId="{7D8B39F5-0C04-4395-8AC5-C694BDFC9316}" srcOrd="0" destOrd="0" presId="urn:microsoft.com/office/officeart/2005/8/layout/vList3"/>
    <dgm:cxn modelId="{CBDB9099-4A35-46DB-9734-865D16750182}" type="presParOf" srcId="{7D8B39F5-0C04-4395-8AC5-C694BDFC9316}" destId="{2F7CF61F-8A76-4F71-B3CB-ED8D1B437C6E}" srcOrd="0" destOrd="0" presId="urn:microsoft.com/office/officeart/2005/8/layout/vList3"/>
    <dgm:cxn modelId="{BEF2C788-FA3D-459C-9276-34D71EBAEA24}" type="presParOf" srcId="{7D8B39F5-0C04-4395-8AC5-C694BDFC9316}" destId="{71C46492-9E67-4457-A198-9EDFE06A3029}" srcOrd="1" destOrd="0" presId="urn:microsoft.com/office/officeart/2005/8/layout/vList3"/>
    <dgm:cxn modelId="{94B592C3-E3C8-4527-A8E4-73B89A83F0DB}" type="presParOf" srcId="{37F3EDE7-34D4-452C-8283-67A14CA02F3C}" destId="{030FCE97-A766-4F00-8B28-2631F35F0267}" srcOrd="1" destOrd="0" presId="urn:microsoft.com/office/officeart/2005/8/layout/vList3"/>
    <dgm:cxn modelId="{38B10B8C-6E3E-42DC-88F5-9908AC37C26F}" type="presParOf" srcId="{37F3EDE7-34D4-452C-8283-67A14CA02F3C}" destId="{3DBC3450-B55D-4008-A736-AA2B3450C086}" srcOrd="2" destOrd="0" presId="urn:microsoft.com/office/officeart/2005/8/layout/vList3"/>
    <dgm:cxn modelId="{EEEE58E1-CBA6-4DA2-8A3E-F4F6EACBF284}" type="presParOf" srcId="{3DBC3450-B55D-4008-A736-AA2B3450C086}" destId="{98C90477-8045-4F96-8294-3AAB096F0E66}" srcOrd="0" destOrd="0" presId="urn:microsoft.com/office/officeart/2005/8/layout/vList3"/>
    <dgm:cxn modelId="{B941CAB3-255A-408C-A6D9-61A86ECB0484}" type="presParOf" srcId="{3DBC3450-B55D-4008-A736-AA2B3450C086}" destId="{5969B0B8-F23B-49F0-877B-0903AB887BA6}" srcOrd="1" destOrd="0" presId="urn:microsoft.com/office/officeart/2005/8/layout/vList3"/>
    <dgm:cxn modelId="{6B1C9014-3A90-4476-BAFB-B82C901CF585}" type="presParOf" srcId="{37F3EDE7-34D4-452C-8283-67A14CA02F3C}" destId="{D25A500F-EF36-4C8B-AD7D-71E8CB156CF7}" srcOrd="3" destOrd="0" presId="urn:microsoft.com/office/officeart/2005/8/layout/vList3"/>
    <dgm:cxn modelId="{20F64DB9-82D3-4478-B09C-494C643D18DE}" type="presParOf" srcId="{37F3EDE7-34D4-452C-8283-67A14CA02F3C}" destId="{67DB8C3E-8843-4A9D-BA2A-69059056F2CF}" srcOrd="4" destOrd="0" presId="urn:microsoft.com/office/officeart/2005/8/layout/vList3"/>
    <dgm:cxn modelId="{1A322A6B-F112-4A1E-AC9B-8654692372A3}" type="presParOf" srcId="{67DB8C3E-8843-4A9D-BA2A-69059056F2CF}" destId="{672224EF-B32F-4C0C-9366-08006E6F76C9}" srcOrd="0" destOrd="0" presId="urn:microsoft.com/office/officeart/2005/8/layout/vList3"/>
    <dgm:cxn modelId="{D7CFAB07-3CAB-4274-AD2F-9ED26573D15C}" type="presParOf" srcId="{67DB8C3E-8843-4A9D-BA2A-69059056F2CF}" destId="{DFD36D1F-11DF-4E62-9F8C-BE051C401F2F}" srcOrd="1" destOrd="0" presId="urn:microsoft.com/office/officeart/2005/8/layout/vList3"/>
    <dgm:cxn modelId="{D54CC48F-F497-4B8E-8C0C-18913E31BFB7}" type="presParOf" srcId="{37F3EDE7-34D4-452C-8283-67A14CA02F3C}" destId="{83D9FE8C-3992-4F51-9F08-25ED5195BC28}" srcOrd="5" destOrd="0" presId="urn:microsoft.com/office/officeart/2005/8/layout/vList3"/>
    <dgm:cxn modelId="{08D22A22-3358-4DBE-9A40-9568EA474F85}" type="presParOf" srcId="{37F3EDE7-34D4-452C-8283-67A14CA02F3C}" destId="{245074AE-B47D-44E1-B8E2-156F2D66C16E}" srcOrd="6" destOrd="0" presId="urn:microsoft.com/office/officeart/2005/8/layout/vList3"/>
    <dgm:cxn modelId="{BAE3BBC4-3544-4659-A94A-101C40007435}" type="presParOf" srcId="{245074AE-B47D-44E1-B8E2-156F2D66C16E}" destId="{4C82E61B-AB61-4EB7-9A1B-4DA1D9248F61}" srcOrd="0" destOrd="0" presId="urn:microsoft.com/office/officeart/2005/8/layout/vList3"/>
    <dgm:cxn modelId="{25AE6448-F6B9-4846-91E0-7A9803F8FA9C}" type="presParOf" srcId="{245074AE-B47D-44E1-B8E2-156F2D66C16E}" destId="{A59EF711-7937-4B24-873B-5BC67152F81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C22991-7994-4936-AB92-0CEA6F3B4413}" type="doc">
      <dgm:prSet loTypeId="urn:microsoft.com/office/officeart/2005/8/layout/vList3" loCatId="list" qsTypeId="urn:microsoft.com/office/officeart/2005/8/quickstyle/simple1" qsCatId="simple" csTypeId="urn:microsoft.com/office/officeart/2005/8/colors/colorful2" csCatId="colorful" phldr="1"/>
      <dgm:spPr/>
    </dgm:pt>
    <dgm:pt modelId="{54EC841B-A579-4347-8292-A2F18D004215}">
      <dgm:prSet phldrT="[Text]" custT="1"/>
      <dgm:spPr/>
      <dgm:t>
        <a:bodyPr/>
        <a:lstStyle/>
        <a:p>
          <a:pPr algn="l"/>
          <a:r>
            <a:rPr lang="en-US" sz="1400" dirty="0" smtClean="0"/>
            <a:t>Data size : number of rows: 21613 , number of columns : 23 </a:t>
          </a:r>
          <a:endParaRPr lang="en-IN" sz="1400" dirty="0"/>
        </a:p>
      </dgm:t>
    </dgm:pt>
    <dgm:pt modelId="{57C21C3F-8010-410F-BAEB-DF3C21F40D51}" cxnId="{3D74A876-E60E-4A61-8654-A3160405C26F}" type="parTrans">
      <dgm:prSet/>
      <dgm:spPr/>
      <dgm:t>
        <a:bodyPr/>
        <a:lstStyle/>
        <a:p>
          <a:endParaRPr lang="en-IN"/>
        </a:p>
      </dgm:t>
    </dgm:pt>
    <dgm:pt modelId="{52189BF4-CE4F-4998-AD31-3CCED200DC0C}" cxnId="{3D74A876-E60E-4A61-8654-A3160405C26F}" type="sibTrans">
      <dgm:prSet/>
      <dgm:spPr/>
      <dgm:t>
        <a:bodyPr/>
        <a:lstStyle/>
        <a:p>
          <a:endParaRPr lang="en-IN"/>
        </a:p>
      </dgm:t>
    </dgm:pt>
    <dgm:pt modelId="{2E32858E-4DB9-465E-A9AF-FC5717A439CA}">
      <dgm:prSet phldrT="[Text]" custT="1"/>
      <dgm:spPr/>
      <dgm:t>
        <a:bodyPr/>
        <a:lstStyle/>
        <a:p>
          <a:r>
            <a:rPr lang="en-US" sz="1400" dirty="0" smtClean="0"/>
            <a:t>Special character: special character like “$” is present in the data.</a:t>
          </a:r>
          <a:endParaRPr lang="en-IN" sz="1400" dirty="0"/>
        </a:p>
      </dgm:t>
    </dgm:pt>
    <dgm:pt modelId="{89AA068A-1647-4C04-8E90-91E0787BB57A}" cxnId="{EC6EBB6A-D129-4F30-B2C8-AF656124618E}" type="parTrans">
      <dgm:prSet/>
      <dgm:spPr/>
      <dgm:t>
        <a:bodyPr/>
        <a:lstStyle/>
        <a:p>
          <a:endParaRPr lang="en-IN"/>
        </a:p>
      </dgm:t>
    </dgm:pt>
    <dgm:pt modelId="{C24EB7FA-4C73-41B4-AB29-353A1E1A85F7}" cxnId="{EC6EBB6A-D129-4F30-B2C8-AF656124618E}" type="sibTrans">
      <dgm:prSet/>
      <dgm:spPr/>
      <dgm:t>
        <a:bodyPr/>
        <a:lstStyle/>
        <a:p>
          <a:endParaRPr lang="en-IN"/>
        </a:p>
      </dgm:t>
    </dgm:pt>
    <dgm:pt modelId="{C612CE2C-8D61-4DFD-8ACE-BBFD8B7D1640}">
      <dgm:prSet phldrT="[Text]" custT="1"/>
      <dgm:spPr/>
      <dgm:t>
        <a:bodyPr/>
        <a:lstStyle/>
        <a:p>
          <a:pPr algn="l"/>
          <a:r>
            <a:rPr lang="en-US" sz="1400" dirty="0" smtClean="0"/>
            <a:t>Outlier treatment : Outlier present in the data.</a:t>
          </a:r>
          <a:endParaRPr lang="en-IN" sz="1400" dirty="0"/>
        </a:p>
      </dgm:t>
    </dgm:pt>
    <dgm:pt modelId="{EEA51281-0FE4-4241-B4E9-22E837D5AF37}" cxnId="{3146A40D-1907-4050-8D05-0F422257EBFB}" type="parTrans">
      <dgm:prSet/>
      <dgm:spPr/>
      <dgm:t>
        <a:bodyPr/>
        <a:lstStyle/>
        <a:p>
          <a:endParaRPr lang="en-IN"/>
        </a:p>
      </dgm:t>
    </dgm:pt>
    <dgm:pt modelId="{301F0948-74BB-4868-85E1-99AD781B793B}" cxnId="{3146A40D-1907-4050-8D05-0F422257EBFB}" type="sibTrans">
      <dgm:prSet/>
      <dgm:spPr/>
      <dgm:t>
        <a:bodyPr/>
        <a:lstStyle/>
        <a:p>
          <a:endParaRPr lang="en-IN"/>
        </a:p>
      </dgm:t>
    </dgm:pt>
    <dgm:pt modelId="{CA0084F1-ACDC-4E4F-8A3B-221F3D726829}">
      <dgm:prSet phldrT="[Text]" custT="1"/>
      <dgm:spPr/>
      <dgm:t>
        <a:bodyPr/>
        <a:lstStyle/>
        <a:p>
          <a:pPr algn="l"/>
          <a:r>
            <a:rPr lang="en-US" sz="1400" dirty="0" smtClean="0"/>
            <a:t>Feature extraction: creating new column </a:t>
          </a:r>
          <a:r>
            <a:rPr lang="en-IN" sz="1400" dirty="0" smtClean="0"/>
            <a:t>'</a:t>
          </a:r>
          <a:r>
            <a:rPr lang="en-IN" sz="1400" dirty="0" err="1" smtClean="0"/>
            <a:t>is_renovated</a:t>
          </a:r>
          <a:r>
            <a:rPr lang="en-IN" sz="1400" dirty="0" smtClean="0"/>
            <a:t>‘, ‘location’, '</a:t>
          </a:r>
          <a:r>
            <a:rPr lang="en-IN" sz="1400" dirty="0" err="1" smtClean="0"/>
            <a:t>years_old</a:t>
          </a:r>
          <a:r>
            <a:rPr lang="en-IN" sz="1400" dirty="0" smtClean="0"/>
            <a:t>‘.</a:t>
          </a:r>
        </a:p>
        <a:p>
          <a:pPr algn="l"/>
          <a:r>
            <a:rPr lang="en-US" sz="1400" dirty="0" smtClean="0"/>
            <a:t>Remove columns: </a:t>
          </a:r>
          <a:r>
            <a:rPr lang="en-IN" sz="1400" dirty="0" err="1" smtClean="0"/>
            <a:t>living_measure</a:t>
          </a:r>
          <a:r>
            <a:rPr lang="en-IN" sz="1400" dirty="0" smtClean="0"/>
            <a:t>, </a:t>
          </a:r>
          <a:r>
            <a:rPr lang="en-IN" sz="1400" dirty="0" err="1" smtClean="0"/>
            <a:t>lot_measure</a:t>
          </a:r>
          <a:r>
            <a:rPr lang="en-IN" sz="1400" dirty="0" smtClean="0"/>
            <a:t>, '</a:t>
          </a:r>
          <a:r>
            <a:rPr lang="en-IN" sz="1400" dirty="0" err="1" smtClean="0"/>
            <a:t>Sold_date</a:t>
          </a:r>
          <a:r>
            <a:rPr lang="en-IN" sz="1400" dirty="0" smtClean="0"/>
            <a:t>‘, '</a:t>
          </a:r>
          <a:r>
            <a:rPr lang="en-IN" sz="1400" dirty="0" err="1" smtClean="0"/>
            <a:t>yr_built</a:t>
          </a:r>
          <a:r>
            <a:rPr lang="en-IN" sz="1400" dirty="0" smtClean="0"/>
            <a:t>‘, 'yr_renovated','</a:t>
          </a:r>
          <a:r>
            <a:rPr lang="en-IN" sz="1400" dirty="0" err="1" smtClean="0"/>
            <a:t>zipcode</a:t>
          </a:r>
          <a:r>
            <a:rPr lang="en-IN" sz="1400" dirty="0" smtClean="0"/>
            <a:t>‘.</a:t>
          </a:r>
          <a:endParaRPr lang="en-US" sz="1400" dirty="0" smtClean="0"/>
        </a:p>
      </dgm:t>
    </dgm:pt>
    <dgm:pt modelId="{BA1090AC-EFCF-42DC-AD21-F96B484547A6}" cxnId="{367C4C44-2285-43E9-BA94-8B10797E6EB6}" type="parTrans">
      <dgm:prSet/>
      <dgm:spPr/>
      <dgm:t>
        <a:bodyPr/>
        <a:lstStyle/>
        <a:p>
          <a:endParaRPr lang="en-IN"/>
        </a:p>
      </dgm:t>
    </dgm:pt>
    <dgm:pt modelId="{BAA0A122-8E36-4CD0-841D-A40CA9811708}" cxnId="{367C4C44-2285-43E9-BA94-8B10797E6EB6}" type="sibTrans">
      <dgm:prSet/>
      <dgm:spPr/>
      <dgm:t>
        <a:bodyPr/>
        <a:lstStyle/>
        <a:p>
          <a:endParaRPr lang="en-IN"/>
        </a:p>
      </dgm:t>
    </dgm:pt>
    <dgm:pt modelId="{37F3EDE7-34D4-452C-8283-67A14CA02F3C}" type="pres">
      <dgm:prSet presAssocID="{3AC22991-7994-4936-AB92-0CEA6F3B4413}" presName="linearFlow" presStyleCnt="0">
        <dgm:presLayoutVars>
          <dgm:dir/>
          <dgm:resizeHandles val="exact"/>
        </dgm:presLayoutVars>
      </dgm:prSet>
      <dgm:spPr/>
    </dgm:pt>
    <dgm:pt modelId="{7D8B39F5-0C04-4395-8AC5-C694BDFC9316}" type="pres">
      <dgm:prSet presAssocID="{54EC841B-A579-4347-8292-A2F18D004215}" presName="composite" presStyleCnt="0"/>
      <dgm:spPr/>
    </dgm:pt>
    <dgm:pt modelId="{2F7CF61F-8A76-4F71-B3CB-ED8D1B437C6E}" type="pres">
      <dgm:prSet presAssocID="{54EC841B-A579-4347-8292-A2F18D004215}" presName="imgShp" presStyleLbl="fgImgPlace1" presStyleIdx="0" presStyleCnt="4">
        <dgm:style>
          <a:lnRef idx="2">
            <a:schemeClr val="dk1"/>
          </a:lnRef>
          <a:fillRef idx="1">
            <a:schemeClr val="lt1"/>
          </a:fillRef>
          <a:effectRef idx="0">
            <a:schemeClr val="dk1"/>
          </a:effectRef>
          <a:fontRef idx="minor">
            <a:schemeClr val="dk1"/>
          </a:fontRef>
        </dgm:style>
      </dgm:prSet>
      <dgm:spPr>
        <a:solidFill>
          <a:schemeClr val="accent2">
            <a:lumMod val="60000"/>
            <a:lumOff val="40000"/>
          </a:schemeClr>
        </a:solidFill>
        <a:ln>
          <a:solidFill>
            <a:schemeClr val="bg1"/>
          </a:solidFill>
        </a:ln>
      </dgm:spPr>
    </dgm:pt>
    <dgm:pt modelId="{71C46492-9E67-4457-A198-9EDFE06A3029}" type="pres">
      <dgm:prSet presAssocID="{54EC841B-A579-4347-8292-A2F18D004215}" presName="txShp" presStyleLbl="node1" presStyleIdx="0" presStyleCnt="4">
        <dgm:presLayoutVars>
          <dgm:bulletEnabled val="1"/>
        </dgm:presLayoutVars>
      </dgm:prSet>
      <dgm:spPr/>
      <dgm:t>
        <a:bodyPr/>
        <a:lstStyle/>
        <a:p>
          <a:endParaRPr lang="en-IN"/>
        </a:p>
      </dgm:t>
    </dgm:pt>
    <dgm:pt modelId="{030FCE97-A766-4F00-8B28-2631F35F0267}" type="pres">
      <dgm:prSet presAssocID="{52189BF4-CE4F-4998-AD31-3CCED200DC0C}" presName="spacing" presStyleCnt="0"/>
      <dgm:spPr/>
    </dgm:pt>
    <dgm:pt modelId="{3DBC3450-B55D-4008-A736-AA2B3450C086}" type="pres">
      <dgm:prSet presAssocID="{2E32858E-4DB9-465E-A9AF-FC5717A439CA}" presName="composite" presStyleCnt="0"/>
      <dgm:spPr/>
    </dgm:pt>
    <dgm:pt modelId="{98C90477-8045-4F96-8294-3AAB096F0E66}" type="pres">
      <dgm:prSet presAssocID="{2E32858E-4DB9-465E-A9AF-FC5717A439CA}" presName="imgShp" presStyleLbl="fgImgPlace1" presStyleIdx="1" presStyleCnt="4"/>
      <dgm:spPr>
        <a:solidFill>
          <a:schemeClr val="accent2">
            <a:lumMod val="40000"/>
            <a:lumOff val="60000"/>
          </a:schemeClr>
        </a:solidFill>
      </dgm:spPr>
    </dgm:pt>
    <dgm:pt modelId="{5969B0B8-F23B-49F0-877B-0903AB887BA6}" type="pres">
      <dgm:prSet presAssocID="{2E32858E-4DB9-465E-A9AF-FC5717A439CA}" presName="txShp" presStyleLbl="node1" presStyleIdx="1" presStyleCnt="4">
        <dgm:presLayoutVars>
          <dgm:bulletEnabled val="1"/>
        </dgm:presLayoutVars>
      </dgm:prSet>
      <dgm:spPr/>
      <dgm:t>
        <a:bodyPr/>
        <a:lstStyle/>
        <a:p>
          <a:endParaRPr lang="en-IN"/>
        </a:p>
      </dgm:t>
    </dgm:pt>
    <dgm:pt modelId="{D25A500F-EF36-4C8B-AD7D-71E8CB156CF7}" type="pres">
      <dgm:prSet presAssocID="{C24EB7FA-4C73-41B4-AB29-353A1E1A85F7}" presName="spacing" presStyleCnt="0"/>
      <dgm:spPr/>
    </dgm:pt>
    <dgm:pt modelId="{67DB8C3E-8843-4A9D-BA2A-69059056F2CF}" type="pres">
      <dgm:prSet presAssocID="{C612CE2C-8D61-4DFD-8ACE-BBFD8B7D1640}" presName="composite" presStyleCnt="0"/>
      <dgm:spPr/>
    </dgm:pt>
    <dgm:pt modelId="{672224EF-B32F-4C0C-9366-08006E6F76C9}" type="pres">
      <dgm:prSet presAssocID="{C612CE2C-8D61-4DFD-8ACE-BBFD8B7D1640}" presName="imgShp" presStyleLbl="fgImgPlace1" presStyleIdx="2" presStyleCnt="4"/>
      <dgm:spPr>
        <a:solidFill>
          <a:srgbClr val="D2B4A6"/>
        </a:solidFill>
      </dgm:spPr>
    </dgm:pt>
    <dgm:pt modelId="{DFD36D1F-11DF-4E62-9F8C-BE051C401F2F}" type="pres">
      <dgm:prSet presAssocID="{C612CE2C-8D61-4DFD-8ACE-BBFD8B7D1640}" presName="txShp" presStyleLbl="node1" presStyleIdx="2" presStyleCnt="4">
        <dgm:presLayoutVars>
          <dgm:bulletEnabled val="1"/>
        </dgm:presLayoutVars>
      </dgm:prSet>
      <dgm:spPr/>
      <dgm:t>
        <a:bodyPr/>
        <a:lstStyle/>
        <a:p>
          <a:endParaRPr lang="en-IN"/>
        </a:p>
      </dgm:t>
    </dgm:pt>
    <dgm:pt modelId="{83D9FE8C-3992-4F51-9F08-25ED5195BC28}" type="pres">
      <dgm:prSet presAssocID="{301F0948-74BB-4868-85E1-99AD781B793B}" presName="spacing" presStyleCnt="0"/>
      <dgm:spPr/>
    </dgm:pt>
    <dgm:pt modelId="{245074AE-B47D-44E1-B8E2-156F2D66C16E}" type="pres">
      <dgm:prSet presAssocID="{CA0084F1-ACDC-4E4F-8A3B-221F3D726829}" presName="composite" presStyleCnt="0"/>
      <dgm:spPr/>
    </dgm:pt>
    <dgm:pt modelId="{4C82E61B-AB61-4EB7-9A1B-4DA1D9248F61}" type="pres">
      <dgm:prSet presAssocID="{CA0084F1-ACDC-4E4F-8A3B-221F3D726829}" presName="imgShp" presStyleLbl="fgImgPlace1" presStyleIdx="3" presStyleCnt="4"/>
      <dgm:spPr>
        <a:solidFill>
          <a:schemeClr val="bg2">
            <a:lumMod val="90000"/>
          </a:schemeClr>
        </a:solidFill>
      </dgm:spPr>
    </dgm:pt>
    <dgm:pt modelId="{A59EF711-7937-4B24-873B-5BC67152F811}" type="pres">
      <dgm:prSet presAssocID="{CA0084F1-ACDC-4E4F-8A3B-221F3D726829}" presName="txShp" presStyleLbl="node1" presStyleIdx="3" presStyleCnt="4" custScaleY="200520">
        <dgm:presLayoutVars>
          <dgm:bulletEnabled val="1"/>
        </dgm:presLayoutVars>
      </dgm:prSet>
      <dgm:spPr/>
      <dgm:t>
        <a:bodyPr/>
        <a:lstStyle/>
        <a:p>
          <a:endParaRPr lang="en-IN"/>
        </a:p>
      </dgm:t>
    </dgm:pt>
  </dgm:ptLst>
  <dgm:cxnLst>
    <dgm:cxn modelId="{9225C857-61CD-4CA7-BCD9-AE0E9741FCDA}" type="presOf" srcId="{54EC841B-A579-4347-8292-A2F18D004215}" destId="{71C46492-9E67-4457-A198-9EDFE06A3029}" srcOrd="0" destOrd="0" presId="urn:microsoft.com/office/officeart/2005/8/layout/vList3"/>
    <dgm:cxn modelId="{3146A40D-1907-4050-8D05-0F422257EBFB}" srcId="{3AC22991-7994-4936-AB92-0CEA6F3B4413}" destId="{C612CE2C-8D61-4DFD-8ACE-BBFD8B7D1640}" srcOrd="2" destOrd="0" parTransId="{EEA51281-0FE4-4241-B4E9-22E837D5AF37}" sibTransId="{301F0948-74BB-4868-85E1-99AD781B793B}"/>
    <dgm:cxn modelId="{EC6EBB6A-D129-4F30-B2C8-AF656124618E}" srcId="{3AC22991-7994-4936-AB92-0CEA6F3B4413}" destId="{2E32858E-4DB9-465E-A9AF-FC5717A439CA}" srcOrd="1" destOrd="0" parTransId="{89AA068A-1647-4C04-8E90-91E0787BB57A}" sibTransId="{C24EB7FA-4C73-41B4-AB29-353A1E1A85F7}"/>
    <dgm:cxn modelId="{F0754689-C1D9-4A96-A6C0-AC209903314F}" type="presOf" srcId="{C612CE2C-8D61-4DFD-8ACE-BBFD8B7D1640}" destId="{DFD36D1F-11DF-4E62-9F8C-BE051C401F2F}" srcOrd="0" destOrd="0" presId="urn:microsoft.com/office/officeart/2005/8/layout/vList3"/>
    <dgm:cxn modelId="{8C5A19DA-1129-4966-85C5-9AC91577141B}" type="presOf" srcId="{CA0084F1-ACDC-4E4F-8A3B-221F3D726829}" destId="{A59EF711-7937-4B24-873B-5BC67152F811}" srcOrd="0" destOrd="0" presId="urn:microsoft.com/office/officeart/2005/8/layout/vList3"/>
    <dgm:cxn modelId="{3D74A876-E60E-4A61-8654-A3160405C26F}" srcId="{3AC22991-7994-4936-AB92-0CEA6F3B4413}" destId="{54EC841B-A579-4347-8292-A2F18D004215}" srcOrd="0" destOrd="0" parTransId="{57C21C3F-8010-410F-BAEB-DF3C21F40D51}" sibTransId="{52189BF4-CE4F-4998-AD31-3CCED200DC0C}"/>
    <dgm:cxn modelId="{367C4C44-2285-43E9-BA94-8B10797E6EB6}" srcId="{3AC22991-7994-4936-AB92-0CEA6F3B4413}" destId="{CA0084F1-ACDC-4E4F-8A3B-221F3D726829}" srcOrd="3" destOrd="0" parTransId="{BA1090AC-EFCF-42DC-AD21-F96B484547A6}" sibTransId="{BAA0A122-8E36-4CD0-841D-A40CA9811708}"/>
    <dgm:cxn modelId="{557056B8-654C-451F-AA7E-BE23B51FC132}" type="presOf" srcId="{3AC22991-7994-4936-AB92-0CEA6F3B4413}" destId="{37F3EDE7-34D4-452C-8283-67A14CA02F3C}" srcOrd="0" destOrd="0" presId="urn:microsoft.com/office/officeart/2005/8/layout/vList3"/>
    <dgm:cxn modelId="{7D932812-327B-4A37-8768-1ECE88C8CCDE}" type="presOf" srcId="{2E32858E-4DB9-465E-A9AF-FC5717A439CA}" destId="{5969B0B8-F23B-49F0-877B-0903AB887BA6}" srcOrd="0" destOrd="0" presId="urn:microsoft.com/office/officeart/2005/8/layout/vList3"/>
    <dgm:cxn modelId="{595C0560-B0FB-4FCE-BD13-B349BC78102B}" type="presParOf" srcId="{37F3EDE7-34D4-452C-8283-67A14CA02F3C}" destId="{7D8B39F5-0C04-4395-8AC5-C694BDFC9316}" srcOrd="0" destOrd="0" presId="urn:microsoft.com/office/officeart/2005/8/layout/vList3"/>
    <dgm:cxn modelId="{043D45C5-33F5-4E76-8BFF-E6BFBC43E420}" type="presParOf" srcId="{7D8B39F5-0C04-4395-8AC5-C694BDFC9316}" destId="{2F7CF61F-8A76-4F71-B3CB-ED8D1B437C6E}" srcOrd="0" destOrd="0" presId="urn:microsoft.com/office/officeart/2005/8/layout/vList3"/>
    <dgm:cxn modelId="{E16D0534-E61E-4EFC-86D0-AB67E3EDC7C4}" type="presParOf" srcId="{7D8B39F5-0C04-4395-8AC5-C694BDFC9316}" destId="{71C46492-9E67-4457-A198-9EDFE06A3029}" srcOrd="1" destOrd="0" presId="urn:microsoft.com/office/officeart/2005/8/layout/vList3"/>
    <dgm:cxn modelId="{E697BF2D-87A4-4131-B60E-D04157E5731C}" type="presParOf" srcId="{37F3EDE7-34D4-452C-8283-67A14CA02F3C}" destId="{030FCE97-A766-4F00-8B28-2631F35F0267}" srcOrd="1" destOrd="0" presId="urn:microsoft.com/office/officeart/2005/8/layout/vList3"/>
    <dgm:cxn modelId="{8CEB2AA5-F662-467E-93EF-AF69C33D3F96}" type="presParOf" srcId="{37F3EDE7-34D4-452C-8283-67A14CA02F3C}" destId="{3DBC3450-B55D-4008-A736-AA2B3450C086}" srcOrd="2" destOrd="0" presId="urn:microsoft.com/office/officeart/2005/8/layout/vList3"/>
    <dgm:cxn modelId="{60842462-AF3E-4637-A7E6-6755218235EE}" type="presParOf" srcId="{3DBC3450-B55D-4008-A736-AA2B3450C086}" destId="{98C90477-8045-4F96-8294-3AAB096F0E66}" srcOrd="0" destOrd="0" presId="urn:microsoft.com/office/officeart/2005/8/layout/vList3"/>
    <dgm:cxn modelId="{ED669606-756B-4EF7-8305-646BA76E72B7}" type="presParOf" srcId="{3DBC3450-B55D-4008-A736-AA2B3450C086}" destId="{5969B0B8-F23B-49F0-877B-0903AB887BA6}" srcOrd="1" destOrd="0" presId="urn:microsoft.com/office/officeart/2005/8/layout/vList3"/>
    <dgm:cxn modelId="{70CE0D75-2A7D-4691-95FB-59CE1FF98CAC}" type="presParOf" srcId="{37F3EDE7-34D4-452C-8283-67A14CA02F3C}" destId="{D25A500F-EF36-4C8B-AD7D-71E8CB156CF7}" srcOrd="3" destOrd="0" presId="urn:microsoft.com/office/officeart/2005/8/layout/vList3"/>
    <dgm:cxn modelId="{CC86D9BF-672B-49AC-A08F-DA69AF3D5D60}" type="presParOf" srcId="{37F3EDE7-34D4-452C-8283-67A14CA02F3C}" destId="{67DB8C3E-8843-4A9D-BA2A-69059056F2CF}" srcOrd="4" destOrd="0" presId="urn:microsoft.com/office/officeart/2005/8/layout/vList3"/>
    <dgm:cxn modelId="{2CB080CA-99C8-4A0E-BA15-E5D2E72BAE05}" type="presParOf" srcId="{67DB8C3E-8843-4A9D-BA2A-69059056F2CF}" destId="{672224EF-B32F-4C0C-9366-08006E6F76C9}" srcOrd="0" destOrd="0" presId="urn:microsoft.com/office/officeart/2005/8/layout/vList3"/>
    <dgm:cxn modelId="{32C0E6F6-8753-45DC-B881-801EE4B7CC0A}" type="presParOf" srcId="{67DB8C3E-8843-4A9D-BA2A-69059056F2CF}" destId="{DFD36D1F-11DF-4E62-9F8C-BE051C401F2F}" srcOrd="1" destOrd="0" presId="urn:microsoft.com/office/officeart/2005/8/layout/vList3"/>
    <dgm:cxn modelId="{F79AA2AA-93E2-4042-A364-54BF790FD235}" type="presParOf" srcId="{37F3EDE7-34D4-452C-8283-67A14CA02F3C}" destId="{83D9FE8C-3992-4F51-9F08-25ED5195BC28}" srcOrd="5" destOrd="0" presId="urn:microsoft.com/office/officeart/2005/8/layout/vList3"/>
    <dgm:cxn modelId="{538D88CF-5BCE-40C7-966A-025F8834A342}" type="presParOf" srcId="{37F3EDE7-34D4-452C-8283-67A14CA02F3C}" destId="{245074AE-B47D-44E1-B8E2-156F2D66C16E}" srcOrd="6" destOrd="0" presId="urn:microsoft.com/office/officeart/2005/8/layout/vList3"/>
    <dgm:cxn modelId="{A6FA4156-53F6-42B7-8897-8543BBE1DFEA}" type="presParOf" srcId="{245074AE-B47D-44E1-B8E2-156F2D66C16E}" destId="{4C82E61B-AB61-4EB7-9A1B-4DA1D9248F61}" srcOrd="0" destOrd="0" presId="urn:microsoft.com/office/officeart/2005/8/layout/vList3"/>
    <dgm:cxn modelId="{41FECFAB-8360-47AD-A979-76C363C5C1CD}" type="presParOf" srcId="{245074AE-B47D-44E1-B8E2-156F2D66C16E}" destId="{A59EF711-7937-4B24-873B-5BC67152F811}"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58931" cy="3580688"/>
        <a:chOff x="0" y="0"/>
        <a:chExt cx="7658931" cy="3580688"/>
      </a:xfrm>
    </dsp:grpSpPr>
    <dsp:sp modelId="{46763D22-FCD2-46B0-B719-007A48794A41}">
      <dsp:nvSpPr>
        <dsp:cNvPr id="4" name="Block Arc 3"/>
        <dsp:cNvSpPr/>
      </dsp:nvSpPr>
      <dsp:spPr bwMode="white">
        <a:xfrm>
          <a:off x="-4012572" y="-633878"/>
          <a:ext cx="4848445" cy="4848445"/>
        </a:xfrm>
        <a:prstGeom prst="blockArc">
          <a:avLst>
            <a:gd name="adj1" fmla="val 18900000"/>
            <a:gd name="adj2" fmla="val 2700000"/>
            <a:gd name="adj3" fmla="val 374"/>
          </a:avLst>
        </a:prstGeom>
      </dsp:spPr>
      <dsp:style>
        <a:lnRef idx="2">
          <a:schemeClr val="accent3"/>
        </a:lnRef>
        <a:fillRef idx="0">
          <a:schemeClr val="accent2">
            <a:tint val="90000"/>
          </a:schemeClr>
        </a:fillRef>
        <a:effectRef idx="0">
          <a:scrgbClr r="0" g="0" b="0"/>
        </a:effectRef>
        <a:fontRef idx="minor"/>
      </dsp:style>
      <dsp:txXfrm>
        <a:off x="-4012572" y="-633878"/>
        <a:ext cx="4848445" cy="4848445"/>
      </dsp:txXfrm>
    </dsp:sp>
    <dsp:sp modelId="{480CBFC5-ED3A-4462-886F-210264CBA4EE}">
      <dsp:nvSpPr>
        <dsp:cNvPr id="7" name="Rectangles 6"/>
        <dsp:cNvSpPr/>
      </dsp:nvSpPr>
      <dsp:spPr bwMode="white">
        <a:xfrm>
          <a:off x="337659" y="188559"/>
          <a:ext cx="7321272" cy="376975"/>
        </a:xfrm>
        <a:prstGeom prst="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29922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dirty="0" smtClean="0"/>
            <a:t>Introduction, problem statement, and objective of the project</a:t>
          </a:r>
          <a:endParaRPr lang="en-IN" sz="1800" dirty="0"/>
        </a:p>
      </dsp:txBody>
      <dsp:txXfrm>
        <a:off x="337659" y="188559"/>
        <a:ext cx="7321272" cy="376975"/>
      </dsp:txXfrm>
    </dsp:sp>
    <dsp:sp modelId="{4A2817B8-D5D4-474C-B171-2CE31E27FC4B}">
      <dsp:nvSpPr>
        <dsp:cNvPr id="8" name="Oval 7"/>
        <dsp:cNvSpPr/>
      </dsp:nvSpPr>
      <dsp:spPr bwMode="white">
        <a:xfrm>
          <a:off x="102050" y="141437"/>
          <a:ext cx="471219" cy="471219"/>
        </a:xfrm>
        <a:prstGeom prst="ellipse">
          <a:avLst/>
        </a:prstGeom>
      </dsp:spPr>
      <dsp:style>
        <a:lnRef idx="2">
          <a:schemeClr val="accent2">
            <a:hueOff val="0"/>
            <a:satOff val="0"/>
            <a:lumOff val="0"/>
            <a:alpha val="100000"/>
          </a:schemeClr>
        </a:lnRef>
        <a:fillRef idx="1">
          <a:schemeClr val="lt1"/>
        </a:fillRef>
        <a:effectRef idx="0">
          <a:scrgbClr r="0" g="0" b="0"/>
        </a:effectRef>
        <a:fontRef idx="minor"/>
      </dsp:style>
      <dsp:txXfrm>
        <a:off x="102050" y="141437"/>
        <a:ext cx="471219" cy="471219"/>
      </dsp:txXfrm>
    </dsp:sp>
    <dsp:sp modelId="{85DF87FE-C15F-498B-82F2-CD5993A4DDCB}">
      <dsp:nvSpPr>
        <dsp:cNvPr id="9" name="Rectangles 8"/>
        <dsp:cNvSpPr/>
      </dsp:nvSpPr>
      <dsp:spPr bwMode="white">
        <a:xfrm>
          <a:off x="647746" y="753950"/>
          <a:ext cx="7011185" cy="376975"/>
        </a:xfrm>
        <a:prstGeom prst="rect">
          <a:avLst/>
        </a:prstGeom>
      </dsp:spPr>
      <dsp:style>
        <a:lnRef idx="2">
          <a:schemeClr val="lt1"/>
        </a:lnRef>
        <a:fillRef idx="1">
          <a:schemeClr val="accent2">
            <a:hueOff val="-300000"/>
            <a:satOff val="-16783"/>
            <a:lumOff val="1725"/>
            <a:alpha val="100000"/>
          </a:schemeClr>
        </a:fillRef>
        <a:effectRef idx="0">
          <a:scrgbClr r="0" g="0" b="0"/>
        </a:effectRef>
        <a:fontRef idx="minor">
          <a:schemeClr val="lt1"/>
        </a:fontRef>
      </dsp:style>
      <dsp:txBody>
        <a:bodyPr lIns="29922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dirty="0" smtClean="0"/>
            <a:t>Data processing</a:t>
          </a:r>
          <a:endParaRPr lang="en-IN" sz="1800" dirty="0"/>
        </a:p>
      </dsp:txBody>
      <dsp:txXfrm>
        <a:off x="647746" y="753950"/>
        <a:ext cx="7011185" cy="376975"/>
      </dsp:txXfrm>
    </dsp:sp>
    <dsp:sp modelId="{65AA5633-9D1B-4310-B0A3-A4F388AF92F7}">
      <dsp:nvSpPr>
        <dsp:cNvPr id="10" name="Oval 9"/>
        <dsp:cNvSpPr/>
      </dsp:nvSpPr>
      <dsp:spPr bwMode="white">
        <a:xfrm>
          <a:off x="412137" y="706828"/>
          <a:ext cx="471219" cy="471219"/>
        </a:xfrm>
        <a:prstGeom prst="ellipse">
          <a:avLst/>
        </a:prstGeom>
      </dsp:spPr>
      <dsp:style>
        <a:lnRef idx="2">
          <a:schemeClr val="accent2">
            <a:hueOff val="-300000"/>
            <a:satOff val="-16783"/>
            <a:lumOff val="1725"/>
            <a:alpha val="100000"/>
          </a:schemeClr>
        </a:lnRef>
        <a:fillRef idx="1">
          <a:schemeClr val="lt1"/>
        </a:fillRef>
        <a:effectRef idx="0">
          <a:scrgbClr r="0" g="0" b="0"/>
        </a:effectRef>
        <a:fontRef idx="minor"/>
      </dsp:style>
      <dsp:txXfrm>
        <a:off x="412137" y="706828"/>
        <a:ext cx="471219" cy="471219"/>
      </dsp:txXfrm>
    </dsp:sp>
    <dsp:sp modelId="{26DC261A-7EEB-448D-8CD8-8FDDB4C4951A}">
      <dsp:nvSpPr>
        <dsp:cNvPr id="11" name="Rectangles 10"/>
        <dsp:cNvSpPr/>
      </dsp:nvSpPr>
      <dsp:spPr bwMode="white">
        <a:xfrm>
          <a:off x="789542" y="1319340"/>
          <a:ext cx="6869389" cy="376975"/>
        </a:xfrm>
        <a:prstGeom prst="rect">
          <a:avLst/>
        </a:prstGeom>
      </dsp:spPr>
      <dsp:style>
        <a:lnRef idx="2">
          <a:schemeClr val="lt1"/>
        </a:lnRef>
        <a:fillRef idx="1">
          <a:schemeClr val="accent2">
            <a:hueOff val="-600000"/>
            <a:satOff val="-33568"/>
            <a:lumOff val="3451"/>
            <a:alpha val="100000"/>
          </a:schemeClr>
        </a:fillRef>
        <a:effectRef idx="0">
          <a:scrgbClr r="0" g="0" b="0"/>
        </a:effectRef>
        <a:fontRef idx="minor">
          <a:schemeClr val="lt1"/>
        </a:fontRef>
      </dsp:style>
      <dsp:txBody>
        <a:bodyPr lIns="29922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dirty="0" smtClean="0"/>
            <a:t>Exploratory Data Analysis</a:t>
          </a:r>
          <a:endParaRPr lang="en-IN" sz="1800" dirty="0"/>
        </a:p>
      </dsp:txBody>
      <dsp:txXfrm>
        <a:off x="789542" y="1319340"/>
        <a:ext cx="6869389" cy="376975"/>
      </dsp:txXfrm>
    </dsp:sp>
    <dsp:sp modelId="{A76CAEB9-85A0-49D7-B21C-92F6F673516E}">
      <dsp:nvSpPr>
        <dsp:cNvPr id="12" name="Oval 11"/>
        <dsp:cNvSpPr/>
      </dsp:nvSpPr>
      <dsp:spPr bwMode="white">
        <a:xfrm>
          <a:off x="553932" y="1272218"/>
          <a:ext cx="471219" cy="471219"/>
        </a:xfrm>
        <a:prstGeom prst="ellipse">
          <a:avLst/>
        </a:prstGeom>
      </dsp:spPr>
      <dsp:style>
        <a:lnRef idx="2">
          <a:schemeClr val="accent2">
            <a:hueOff val="-600000"/>
            <a:satOff val="-33568"/>
            <a:lumOff val="3451"/>
            <a:alpha val="100000"/>
          </a:schemeClr>
        </a:lnRef>
        <a:fillRef idx="1">
          <a:schemeClr val="lt1"/>
        </a:fillRef>
        <a:effectRef idx="0">
          <a:scrgbClr r="0" g="0" b="0"/>
        </a:effectRef>
        <a:fontRef idx="minor"/>
      </dsp:style>
      <dsp:txXfrm>
        <a:off x="553932" y="1272218"/>
        <a:ext cx="471219" cy="471219"/>
      </dsp:txXfrm>
    </dsp:sp>
    <dsp:sp modelId="{DD8CDB5F-7E03-47BC-BC98-FF47D1B740D6}">
      <dsp:nvSpPr>
        <dsp:cNvPr id="13" name="Rectangles 12"/>
        <dsp:cNvSpPr/>
      </dsp:nvSpPr>
      <dsp:spPr bwMode="white">
        <a:xfrm>
          <a:off x="789542" y="1884373"/>
          <a:ext cx="6869389" cy="376975"/>
        </a:xfrm>
        <a:prstGeom prst="rect">
          <a:avLst/>
        </a:prstGeom>
      </dsp:spPr>
      <dsp:style>
        <a:lnRef idx="2">
          <a:schemeClr val="lt1"/>
        </a:lnRef>
        <a:fillRef idx="1">
          <a:schemeClr val="accent2">
            <a:hueOff val="-900000"/>
            <a:satOff val="-50352"/>
            <a:lumOff val="5176"/>
            <a:alpha val="100000"/>
          </a:schemeClr>
        </a:fillRef>
        <a:effectRef idx="0">
          <a:scrgbClr r="0" g="0" b="0"/>
        </a:effectRef>
        <a:fontRef idx="minor">
          <a:schemeClr val="lt1"/>
        </a:fontRef>
      </dsp:style>
      <dsp:txBody>
        <a:bodyPr lIns="29922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dirty="0" smtClean="0"/>
            <a:t>Dimension reduction</a:t>
          </a:r>
          <a:endParaRPr lang="en-IN" sz="1800" dirty="0"/>
        </a:p>
      </dsp:txBody>
      <dsp:txXfrm>
        <a:off x="789542" y="1884373"/>
        <a:ext cx="6869389" cy="376975"/>
      </dsp:txXfrm>
    </dsp:sp>
    <dsp:sp modelId="{FB5699A8-7D59-40B6-AD39-3FB4310EF5B7}">
      <dsp:nvSpPr>
        <dsp:cNvPr id="14" name="Oval 13"/>
        <dsp:cNvSpPr/>
      </dsp:nvSpPr>
      <dsp:spPr bwMode="white">
        <a:xfrm>
          <a:off x="553932" y="1837251"/>
          <a:ext cx="471219" cy="471219"/>
        </a:xfrm>
        <a:prstGeom prst="ellipse">
          <a:avLst/>
        </a:prstGeom>
      </dsp:spPr>
      <dsp:style>
        <a:lnRef idx="2">
          <a:schemeClr val="accent2">
            <a:hueOff val="-900000"/>
            <a:satOff val="-50352"/>
            <a:lumOff val="5176"/>
            <a:alpha val="100000"/>
          </a:schemeClr>
        </a:lnRef>
        <a:fillRef idx="1">
          <a:schemeClr val="lt1"/>
        </a:fillRef>
        <a:effectRef idx="0">
          <a:scrgbClr r="0" g="0" b="0"/>
        </a:effectRef>
        <a:fontRef idx="minor"/>
      </dsp:style>
      <dsp:txXfrm>
        <a:off x="553932" y="1837251"/>
        <a:ext cx="471219" cy="471219"/>
      </dsp:txXfrm>
    </dsp:sp>
    <dsp:sp modelId="{FDCE550A-E353-4A98-B159-E560AABB2766}">
      <dsp:nvSpPr>
        <dsp:cNvPr id="15" name="Rectangles 14"/>
        <dsp:cNvSpPr/>
      </dsp:nvSpPr>
      <dsp:spPr bwMode="white">
        <a:xfrm>
          <a:off x="647746" y="2449764"/>
          <a:ext cx="7011185" cy="376975"/>
        </a:xfrm>
        <a:prstGeom prst="rect">
          <a:avLst/>
        </a:prstGeom>
      </dsp:spPr>
      <dsp:style>
        <a:lnRef idx="2">
          <a:schemeClr val="lt1"/>
        </a:lnRef>
        <a:fillRef idx="1">
          <a:schemeClr val="accent2">
            <a:hueOff val="-1200000"/>
            <a:satOff val="-67136"/>
            <a:lumOff val="6902"/>
            <a:alpha val="100000"/>
          </a:schemeClr>
        </a:fillRef>
        <a:effectRef idx="0">
          <a:scrgbClr r="0" g="0" b="0"/>
        </a:effectRef>
        <a:fontRef idx="minor">
          <a:schemeClr val="lt1"/>
        </a:fontRef>
      </dsp:style>
      <dsp:txBody>
        <a:bodyPr lIns="29922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dirty="0" smtClean="0"/>
            <a:t>Model building and performance evaluation</a:t>
          </a:r>
          <a:endParaRPr lang="en-IN" sz="1800" dirty="0"/>
        </a:p>
      </dsp:txBody>
      <dsp:txXfrm>
        <a:off x="647746" y="2449764"/>
        <a:ext cx="7011185" cy="376975"/>
      </dsp:txXfrm>
    </dsp:sp>
    <dsp:sp modelId="{2DAE5B26-5250-46DA-92BB-D6AFE3EE2DF2}">
      <dsp:nvSpPr>
        <dsp:cNvPr id="16" name="Oval 15"/>
        <dsp:cNvSpPr/>
      </dsp:nvSpPr>
      <dsp:spPr bwMode="white">
        <a:xfrm>
          <a:off x="412137" y="2402642"/>
          <a:ext cx="471219" cy="471219"/>
        </a:xfrm>
        <a:prstGeom prst="ellipse">
          <a:avLst/>
        </a:prstGeom>
      </dsp:spPr>
      <dsp:style>
        <a:lnRef idx="2">
          <a:schemeClr val="accent2">
            <a:hueOff val="-1200000"/>
            <a:satOff val="-67136"/>
            <a:lumOff val="6902"/>
            <a:alpha val="100000"/>
          </a:schemeClr>
        </a:lnRef>
        <a:fillRef idx="1">
          <a:schemeClr val="lt1"/>
        </a:fillRef>
        <a:effectRef idx="0">
          <a:scrgbClr r="0" g="0" b="0"/>
        </a:effectRef>
        <a:fontRef idx="minor"/>
      </dsp:style>
      <dsp:txXfrm>
        <a:off x="412137" y="2402642"/>
        <a:ext cx="471219" cy="471219"/>
      </dsp:txXfrm>
    </dsp:sp>
    <dsp:sp modelId="{E68D2984-383C-494A-8BEF-33780CFAD802}">
      <dsp:nvSpPr>
        <dsp:cNvPr id="17" name="Rectangles 16"/>
        <dsp:cNvSpPr/>
      </dsp:nvSpPr>
      <dsp:spPr bwMode="white">
        <a:xfrm>
          <a:off x="337659" y="3015154"/>
          <a:ext cx="7321272" cy="376975"/>
        </a:xfrm>
        <a:prstGeom prst="rect">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lIns="299223"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dirty="0" smtClean="0"/>
            <a:t>Insights and recommendation</a:t>
          </a:r>
          <a:endParaRPr lang="en-IN" sz="1800" dirty="0"/>
        </a:p>
      </dsp:txBody>
      <dsp:txXfrm>
        <a:off x="337659" y="3015154"/>
        <a:ext cx="7321272" cy="376975"/>
      </dsp:txXfrm>
    </dsp:sp>
    <dsp:sp modelId="{D13EE215-61FE-42CD-8A35-882F91796A57}">
      <dsp:nvSpPr>
        <dsp:cNvPr id="18" name="Oval 17"/>
        <dsp:cNvSpPr/>
      </dsp:nvSpPr>
      <dsp:spPr bwMode="white">
        <a:xfrm>
          <a:off x="102050" y="2968032"/>
          <a:ext cx="471219" cy="471219"/>
        </a:xfrm>
        <a:prstGeom prst="ellipse">
          <a:avLst/>
        </a:prstGeom>
      </dsp:spPr>
      <dsp:style>
        <a:lnRef idx="2">
          <a:schemeClr val="accent2">
            <a:hueOff val="-1500000"/>
            <a:satOff val="-83921"/>
            <a:lumOff val="8627"/>
            <a:alpha val="100000"/>
          </a:schemeClr>
        </a:lnRef>
        <a:fillRef idx="1">
          <a:schemeClr val="lt1"/>
        </a:fillRef>
        <a:effectRef idx="0">
          <a:scrgbClr r="0" g="0" b="0"/>
        </a:effectRef>
        <a:fontRef idx="minor"/>
      </dsp:style>
      <dsp:txXfrm>
        <a:off x="102050" y="2968032"/>
        <a:ext cx="471219" cy="471219"/>
      </dsp:txXfrm>
    </dsp:sp>
    <dsp:sp modelId="{4FDD7A60-7306-450A-97BD-F9BE1A2A366F}">
      <dsp:nvSpPr>
        <dsp:cNvPr id="3" name="Rectangles 2" hidden="1"/>
        <dsp:cNvSpPr/>
      </dsp:nvSpPr>
      <dsp:spPr bwMode="white">
        <a:xfrm>
          <a:off x="95106" y="70888"/>
          <a:ext cx="36000" cy="36000"/>
        </a:xfrm>
        <a:prstGeom prst="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Xfrm>
        <a:off x="95106" y="70888"/>
        <a:ext cx="36000" cy="36000"/>
      </dsp:txXfrm>
    </dsp:sp>
    <dsp:sp modelId="{2C9FBE09-447D-466E-A7BB-AE058EC6DD67}">
      <dsp:nvSpPr>
        <dsp:cNvPr id="5" name="Rectangles 4" hidden="1"/>
        <dsp:cNvSpPr/>
      </dsp:nvSpPr>
      <dsp:spPr bwMode="white">
        <a:xfrm>
          <a:off x="799873" y="1772344"/>
          <a:ext cx="36000" cy="36000"/>
        </a:xfrm>
        <a:prstGeom prst="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Xfrm>
        <a:off x="799873" y="1772344"/>
        <a:ext cx="36000" cy="36000"/>
      </dsp:txXfrm>
    </dsp:sp>
    <dsp:sp modelId="{A986D33A-E3D4-450B-96BB-CC5270E4D6D6}">
      <dsp:nvSpPr>
        <dsp:cNvPr id="6" name="Rectangles 5" hidden="1"/>
        <dsp:cNvSpPr/>
      </dsp:nvSpPr>
      <dsp:spPr bwMode="white">
        <a:xfrm>
          <a:off x="95106" y="3473800"/>
          <a:ext cx="36000" cy="36000"/>
        </a:xfrm>
        <a:prstGeom prst="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Xfrm>
        <a:off x="95106" y="3473800"/>
        <a:ext cx="36000" cy="3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042161" cy="2021081"/>
        <a:chOff x="0" y="0"/>
        <a:chExt cx="4042161" cy="2021081"/>
      </a:xfrm>
    </dsp:grpSpPr>
    <dsp:sp modelId="{3BF4B301-BD76-406F-9CCB-0E848AF9D6E9}">
      <dsp:nvSpPr>
        <dsp:cNvPr id="3" name="Oval 2"/>
        <dsp:cNvSpPr/>
      </dsp:nvSpPr>
      <dsp:spPr bwMode="white">
        <a:xfrm>
          <a:off x="0" y="0"/>
          <a:ext cx="2021081" cy="2021081"/>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w="76200">
          <a:solidFill>
            <a:schemeClr val="accent2"/>
          </a:solidFill>
        </a:ln>
      </dsp:spPr>
      <dsp:style>
        <a:lnRef idx="2">
          <a:schemeClr val="lt1"/>
        </a:lnRef>
        <a:fillRef idx="1">
          <a:schemeClr val="accent1">
            <a:tint val="50000"/>
          </a:schemeClr>
        </a:fillRef>
        <a:effectRef idx="0">
          <a:scrgbClr r="0" g="0" b="0"/>
        </a:effectRef>
        <a:fontRef idx="minor"/>
      </dsp:style>
      <dsp:txXfrm>
        <a:off x="0" y="0"/>
        <a:ext cx="2021081" cy="2021081"/>
      </dsp:txXfrm>
    </dsp:sp>
    <dsp:sp modelId="{44973107-FFFA-4AE5-90DE-BFB075BBE4D5}">
      <dsp:nvSpPr>
        <dsp:cNvPr id="4" name="Rectangles 3"/>
        <dsp:cNvSpPr/>
      </dsp:nvSpPr>
      <dsp:spPr bwMode="white">
        <a:xfrm>
          <a:off x="1374335" y="1486754"/>
          <a:ext cx="1293492" cy="666957"/>
        </a:xfrm>
        <a:prstGeom prst="rect">
          <a:avLst/>
        </a:prstGeom>
        <a:noFill/>
        <a:ln>
          <a:noFill/>
        </a:ln>
      </dsp:spPr>
      <dsp:style>
        <a:lnRef idx="2">
          <a:scrgbClr r="0" g="0" b="0"/>
        </a:lnRef>
        <a:fillRef idx="1">
          <a:scrgbClr r="0" g="0" b="0"/>
        </a:fillRef>
        <a:effectRef idx="0">
          <a:scrgbClr r="0" g="0" b="0"/>
        </a:effectRef>
        <a:fontRef idx="minor">
          <a:schemeClr val="lt1"/>
        </a:fontRef>
      </dsp:style>
      <dsp:txBody>
        <a:bodyPr lIns="0" tIns="0" rIns="0" bIns="0" anchor="b"/>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endParaRPr lang="en-IN"/>
        </a:p>
        <a:p>
          <a:pPr lvl="1">
            <a:lnSpc>
              <a:spcPct val="100000"/>
            </a:lnSpc>
            <a:spcBef>
              <a:spcPct val="0"/>
            </a:spcBef>
            <a:spcAft>
              <a:spcPct val="15000"/>
            </a:spcAft>
            <a:buChar char="•"/>
          </a:pPr>
          <a:endParaRPr lang="en-IN" dirty="0"/>
        </a:p>
        <a:p>
          <a:pPr lvl="1">
            <a:lnSpc>
              <a:spcPct val="100000"/>
            </a:lnSpc>
            <a:spcBef>
              <a:spcPct val="0"/>
            </a:spcBef>
            <a:spcAft>
              <a:spcPct val="15000"/>
            </a:spcAft>
            <a:buChar char="•"/>
          </a:pPr>
          <a:endParaRPr lang="en-IN" dirty="0"/>
        </a:p>
        <a:p>
          <a:pPr lvl="1">
            <a:lnSpc>
              <a:spcPct val="100000"/>
            </a:lnSpc>
            <a:spcBef>
              <a:spcPct val="0"/>
            </a:spcBef>
            <a:spcAft>
              <a:spcPct val="15000"/>
            </a:spcAft>
            <a:buChar char="•"/>
          </a:pPr>
          <a:endParaRPr lang="en-IN" dirty="0"/>
        </a:p>
      </dsp:txBody>
      <dsp:txXfrm>
        <a:off x="1374335" y="1486754"/>
        <a:ext cx="1293492" cy="666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895322" cy="3402957"/>
        <a:chOff x="0" y="0"/>
        <a:chExt cx="5895322" cy="3402957"/>
      </a:xfrm>
    </dsp:grpSpPr>
    <dsp:sp modelId="{71C46492-9E67-4457-A198-9EDFE06A3029}">
      <dsp:nvSpPr>
        <dsp:cNvPr id="4" name="Pentagon 3"/>
        <dsp:cNvSpPr/>
      </dsp:nvSpPr>
      <dsp:spPr bwMode="white">
        <a:xfrm rot="10800000">
          <a:off x="1166569" y="0"/>
          <a:ext cx="3920389" cy="716412"/>
        </a:xfrm>
        <a:prstGeom prst="homePlate">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rot="10800000" lIns="315917" tIns="53340" rIns="99568"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smtClean="0"/>
            <a:t>Data source: From Great learning .</a:t>
          </a:r>
          <a:endParaRPr lang="en-IN" sz="1400" dirty="0"/>
        </a:p>
      </dsp:txBody>
      <dsp:txXfrm rot="10800000">
        <a:off x="1166569" y="0"/>
        <a:ext cx="3920389" cy="716412"/>
      </dsp:txXfrm>
    </dsp:sp>
    <dsp:sp modelId="{2F7CF61F-8A76-4F71-B3CB-ED8D1B437C6E}">
      <dsp:nvSpPr>
        <dsp:cNvPr id="3" name="Oval 2"/>
        <dsp:cNvSpPr/>
      </dsp:nvSpPr>
      <dsp:spPr bwMode="white">
        <a:xfrm>
          <a:off x="763380" y="0"/>
          <a:ext cx="716412" cy="716412"/>
        </a:xfrm>
        <a:prstGeom prst="ellipse">
          <a:avLst/>
        </a:prstGeom>
        <a:solidFill>
          <a:schemeClr val="accent1">
            <a:lumMod val="20000"/>
            <a:lumOff val="80000"/>
          </a:schemeClr>
        </a:solidFill>
        <a:ln>
          <a:solidFill>
            <a:schemeClr val="bg1"/>
          </a:solidFill>
        </a:ln>
      </dsp:spPr>
      <dsp:style>
        <a:lnRef idx="2">
          <a:schemeClr val="accent3">
            <a:shade val="50000"/>
          </a:schemeClr>
        </a:lnRef>
        <a:fillRef idx="1">
          <a:schemeClr val="accent3"/>
        </a:fillRef>
        <a:effectRef idx="0">
          <a:schemeClr val="accent3"/>
        </a:effectRef>
        <a:fontRef idx="minor">
          <a:schemeClr val="lt1"/>
        </a:fontRef>
      </dsp:style>
      <dsp:txXfrm>
        <a:off x="763380" y="0"/>
        <a:ext cx="716412" cy="716412"/>
      </dsp:txXfrm>
    </dsp:sp>
    <dsp:sp modelId="{5969B0B8-F23B-49F0-877B-0903AB887BA6}">
      <dsp:nvSpPr>
        <dsp:cNvPr id="6" name="Pentagon 5"/>
        <dsp:cNvSpPr/>
      </dsp:nvSpPr>
      <dsp:spPr bwMode="white">
        <a:xfrm rot="10800000">
          <a:off x="1166569" y="895515"/>
          <a:ext cx="3920389" cy="716412"/>
        </a:xfrm>
        <a:prstGeom prst="homePlate">
          <a:avLst/>
        </a:prstGeom>
      </dsp:spPr>
      <dsp:style>
        <a:lnRef idx="2">
          <a:schemeClr val="lt1"/>
        </a:lnRef>
        <a:fillRef idx="1">
          <a:schemeClr val="accent2">
            <a:hueOff val="-499999"/>
            <a:satOff val="-27973"/>
            <a:lumOff val="2876"/>
            <a:alpha val="100000"/>
          </a:schemeClr>
        </a:fillRef>
        <a:effectRef idx="0">
          <a:scrgbClr r="0" g="0" b="0"/>
        </a:effectRef>
        <a:fontRef idx="minor">
          <a:schemeClr val="lt1"/>
        </a:fontRef>
      </dsp:style>
      <dsp:txBody>
        <a:bodyPr rot="10800000" lIns="315917" tIns="53340" rIns="99568"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1400" dirty="0" smtClean="0"/>
            <a:t>Data type: 16 numeric features, 6 categorical and 1 date-time feature with target variable “price”. Some features should be numeric instead of object.</a:t>
          </a:r>
          <a:endParaRPr lang="en-IN" sz="1400" dirty="0"/>
        </a:p>
      </dsp:txBody>
      <dsp:txXfrm rot="10800000">
        <a:off x="1166569" y="895515"/>
        <a:ext cx="3920389" cy="716412"/>
      </dsp:txXfrm>
    </dsp:sp>
    <dsp:sp modelId="{98C90477-8045-4F96-8294-3AAB096F0E66}">
      <dsp:nvSpPr>
        <dsp:cNvPr id="5" name="Oval 4"/>
        <dsp:cNvSpPr/>
      </dsp:nvSpPr>
      <dsp:spPr bwMode="white">
        <a:xfrm>
          <a:off x="808363" y="895515"/>
          <a:ext cx="716412" cy="716412"/>
        </a:xfrm>
        <a:prstGeom prst="ellipse">
          <a:avLst/>
        </a:prstGeom>
        <a:solidFill>
          <a:srgbClr val="D2B4A6"/>
        </a:solidFill>
      </dsp:spPr>
      <dsp:style>
        <a:lnRef idx="2">
          <a:schemeClr val="lt1"/>
        </a:lnRef>
        <a:fillRef idx="1">
          <a:schemeClr val="accent2">
            <a:tint val="50000"/>
            <a:hueOff val="-320000"/>
            <a:satOff val="-25228"/>
            <a:lumOff val="-260"/>
            <a:alpha val="100000"/>
          </a:schemeClr>
        </a:fillRef>
        <a:effectRef idx="0">
          <a:scrgbClr r="0" g="0" b="0"/>
        </a:effectRef>
        <a:fontRef idx="minor"/>
      </dsp:style>
      <dsp:txXfrm>
        <a:off x="808363" y="895515"/>
        <a:ext cx="716412" cy="716412"/>
      </dsp:txXfrm>
    </dsp:sp>
    <dsp:sp modelId="{DFD36D1F-11DF-4E62-9F8C-BE051C401F2F}">
      <dsp:nvSpPr>
        <dsp:cNvPr id="8" name="Pentagon 7"/>
        <dsp:cNvSpPr/>
      </dsp:nvSpPr>
      <dsp:spPr bwMode="white">
        <a:xfrm rot="10800000">
          <a:off x="1166569" y="1791030"/>
          <a:ext cx="3920389" cy="716412"/>
        </a:xfrm>
        <a:prstGeom prst="homePlate">
          <a:avLst/>
        </a:prstGeom>
      </dsp:spPr>
      <dsp:style>
        <a:lnRef idx="2">
          <a:schemeClr val="lt1"/>
        </a:lnRef>
        <a:fillRef idx="1">
          <a:schemeClr val="accent2">
            <a:hueOff val="-999999"/>
            <a:satOff val="-55947"/>
            <a:lumOff val="5752"/>
            <a:alpha val="100000"/>
          </a:schemeClr>
        </a:fillRef>
        <a:effectRef idx="0">
          <a:scrgbClr r="0" g="0" b="0"/>
        </a:effectRef>
        <a:fontRef idx="minor">
          <a:schemeClr val="lt1"/>
        </a:fontRef>
      </dsp:style>
      <dsp:txBody>
        <a:bodyPr rot="10800000" lIns="315917" tIns="53340" rIns="99568"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smtClean="0"/>
            <a:t>Duplicate data:  no duplicate data.</a:t>
          </a:r>
          <a:endParaRPr lang="en-IN" sz="1400" dirty="0"/>
        </a:p>
      </dsp:txBody>
      <dsp:txXfrm rot="10800000">
        <a:off x="1166569" y="1791030"/>
        <a:ext cx="3920389" cy="716412"/>
      </dsp:txXfrm>
    </dsp:sp>
    <dsp:sp modelId="{672224EF-B32F-4C0C-9366-08006E6F76C9}">
      <dsp:nvSpPr>
        <dsp:cNvPr id="7" name="Oval 6"/>
        <dsp:cNvSpPr/>
      </dsp:nvSpPr>
      <dsp:spPr bwMode="white">
        <a:xfrm>
          <a:off x="808363" y="1791030"/>
          <a:ext cx="716412" cy="716412"/>
        </a:xfrm>
        <a:prstGeom prst="ellipse">
          <a:avLst/>
        </a:prstGeom>
        <a:solidFill>
          <a:srgbClr val="ECE1CA"/>
        </a:solidFill>
      </dsp:spPr>
      <dsp:style>
        <a:lnRef idx="2">
          <a:schemeClr val="lt1"/>
        </a:lnRef>
        <a:fillRef idx="1">
          <a:schemeClr val="accent2">
            <a:tint val="50000"/>
            <a:hueOff val="-640000"/>
            <a:satOff val="-50457"/>
            <a:lumOff val="-522"/>
            <a:alpha val="100000"/>
          </a:schemeClr>
        </a:fillRef>
        <a:effectRef idx="0">
          <a:scrgbClr r="0" g="0" b="0"/>
        </a:effectRef>
        <a:fontRef idx="minor"/>
      </dsp:style>
      <dsp:txXfrm>
        <a:off x="808363" y="1791030"/>
        <a:ext cx="716412" cy="716412"/>
      </dsp:txXfrm>
    </dsp:sp>
    <dsp:sp modelId="{A59EF711-7937-4B24-873B-5BC67152F811}">
      <dsp:nvSpPr>
        <dsp:cNvPr id="10" name="Pentagon 9"/>
        <dsp:cNvSpPr/>
      </dsp:nvSpPr>
      <dsp:spPr bwMode="white">
        <a:xfrm rot="10800000">
          <a:off x="1166569" y="2686545"/>
          <a:ext cx="3920389" cy="716412"/>
        </a:xfrm>
        <a:prstGeom prst="homePlate">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rot="10800000" lIns="315917" tIns="53340" rIns="99568"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smtClean="0"/>
            <a:t>Missing data: There are few missing values.</a:t>
          </a:r>
          <a:endParaRPr lang="en-IN" sz="1400" dirty="0"/>
        </a:p>
      </dsp:txBody>
      <dsp:txXfrm rot="10800000">
        <a:off x="1166569" y="2686545"/>
        <a:ext cx="3920389" cy="716412"/>
      </dsp:txXfrm>
    </dsp:sp>
    <dsp:sp modelId="{4C82E61B-AB61-4EB7-9A1B-4DA1D9248F61}">
      <dsp:nvSpPr>
        <dsp:cNvPr id="9" name="Oval 8"/>
        <dsp:cNvSpPr/>
      </dsp:nvSpPr>
      <dsp:spPr bwMode="white">
        <a:xfrm>
          <a:off x="808363" y="2686545"/>
          <a:ext cx="716412" cy="716412"/>
        </a:xfrm>
        <a:prstGeom prst="ellipse">
          <a:avLst/>
        </a:prstGeom>
        <a:solidFill>
          <a:schemeClr val="bg2">
            <a:lumMod val="75000"/>
          </a:schemeClr>
        </a:solidFill>
      </dsp:spPr>
      <dsp:style>
        <a:lnRef idx="2">
          <a:schemeClr val="lt1"/>
        </a:lnRef>
        <a:fillRef idx="1">
          <a:schemeClr val="accent2">
            <a:tint val="50000"/>
            <a:hueOff val="-960000"/>
            <a:satOff val="-75685"/>
            <a:lumOff val="-783"/>
            <a:alpha val="100000"/>
          </a:schemeClr>
        </a:fillRef>
        <a:effectRef idx="0">
          <a:scrgbClr r="0" g="0" b="0"/>
        </a:effectRef>
        <a:fontRef idx="minor"/>
      </dsp:style>
      <dsp:txXfrm>
        <a:off x="808363" y="2686545"/>
        <a:ext cx="716412" cy="716412"/>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293739" cy="3402957"/>
        <a:chOff x="0" y="0"/>
        <a:chExt cx="6293739" cy="3402957"/>
      </a:xfrm>
    </dsp:grpSpPr>
    <dsp:sp modelId="{71C46492-9E67-4457-A198-9EDFE06A3029}">
      <dsp:nvSpPr>
        <dsp:cNvPr id="4" name="Pentagon 3"/>
        <dsp:cNvSpPr/>
      </dsp:nvSpPr>
      <dsp:spPr bwMode="white">
        <a:xfrm rot="10800000">
          <a:off x="1233304" y="0"/>
          <a:ext cx="4185336" cy="716412"/>
        </a:xfrm>
        <a:prstGeom prst="homePlate">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rot="10800000" lIns="315917" tIns="53340" rIns="99568"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smtClean="0"/>
            <a:t>Data size : number of rows: 21613 , number of columns : 23 </a:t>
          </a:r>
          <a:endParaRPr lang="en-IN" sz="1400" dirty="0"/>
        </a:p>
      </dsp:txBody>
      <dsp:txXfrm rot="10800000">
        <a:off x="1233304" y="0"/>
        <a:ext cx="4185336" cy="716412"/>
      </dsp:txXfrm>
    </dsp:sp>
    <dsp:sp modelId="{2F7CF61F-8A76-4F71-B3CB-ED8D1B437C6E}">
      <dsp:nvSpPr>
        <dsp:cNvPr id="3" name="Oval 2"/>
        <dsp:cNvSpPr/>
      </dsp:nvSpPr>
      <dsp:spPr bwMode="white">
        <a:xfrm>
          <a:off x="875098" y="0"/>
          <a:ext cx="716412" cy="716412"/>
        </a:xfrm>
        <a:prstGeom prst="ellipse">
          <a:avLst/>
        </a:prstGeom>
        <a:solidFill>
          <a:schemeClr val="accent2">
            <a:lumMod val="60000"/>
            <a:lumOff val="40000"/>
          </a:schemeClr>
        </a:solidFill>
        <a:ln>
          <a:solidFill>
            <a:schemeClr val="bg1"/>
          </a:solidFill>
        </a:ln>
      </dsp:spPr>
      <dsp:style>
        <a:lnRef idx="2">
          <a:schemeClr val="dk1"/>
        </a:lnRef>
        <a:fillRef idx="1">
          <a:schemeClr val="lt1"/>
        </a:fillRef>
        <a:effectRef idx="0">
          <a:schemeClr val="dk1"/>
        </a:effectRef>
        <a:fontRef idx="minor">
          <a:schemeClr val="dk1"/>
        </a:fontRef>
      </dsp:style>
      <dsp:txXfrm>
        <a:off x="875098" y="0"/>
        <a:ext cx="716412" cy="716412"/>
      </dsp:txXfrm>
    </dsp:sp>
    <dsp:sp modelId="{5969B0B8-F23B-49F0-877B-0903AB887BA6}">
      <dsp:nvSpPr>
        <dsp:cNvPr id="6" name="Pentagon 5"/>
        <dsp:cNvSpPr/>
      </dsp:nvSpPr>
      <dsp:spPr bwMode="white">
        <a:xfrm rot="10800000">
          <a:off x="1233304" y="895515"/>
          <a:ext cx="4185336" cy="716412"/>
        </a:xfrm>
        <a:prstGeom prst="homePlate">
          <a:avLst/>
        </a:prstGeom>
      </dsp:spPr>
      <dsp:style>
        <a:lnRef idx="2">
          <a:schemeClr val="lt1"/>
        </a:lnRef>
        <a:fillRef idx="1">
          <a:schemeClr val="accent2">
            <a:hueOff val="-499999"/>
            <a:satOff val="-27973"/>
            <a:lumOff val="2876"/>
            <a:alpha val="100000"/>
          </a:schemeClr>
        </a:fillRef>
        <a:effectRef idx="0">
          <a:scrgbClr r="0" g="0" b="0"/>
        </a:effectRef>
        <a:fontRef idx="minor">
          <a:schemeClr val="lt1"/>
        </a:fontRef>
      </dsp:style>
      <dsp:txBody>
        <a:bodyPr rot="10800000" lIns="315917" tIns="53340" rIns="99568"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dirty="0" smtClean="0"/>
            <a:t>Special character: special character like “$” is present in the data.</a:t>
          </a:r>
          <a:endParaRPr lang="en-IN" sz="1400" dirty="0"/>
        </a:p>
      </dsp:txBody>
      <dsp:txXfrm rot="10800000">
        <a:off x="1233304" y="895515"/>
        <a:ext cx="4185336" cy="716412"/>
      </dsp:txXfrm>
    </dsp:sp>
    <dsp:sp modelId="{98C90477-8045-4F96-8294-3AAB096F0E66}">
      <dsp:nvSpPr>
        <dsp:cNvPr id="5" name="Oval 4"/>
        <dsp:cNvSpPr/>
      </dsp:nvSpPr>
      <dsp:spPr bwMode="white">
        <a:xfrm>
          <a:off x="875098" y="895515"/>
          <a:ext cx="716412" cy="716412"/>
        </a:xfrm>
        <a:prstGeom prst="ellipse">
          <a:avLst/>
        </a:prstGeom>
        <a:solidFill>
          <a:schemeClr val="accent2">
            <a:lumMod val="40000"/>
            <a:lumOff val="60000"/>
          </a:schemeClr>
        </a:solidFill>
      </dsp:spPr>
      <dsp:style>
        <a:lnRef idx="2">
          <a:schemeClr val="lt1"/>
        </a:lnRef>
        <a:fillRef idx="1">
          <a:schemeClr val="accent2">
            <a:tint val="50000"/>
            <a:hueOff val="-320000"/>
            <a:satOff val="-25228"/>
            <a:lumOff val="-260"/>
            <a:alpha val="100000"/>
          </a:schemeClr>
        </a:fillRef>
        <a:effectRef idx="0">
          <a:scrgbClr r="0" g="0" b="0"/>
        </a:effectRef>
        <a:fontRef idx="minor"/>
      </dsp:style>
      <dsp:txXfrm>
        <a:off x="875098" y="895515"/>
        <a:ext cx="716412" cy="716412"/>
      </dsp:txXfrm>
    </dsp:sp>
    <dsp:sp modelId="{DFD36D1F-11DF-4E62-9F8C-BE051C401F2F}">
      <dsp:nvSpPr>
        <dsp:cNvPr id="8" name="Pentagon 7"/>
        <dsp:cNvSpPr/>
      </dsp:nvSpPr>
      <dsp:spPr bwMode="white">
        <a:xfrm rot="10800000">
          <a:off x="1233304" y="1791030"/>
          <a:ext cx="4185336" cy="716412"/>
        </a:xfrm>
        <a:prstGeom prst="homePlate">
          <a:avLst/>
        </a:prstGeom>
      </dsp:spPr>
      <dsp:style>
        <a:lnRef idx="2">
          <a:schemeClr val="lt1"/>
        </a:lnRef>
        <a:fillRef idx="1">
          <a:schemeClr val="accent2">
            <a:hueOff val="-999999"/>
            <a:satOff val="-55947"/>
            <a:lumOff val="5752"/>
            <a:alpha val="100000"/>
          </a:schemeClr>
        </a:fillRef>
        <a:effectRef idx="0">
          <a:scrgbClr r="0" g="0" b="0"/>
        </a:effectRef>
        <a:fontRef idx="minor">
          <a:schemeClr val="lt1"/>
        </a:fontRef>
      </dsp:style>
      <dsp:txBody>
        <a:bodyPr rot="10800000" lIns="315917" tIns="53340" rIns="99568"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smtClean="0"/>
            <a:t>Outlier treatment : Outlier present in the data.</a:t>
          </a:r>
          <a:endParaRPr lang="en-IN" sz="1400" dirty="0"/>
        </a:p>
      </dsp:txBody>
      <dsp:txXfrm rot="10800000">
        <a:off x="1233304" y="1791030"/>
        <a:ext cx="4185336" cy="716412"/>
      </dsp:txXfrm>
    </dsp:sp>
    <dsp:sp modelId="{672224EF-B32F-4C0C-9366-08006E6F76C9}">
      <dsp:nvSpPr>
        <dsp:cNvPr id="7" name="Oval 6"/>
        <dsp:cNvSpPr/>
      </dsp:nvSpPr>
      <dsp:spPr bwMode="white">
        <a:xfrm>
          <a:off x="875098" y="1791030"/>
          <a:ext cx="716412" cy="716412"/>
        </a:xfrm>
        <a:prstGeom prst="ellipse">
          <a:avLst/>
        </a:prstGeom>
        <a:solidFill>
          <a:srgbClr val="D2B4A6"/>
        </a:solidFill>
      </dsp:spPr>
      <dsp:style>
        <a:lnRef idx="2">
          <a:schemeClr val="lt1"/>
        </a:lnRef>
        <a:fillRef idx="1">
          <a:schemeClr val="accent2">
            <a:tint val="50000"/>
            <a:hueOff val="-640000"/>
            <a:satOff val="-50457"/>
            <a:lumOff val="-522"/>
            <a:alpha val="100000"/>
          </a:schemeClr>
        </a:fillRef>
        <a:effectRef idx="0">
          <a:scrgbClr r="0" g="0" b="0"/>
        </a:effectRef>
        <a:fontRef idx="minor"/>
      </dsp:style>
      <dsp:txXfrm>
        <a:off x="875098" y="1791030"/>
        <a:ext cx="716412" cy="716412"/>
      </dsp:txXfrm>
    </dsp:sp>
    <dsp:sp modelId="{A59EF711-7937-4B24-873B-5BC67152F811}">
      <dsp:nvSpPr>
        <dsp:cNvPr id="10" name="Pentagon 9"/>
        <dsp:cNvSpPr/>
      </dsp:nvSpPr>
      <dsp:spPr bwMode="white">
        <a:xfrm rot="10800000">
          <a:off x="1233304" y="2686545"/>
          <a:ext cx="4185336" cy="716412"/>
        </a:xfrm>
        <a:prstGeom prst="homePlate">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rot="10800000" lIns="315917" tIns="53340" rIns="99568"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smtClean="0"/>
            <a:t>Feature extraction: creating new column </a:t>
          </a:r>
          <a:r>
            <a:rPr lang="en-IN" sz="1400" dirty="0" smtClean="0"/>
            <a:t>'</a:t>
          </a:r>
          <a:r>
            <a:rPr lang="en-IN" sz="1400" dirty="0" err="1" smtClean="0"/>
            <a:t>is_renovated</a:t>
          </a:r>
          <a:r>
            <a:rPr lang="en-IN" sz="1400" dirty="0" smtClean="0"/>
            <a:t>‘, ‘location’, '</a:t>
          </a:r>
          <a:r>
            <a:rPr lang="en-IN" sz="1400" dirty="0" err="1" smtClean="0"/>
            <a:t>years_old</a:t>
          </a:r>
          <a:r>
            <a:rPr lang="en-IN" sz="1400" dirty="0" smtClean="0"/>
            <a:t>‘.</a:t>
          </a:r>
          <a:endParaRPr lang="en-IN" sz="1400" dirty="0" smtClean="0"/>
        </a:p>
        <a:p>
          <a:pPr lvl="0" algn="l">
            <a:lnSpc>
              <a:spcPct val="100000"/>
            </a:lnSpc>
            <a:spcBef>
              <a:spcPct val="0"/>
            </a:spcBef>
            <a:spcAft>
              <a:spcPct val="35000"/>
            </a:spcAft>
          </a:pPr>
          <a:r>
            <a:rPr lang="en-US" sz="1400" dirty="0" smtClean="0"/>
            <a:t>Remove columns: </a:t>
          </a:r>
          <a:r>
            <a:rPr lang="en-IN" sz="1400" dirty="0" err="1" smtClean="0"/>
            <a:t>living_measure</a:t>
          </a:r>
          <a:r>
            <a:rPr lang="en-IN" sz="1400" dirty="0" smtClean="0"/>
            <a:t>, </a:t>
          </a:r>
          <a:r>
            <a:rPr lang="en-IN" sz="1400" dirty="0" err="1" smtClean="0"/>
            <a:t>lot_measure</a:t>
          </a:r>
          <a:r>
            <a:rPr lang="en-IN" sz="1400" dirty="0" smtClean="0"/>
            <a:t>, '</a:t>
          </a:r>
          <a:r>
            <a:rPr lang="en-IN" sz="1400" dirty="0" err="1" smtClean="0"/>
            <a:t>Sold_date</a:t>
          </a:r>
          <a:r>
            <a:rPr lang="en-IN" sz="1400" dirty="0" smtClean="0"/>
            <a:t>‘, '</a:t>
          </a:r>
          <a:r>
            <a:rPr lang="en-IN" sz="1400" dirty="0" err="1" smtClean="0"/>
            <a:t>yr_built</a:t>
          </a:r>
          <a:r>
            <a:rPr lang="en-IN" sz="1400" dirty="0" smtClean="0"/>
            <a:t>‘, 'yr_renovated','</a:t>
          </a:r>
          <a:r>
            <a:rPr lang="en-IN" sz="1400" dirty="0" err="1" smtClean="0"/>
            <a:t>zipcode</a:t>
          </a:r>
          <a:r>
            <a:rPr lang="en-IN" sz="1400" dirty="0" smtClean="0"/>
            <a:t>‘.</a:t>
          </a:r>
          <a:endParaRPr lang="en-US" sz="1400" dirty="0" smtClean="0"/>
        </a:p>
      </dsp:txBody>
      <dsp:txXfrm rot="10800000">
        <a:off x="1233304" y="2686545"/>
        <a:ext cx="4185336" cy="716412"/>
      </dsp:txXfrm>
    </dsp:sp>
    <dsp:sp modelId="{4C82E61B-AB61-4EB7-9A1B-4DA1D9248F61}">
      <dsp:nvSpPr>
        <dsp:cNvPr id="9" name="Oval 8"/>
        <dsp:cNvSpPr/>
      </dsp:nvSpPr>
      <dsp:spPr bwMode="white">
        <a:xfrm>
          <a:off x="875098" y="2686545"/>
          <a:ext cx="716412" cy="716412"/>
        </a:xfrm>
        <a:prstGeom prst="ellipse">
          <a:avLst/>
        </a:prstGeom>
        <a:solidFill>
          <a:schemeClr val="bg2">
            <a:lumMod val="90000"/>
          </a:schemeClr>
        </a:solidFill>
      </dsp:spPr>
      <dsp:style>
        <a:lnRef idx="2">
          <a:schemeClr val="lt1"/>
        </a:lnRef>
        <a:fillRef idx="1">
          <a:schemeClr val="accent2">
            <a:tint val="50000"/>
            <a:hueOff val="-960000"/>
            <a:satOff val="-75685"/>
            <a:lumOff val="-783"/>
            <a:alpha val="100000"/>
          </a:schemeClr>
        </a:fillRef>
        <a:effectRef idx="0">
          <a:scrgbClr r="0" g="0" b="0"/>
        </a:effectRef>
        <a:fontRef idx="minor"/>
      </dsp:style>
      <dsp:txXfrm>
        <a:off x="875098" y="2686545"/>
        <a:ext cx="716412" cy="71641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parTxRTLAlign" val="r"/>
            <dgm:param type="shpTxRTLAlignCh" val="r"/>
            <dgm:param type="txAnchorVertCh" val="b"/>
            <dgm:param type="txAnchorVert" val="b"/>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parTxRTLAlign" val="r"/>
                  <dgm:param type="shpTxLTRAlignCh" val="l"/>
                  <dgm:param type="shpTxRTLAlignCh" val="r"/>
                </dgm:alg>
              </dgm:if>
              <dgm:else name="Name39">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parTxRTLAlign" val="r"/>
                  <dgm:param type="shpTxLTRAlignCh" val="l"/>
                  <dgm:param type="shpTxRTLAlignCh" val="r"/>
                </dgm:alg>
              </dgm:if>
              <dgm:else name="Name48">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parTxRTLAlign" val="r"/>
                  <dgm:param type="shpTxLTRAlignCh" val="l"/>
                  <dgm:param type="shpTxRTLAlignCh" val="r"/>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parTxRTLAlign" val="r"/>
                  <dgm:param type="shpTxLTRAlignCh" val="l"/>
                  <dgm:param type="shpTxRTLAlignCh" val="r"/>
                </dgm:alg>
              </dgm:if>
              <dgm:else name="Name66">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parTxRTLAlign" val="r"/>
                  <dgm:param type="shpTxLTRAlignCh" val="l"/>
                  <dgm:param type="shpTxRTLAlignCh" val="r"/>
                </dgm:alg>
              </dgm:if>
              <dgm:else name="Name75">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parTxRTLAlign" val="r"/>
                  <dgm:param type="shpTxLTRAlignCh" val="l"/>
                  <dgm:param type="shpTxRTLAlignCh" val="r"/>
                </dgm:alg>
              </dgm:if>
              <dgm:else name="Name8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BEEBAAA-29B5-4AF5-BC5F-7E580C2900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endParaRPr lang="en-US" smtClean="0"/>
          </a:p>
          <a:p>
            <a:pPr marL="0" lvl="1" indent="0">
              <a:lnSpc>
                <a:spcPct val="150000"/>
              </a:lnSpc>
              <a:spcAft>
                <a:spcPts val="1200"/>
              </a:spcAft>
              <a:buNone/>
            </a:pPr>
            <a:r>
              <a:rPr lang="en-US" smtClean="0"/>
              <a:t>Second level</a:t>
            </a:r>
            <a:endParaRPr lang="en-US" smtClean="0"/>
          </a:p>
          <a:p>
            <a:pPr marL="0" lvl="2" indent="0">
              <a:lnSpc>
                <a:spcPct val="150000"/>
              </a:lnSpc>
              <a:spcAft>
                <a:spcPts val="1200"/>
              </a:spcAft>
              <a:buNone/>
            </a:pPr>
            <a:r>
              <a:rPr lang="en-US" smtClean="0"/>
              <a:t>Third level</a:t>
            </a:r>
            <a:endParaRPr lang="en-US" smtClean="0"/>
          </a:p>
          <a:p>
            <a:pPr marL="0" lvl="3" indent="0">
              <a:lnSpc>
                <a:spcPct val="150000"/>
              </a:lnSpc>
              <a:spcAft>
                <a:spcPts val="1200"/>
              </a:spcAft>
              <a:buNone/>
            </a:pPr>
            <a:r>
              <a:rPr lang="en-US" smtClean="0"/>
              <a:t>Fourth level</a:t>
            </a:r>
            <a:endParaRPr lang="en-US" smtClean="0"/>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endParaRPr lang="en-US" smtClean="0"/>
          </a:p>
          <a:p>
            <a:pPr marL="0" lvl="1" indent="0">
              <a:lnSpc>
                <a:spcPct val="150000"/>
              </a:lnSpc>
              <a:spcAft>
                <a:spcPts val="1200"/>
              </a:spcAft>
              <a:buNone/>
            </a:pPr>
            <a:r>
              <a:rPr lang="en-US" smtClean="0"/>
              <a:t>Second level</a:t>
            </a:r>
            <a:endParaRPr lang="en-US" smtClean="0"/>
          </a:p>
          <a:p>
            <a:pPr marL="0" lvl="2" indent="0">
              <a:lnSpc>
                <a:spcPct val="150000"/>
              </a:lnSpc>
              <a:spcAft>
                <a:spcPts val="1200"/>
              </a:spcAft>
              <a:buNone/>
            </a:pPr>
            <a:r>
              <a:rPr lang="en-US" smtClean="0"/>
              <a:t>Third level</a:t>
            </a:r>
            <a:endParaRPr lang="en-US" smtClean="0"/>
          </a:p>
          <a:p>
            <a:pPr marL="0" lvl="3" indent="0">
              <a:lnSpc>
                <a:spcPct val="150000"/>
              </a:lnSpc>
              <a:spcAft>
                <a:spcPts val="1200"/>
              </a:spcAft>
              <a:buNone/>
            </a:pPr>
            <a:r>
              <a:rPr lang="en-US" smtClean="0"/>
              <a:t>Fourth level</a:t>
            </a:r>
            <a:endParaRPr lang="en-US" smtClean="0"/>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endParaRPr lang="en-US" smtClean="0"/>
          </a:p>
          <a:p>
            <a:pPr marL="0" lvl="1" indent="0">
              <a:lnSpc>
                <a:spcPct val="150000"/>
              </a:lnSpc>
              <a:spcAft>
                <a:spcPts val="1200"/>
              </a:spcAft>
              <a:buNone/>
            </a:pPr>
            <a:r>
              <a:rPr lang="en-US" smtClean="0"/>
              <a:t>Second level</a:t>
            </a:r>
            <a:endParaRPr lang="en-US" smtClean="0"/>
          </a:p>
          <a:p>
            <a:pPr marL="0" lvl="2" indent="0">
              <a:lnSpc>
                <a:spcPct val="150000"/>
              </a:lnSpc>
              <a:spcAft>
                <a:spcPts val="1200"/>
              </a:spcAft>
              <a:buNone/>
            </a:pPr>
            <a:r>
              <a:rPr lang="en-US" smtClean="0"/>
              <a:t>Third level</a:t>
            </a:r>
            <a:endParaRPr lang="en-US" smtClean="0"/>
          </a:p>
          <a:p>
            <a:pPr marL="0" lvl="3" indent="0">
              <a:lnSpc>
                <a:spcPct val="150000"/>
              </a:lnSpc>
              <a:spcAft>
                <a:spcPts val="1200"/>
              </a:spcAft>
              <a:buNone/>
            </a:pPr>
            <a:r>
              <a:rPr lang="en-US" smtClean="0"/>
              <a:t>Fourth level</a:t>
            </a:r>
            <a:endParaRPr lang="en-US" smtClean="0"/>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endParaRPr lang="en-US" smtClean="0"/>
          </a:p>
          <a:p>
            <a:pPr marL="0" lvl="1" indent="0">
              <a:lnSpc>
                <a:spcPct val="150000"/>
              </a:lnSpc>
              <a:spcAft>
                <a:spcPts val="1200"/>
              </a:spcAft>
              <a:buNone/>
            </a:pPr>
            <a:r>
              <a:rPr lang="en-US" smtClean="0"/>
              <a:t>Second level</a:t>
            </a:r>
            <a:endParaRPr lang="en-US" smtClean="0"/>
          </a:p>
          <a:p>
            <a:pPr marL="0" lvl="2" indent="0">
              <a:lnSpc>
                <a:spcPct val="150000"/>
              </a:lnSpc>
              <a:spcAft>
                <a:spcPts val="1200"/>
              </a:spcAft>
              <a:buNone/>
            </a:pPr>
            <a:r>
              <a:rPr lang="en-US" smtClean="0"/>
              <a:t>Third level</a:t>
            </a:r>
            <a:endParaRPr lang="en-US" smtClean="0"/>
          </a:p>
          <a:p>
            <a:pPr marL="0" lvl="3" indent="0">
              <a:lnSpc>
                <a:spcPct val="150000"/>
              </a:lnSpc>
              <a:spcAft>
                <a:spcPts val="1200"/>
              </a:spcAft>
              <a:buNone/>
            </a:pPr>
            <a:r>
              <a:rPr lang="en-US" smtClean="0"/>
              <a:t>Fourth level</a:t>
            </a:r>
            <a:endParaRPr lang="en-US" smtClean="0"/>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endParaRPr lang="en-US" smtClean="0"/>
          </a:p>
          <a:p>
            <a:pPr marL="0" lvl="1" indent="0">
              <a:lnSpc>
                <a:spcPct val="150000"/>
              </a:lnSpc>
              <a:spcAft>
                <a:spcPts val="1200"/>
              </a:spcAft>
              <a:buNone/>
            </a:pPr>
            <a:r>
              <a:rPr lang="en-US" smtClean="0"/>
              <a:t>Second level</a:t>
            </a:r>
            <a:endParaRPr lang="en-US" smtClean="0"/>
          </a:p>
          <a:p>
            <a:pPr marL="0" lvl="2" indent="0">
              <a:lnSpc>
                <a:spcPct val="150000"/>
              </a:lnSpc>
              <a:spcAft>
                <a:spcPts val="1200"/>
              </a:spcAft>
              <a:buNone/>
            </a:pPr>
            <a:r>
              <a:rPr lang="en-US" smtClean="0"/>
              <a:t>Third level</a:t>
            </a:r>
            <a:endParaRPr lang="en-US" smtClean="0"/>
          </a:p>
          <a:p>
            <a:pPr marL="0" lvl="3" indent="0">
              <a:lnSpc>
                <a:spcPct val="150000"/>
              </a:lnSpc>
              <a:spcAft>
                <a:spcPts val="1200"/>
              </a:spcAft>
              <a:buNone/>
            </a:pPr>
            <a:r>
              <a:rPr lang="en-US" smtClean="0"/>
              <a:t>Fourth level</a:t>
            </a:r>
            <a:endParaRPr lang="en-US" smtClean="0"/>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BEEBAAA-29B5-4AF5-BC5F-7E580C2900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BEEBAAA-29B5-4AF5-BC5F-7E580C2900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2" Type="http://schemas.openxmlformats.org/officeDocument/2006/relationships/slideLayout" Target="../slideLayouts/slideLayout2.xml"/><Relationship Id="rId11" Type="http://schemas.microsoft.com/office/2007/relationships/diagramDrawing" Target="../diagrams/drawing4.xml"/><Relationship Id="rId10" Type="http://schemas.openxmlformats.org/officeDocument/2006/relationships/diagramColors" Target="../diagrams/colors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emf"/></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8050138" cy="4856236"/>
          </a:xfrm>
          <a:prstGeom prst="rect">
            <a:avLst/>
          </a:prstGeom>
        </p:spPr>
      </p:pic>
      <p:sp>
        <p:nvSpPr>
          <p:cNvPr id="2" name="Title 1"/>
          <p:cNvSpPr>
            <a:spLocks noGrp="1"/>
          </p:cNvSpPr>
          <p:nvPr>
            <p:ph type="ctrTitle"/>
          </p:nvPr>
        </p:nvSpPr>
        <p:spPr>
          <a:xfrm>
            <a:off x="8050138" y="3495230"/>
            <a:ext cx="4059253" cy="1110954"/>
          </a:xfrm>
        </p:spPr>
        <p:txBody>
          <a:bodyPr>
            <a:normAutofit fontScale="90000"/>
          </a:bodyPr>
          <a:lstStyle/>
          <a:p>
            <a:r>
              <a:rPr lang="en-US" b="1" dirty="0" smtClean="0"/>
              <a:t>Capstone Project</a:t>
            </a:r>
            <a:endParaRPr lang="en-US" b="1" dirty="0"/>
          </a:p>
        </p:txBody>
      </p:sp>
      <p:sp>
        <p:nvSpPr>
          <p:cNvPr id="3" name="Subtitle 2"/>
          <p:cNvSpPr>
            <a:spLocks noGrp="1"/>
          </p:cNvSpPr>
          <p:nvPr>
            <p:ph type="subTitle" idx="1"/>
          </p:nvPr>
        </p:nvSpPr>
        <p:spPr>
          <a:xfrm>
            <a:off x="0" y="5042243"/>
            <a:ext cx="10211510" cy="615074"/>
          </a:xfrm>
        </p:spPr>
        <p:txBody>
          <a:bodyPr>
            <a:noAutofit/>
          </a:bodyPr>
          <a:lstStyle/>
          <a:p>
            <a:r>
              <a:rPr lang="en-US" b="1" dirty="0" smtClean="0">
                <a:solidFill>
                  <a:schemeClr val="tx2"/>
                </a:solidFill>
              </a:rPr>
              <a:t>House Price Prediction</a:t>
            </a:r>
            <a:endParaRPr lang="en-US" b="1" dirty="0">
              <a:solidFill>
                <a:schemeClr val="tx2"/>
              </a:solidFill>
            </a:endParaRPr>
          </a:p>
        </p:txBody>
      </p:sp>
      <p:sp>
        <p:nvSpPr>
          <p:cNvPr id="6" name="TextBox 5"/>
          <p:cNvSpPr txBox="1"/>
          <p:nvPr/>
        </p:nvSpPr>
        <p:spPr>
          <a:xfrm>
            <a:off x="0" y="5749906"/>
            <a:ext cx="3033757" cy="369332"/>
          </a:xfrm>
          <a:prstGeom prst="rect">
            <a:avLst/>
          </a:prstGeom>
          <a:noFill/>
        </p:spPr>
        <p:txBody>
          <a:bodyPr wrap="square" rtlCol="0">
            <a:spAutoFit/>
          </a:bodyPr>
          <a:lstStyle/>
          <a:p>
            <a:r>
              <a:rPr lang="en-US" b="1" dirty="0" smtClean="0"/>
              <a:t>Team member:</a:t>
            </a:r>
            <a:endParaRPr lang="en-US" b="1" dirty="0" smtClean="0"/>
          </a:p>
        </p:txBody>
      </p:sp>
      <p:sp>
        <p:nvSpPr>
          <p:cNvPr id="7" name="TextBox 6"/>
          <p:cNvSpPr txBox="1"/>
          <p:nvPr/>
        </p:nvSpPr>
        <p:spPr>
          <a:xfrm>
            <a:off x="17092" y="6040816"/>
            <a:ext cx="2495372" cy="830997"/>
          </a:xfrm>
          <a:prstGeom prst="rect">
            <a:avLst/>
          </a:prstGeom>
          <a:noFill/>
        </p:spPr>
        <p:txBody>
          <a:bodyPr wrap="square" rtlCol="0">
            <a:spAutoFit/>
          </a:bodyPr>
          <a:lstStyle/>
          <a:p>
            <a:r>
              <a:rPr lang="en-US" sz="1200" dirty="0" err="1" smtClean="0"/>
              <a:t>Deepti</a:t>
            </a:r>
            <a:r>
              <a:rPr lang="en-US" sz="1200" dirty="0" smtClean="0"/>
              <a:t> Joshi</a:t>
            </a:r>
            <a:endParaRPr lang="en-US" sz="1200" dirty="0" smtClean="0"/>
          </a:p>
          <a:p>
            <a:r>
              <a:rPr lang="en-US" sz="1200" dirty="0" err="1" smtClean="0"/>
              <a:t>Vaishnav</a:t>
            </a:r>
            <a:r>
              <a:rPr lang="en-US" sz="1200" dirty="0" smtClean="0"/>
              <a:t> U</a:t>
            </a:r>
            <a:endParaRPr lang="en-US" sz="1200" dirty="0" smtClean="0"/>
          </a:p>
          <a:p>
            <a:endParaRPr lang="en-US" sz="1200" dirty="0"/>
          </a:p>
          <a:p>
            <a:r>
              <a:rPr lang="en-US" sz="1200" b="1" dirty="0" smtClean="0"/>
              <a:t>Batch: </a:t>
            </a:r>
            <a:r>
              <a:rPr lang="en-US" sz="1200" dirty="0" smtClean="0"/>
              <a:t>PGDDSBA July 2022</a:t>
            </a:r>
            <a:endParaRPr lang="en-IN"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CATEGORICAL B</a:t>
            </a:r>
            <a:r>
              <a:rPr lang="en-US" b="1" u="sng" dirty="0" smtClean="0"/>
              <a:t>IVARIATE </a:t>
            </a:r>
            <a:r>
              <a:rPr lang="en-US" b="1" u="sng" dirty="0"/>
              <a:t>ANALYSIS</a:t>
            </a:r>
            <a:endParaRPr lang="en-IN" dirty="0"/>
          </a:p>
        </p:txBody>
      </p:sp>
      <p:pic>
        <p:nvPicPr>
          <p:cNvPr id="4" name="Picture 3"/>
          <p:cNvPicPr>
            <a:picLocks noChangeAspect="1"/>
          </p:cNvPicPr>
          <p:nvPr/>
        </p:nvPicPr>
        <p:blipFill>
          <a:blip r:embed="rId1"/>
          <a:stretch>
            <a:fillRect/>
          </a:stretch>
        </p:blipFill>
        <p:spPr>
          <a:xfrm>
            <a:off x="196770" y="1379799"/>
            <a:ext cx="3425187" cy="2462996"/>
          </a:xfrm>
          <a:prstGeom prst="rect">
            <a:avLst/>
          </a:prstGeom>
        </p:spPr>
      </p:pic>
      <p:pic>
        <p:nvPicPr>
          <p:cNvPr id="5" name="Picture 4"/>
          <p:cNvPicPr>
            <a:picLocks noChangeAspect="1"/>
          </p:cNvPicPr>
          <p:nvPr/>
        </p:nvPicPr>
        <p:blipFill>
          <a:blip r:embed="rId2"/>
          <a:stretch>
            <a:fillRect/>
          </a:stretch>
        </p:blipFill>
        <p:spPr>
          <a:xfrm>
            <a:off x="3621957" y="1379799"/>
            <a:ext cx="2582074" cy="2462996"/>
          </a:xfrm>
          <a:prstGeom prst="rect">
            <a:avLst/>
          </a:prstGeom>
        </p:spPr>
      </p:pic>
      <p:pic>
        <p:nvPicPr>
          <p:cNvPr id="6" name="Picture 5"/>
          <p:cNvPicPr>
            <a:picLocks noChangeAspect="1"/>
          </p:cNvPicPr>
          <p:nvPr/>
        </p:nvPicPr>
        <p:blipFill>
          <a:blip r:embed="rId3"/>
          <a:stretch>
            <a:fillRect/>
          </a:stretch>
        </p:blipFill>
        <p:spPr>
          <a:xfrm>
            <a:off x="6175887" y="1379799"/>
            <a:ext cx="5792336" cy="2879685"/>
          </a:xfrm>
          <a:prstGeom prst="rect">
            <a:avLst/>
          </a:prstGeom>
        </p:spPr>
      </p:pic>
      <p:sp>
        <p:nvSpPr>
          <p:cNvPr id="7" name="TextBox 6"/>
          <p:cNvSpPr txBox="1"/>
          <p:nvPr/>
        </p:nvSpPr>
        <p:spPr>
          <a:xfrm>
            <a:off x="206764" y="4279675"/>
            <a:ext cx="11517875" cy="2523768"/>
          </a:xfrm>
          <a:prstGeom prst="rect">
            <a:avLst/>
          </a:prstGeom>
          <a:solidFill>
            <a:schemeClr val="accent2">
              <a:lumMod val="20000"/>
              <a:lumOff val="80000"/>
            </a:schemeClr>
          </a:solidFill>
        </p:spPr>
        <p:txBody>
          <a:bodyPr wrap="square" rtlCol="0">
            <a:spAutoFit/>
          </a:bodyPr>
          <a:lstStyle/>
          <a:p>
            <a:pPr algn="just"/>
            <a:r>
              <a:rPr lang="en-US" sz="1200" b="1" dirty="0"/>
              <a:t>Furnished:</a:t>
            </a:r>
            <a:endParaRPr lang="en-US" sz="1200" b="1" dirty="0"/>
          </a:p>
          <a:p>
            <a:pPr algn="just"/>
            <a:r>
              <a:rPr lang="en-US" sz="1200" dirty="0" smtClean="0"/>
              <a:t>Furnished </a:t>
            </a:r>
            <a:r>
              <a:rPr lang="en-US" sz="1200" dirty="0"/>
              <a:t>properties tend to have higher average prices compared to unfurnished properties.</a:t>
            </a:r>
            <a:endParaRPr lang="en-US" sz="1200" dirty="0"/>
          </a:p>
          <a:p>
            <a:pPr algn="just"/>
            <a:r>
              <a:rPr lang="en-US" sz="1200" dirty="0"/>
              <a:t>This suggests that furnishing adds value to houses and can contribute to higher </a:t>
            </a:r>
            <a:r>
              <a:rPr lang="en-US" sz="1200" dirty="0" smtClean="0"/>
              <a:t>pricing</a:t>
            </a:r>
            <a:endParaRPr lang="en-US" sz="1200" dirty="0" smtClean="0"/>
          </a:p>
          <a:p>
            <a:pPr algn="just"/>
            <a:endParaRPr lang="en-US" sz="1200" dirty="0"/>
          </a:p>
          <a:p>
            <a:pPr algn="just"/>
            <a:r>
              <a:rPr lang="en-US" sz="1200" b="1" dirty="0"/>
              <a:t>Quality:</a:t>
            </a:r>
            <a:endParaRPr lang="en-US" sz="1200" b="1" dirty="0"/>
          </a:p>
          <a:p>
            <a:pPr algn="just"/>
            <a:r>
              <a:rPr lang="en-US" sz="1200" dirty="0" smtClean="0"/>
              <a:t>Higher-quality </a:t>
            </a:r>
            <a:r>
              <a:rPr lang="en-US" sz="1200" dirty="0"/>
              <a:t>houses have higher average prices compared to lower-quality houses.</a:t>
            </a:r>
            <a:endParaRPr lang="en-US" sz="1200" dirty="0"/>
          </a:p>
          <a:p>
            <a:pPr algn="just"/>
            <a:r>
              <a:rPr lang="en-US" sz="1200" dirty="0"/>
              <a:t>This indicates that the quality of a property positively impacts its pricing</a:t>
            </a:r>
            <a:r>
              <a:rPr lang="en-US" sz="1200" dirty="0" smtClean="0"/>
              <a:t>.</a:t>
            </a:r>
            <a:endParaRPr lang="en-US" sz="1200" dirty="0" smtClean="0"/>
          </a:p>
          <a:p>
            <a:pPr algn="just"/>
            <a:endParaRPr lang="en-US" sz="1200" dirty="0"/>
          </a:p>
          <a:p>
            <a:pPr algn="just"/>
            <a:r>
              <a:rPr lang="en-US" sz="1200" b="1" dirty="0"/>
              <a:t>Location:</a:t>
            </a:r>
            <a:endParaRPr lang="en-US" sz="1200" b="1" dirty="0"/>
          </a:p>
          <a:p>
            <a:pPr algn="just"/>
            <a:r>
              <a:rPr lang="en-US" sz="1200" dirty="0" smtClean="0"/>
              <a:t>Houses </a:t>
            </a:r>
            <a:r>
              <a:rPr lang="en-US" sz="1200" dirty="0"/>
              <a:t>in desirable locations have higher average prices compared to less desirable locations.</a:t>
            </a:r>
            <a:endParaRPr lang="en-US" sz="1200" dirty="0"/>
          </a:p>
          <a:p>
            <a:pPr algn="just"/>
            <a:r>
              <a:rPr lang="en-US" sz="1200" dirty="0"/>
              <a:t>Location plays a significant role in determining house prices, with prime areas commanding higher values</a:t>
            </a:r>
            <a:r>
              <a:rPr lang="en-US" sz="1200" dirty="0" smtClean="0"/>
              <a:t>.</a:t>
            </a:r>
            <a:endParaRPr lang="en-US" sz="1200" dirty="0" smtClean="0"/>
          </a:p>
          <a:p>
            <a:pPr algn="just"/>
            <a:r>
              <a:rPr lang="en-US" sz="1200" dirty="0"/>
              <a:t>The analysis revealed that properties located in Medina tend to have higher prices compared to</a:t>
            </a:r>
            <a:endParaRPr lang="en-US" sz="1200" dirty="0"/>
          </a:p>
          <a:p>
            <a:pPr algn="just"/>
            <a:r>
              <a:rPr lang="en-IN" sz="1200" dirty="0"/>
              <a:t>properties in Auburn</a:t>
            </a:r>
            <a:r>
              <a:rPr lang="en-IN" sz="1400" dirty="0" smtClean="0"/>
              <a:t>.</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a:t>
            </a:r>
            <a:r>
              <a:rPr lang="en-US" b="1" dirty="0" err="1"/>
              <a:t>variate</a:t>
            </a:r>
            <a:r>
              <a:rPr lang="en-US" b="1" dirty="0"/>
              <a:t> analysis</a:t>
            </a:r>
            <a:endParaRPr lang="en-IN" dirty="0"/>
          </a:p>
        </p:txBody>
      </p:sp>
      <p:pic>
        <p:nvPicPr>
          <p:cNvPr id="4" name="Picture 3"/>
          <p:cNvPicPr>
            <a:picLocks noChangeAspect="1"/>
          </p:cNvPicPr>
          <p:nvPr/>
        </p:nvPicPr>
        <p:blipFill>
          <a:blip r:embed="rId1"/>
          <a:stretch>
            <a:fillRect/>
          </a:stretch>
        </p:blipFill>
        <p:spPr>
          <a:xfrm>
            <a:off x="257115" y="1515018"/>
            <a:ext cx="6479351" cy="4966806"/>
          </a:xfrm>
          <a:prstGeom prst="rect">
            <a:avLst/>
          </a:prstGeom>
        </p:spPr>
      </p:pic>
      <p:sp>
        <p:nvSpPr>
          <p:cNvPr id="5" name="TextBox 4"/>
          <p:cNvSpPr txBox="1"/>
          <p:nvPr/>
        </p:nvSpPr>
        <p:spPr>
          <a:xfrm>
            <a:off x="7101838" y="1515018"/>
            <a:ext cx="4460241" cy="4585871"/>
          </a:xfrm>
          <a:prstGeom prst="rect">
            <a:avLst/>
          </a:prstGeom>
          <a:solidFill>
            <a:schemeClr val="accent2">
              <a:lumMod val="20000"/>
              <a:lumOff val="80000"/>
            </a:schemeClr>
          </a:solidFill>
        </p:spPr>
        <p:txBody>
          <a:bodyPr wrap="square" rtlCol="0">
            <a:spAutoFit/>
          </a:bodyPr>
          <a:lstStyle/>
          <a:p>
            <a:r>
              <a:rPr lang="en-US" b="1" u="sng" dirty="0" smtClean="0"/>
              <a:t>Insights</a:t>
            </a:r>
            <a:endParaRPr lang="en-US" b="1" u="sng" dirty="0" smtClean="0"/>
          </a:p>
          <a:p>
            <a:endParaRPr lang="en-US" b="1" u="sng" dirty="0" smtClean="0"/>
          </a:p>
          <a:p>
            <a:pPr marL="285750" indent="-285750" algn="just">
              <a:buFont typeface="Arial" panose="020B0604020202020204" pitchFamily="34" charset="0"/>
              <a:buChar char="•"/>
            </a:pPr>
            <a:r>
              <a:rPr lang="en-US" sz="1600" dirty="0" smtClean="0"/>
              <a:t>The </a:t>
            </a:r>
            <a:r>
              <a:rPr lang="en-US" sz="1600" dirty="0"/>
              <a:t>multivariate bar plot displays the average house prices based on different combinations of condition and quality </a:t>
            </a:r>
            <a:r>
              <a:rPr lang="en-US" sz="1600" dirty="0" smtClean="0"/>
              <a:t>levels.</a:t>
            </a:r>
            <a:endParaRPr lang="en-US" sz="1600" dirty="0" smtClean="0"/>
          </a:p>
          <a:p>
            <a:pPr marL="285750" indent="-285750" algn="just">
              <a:buFont typeface="Arial" panose="020B0604020202020204" pitchFamily="34" charset="0"/>
              <a:buChar char="•"/>
            </a:pPr>
            <a:r>
              <a:rPr lang="en-US" sz="1600" dirty="0" smtClean="0"/>
              <a:t>As </a:t>
            </a:r>
            <a:r>
              <a:rPr lang="en-US" sz="1600" dirty="0"/>
              <a:t>the condition and quality ratings increase, the average house prices tend to rise </a:t>
            </a:r>
            <a:r>
              <a:rPr lang="en-US" sz="1600" dirty="0" smtClean="0"/>
              <a:t>accordingly.</a:t>
            </a:r>
            <a:endParaRPr lang="en-US" sz="1600" dirty="0" smtClean="0"/>
          </a:p>
          <a:p>
            <a:pPr marL="285750" indent="-285750" algn="just">
              <a:buFont typeface="Arial" panose="020B0604020202020204" pitchFamily="34" charset="0"/>
              <a:buChar char="•"/>
            </a:pPr>
            <a:r>
              <a:rPr lang="en-US" sz="1600" dirty="0" smtClean="0"/>
              <a:t>Houses </a:t>
            </a:r>
            <a:r>
              <a:rPr lang="en-US" sz="1600" dirty="0"/>
              <a:t>with a high condition rating and high-quality rating exhibit the highest average prices, indicating a positive relationship between condition, quality, and </a:t>
            </a:r>
            <a:r>
              <a:rPr lang="en-US" sz="1600" dirty="0" smtClean="0"/>
              <a:t>pricing.</a:t>
            </a:r>
            <a:endParaRPr lang="en-US" sz="1600" dirty="0" smtClean="0"/>
          </a:p>
          <a:p>
            <a:pPr marL="285750" indent="-285750" algn="just">
              <a:buFont typeface="Arial" panose="020B0604020202020204" pitchFamily="34" charset="0"/>
              <a:buChar char="•"/>
            </a:pPr>
            <a:r>
              <a:rPr lang="en-US" sz="1600" dirty="0" smtClean="0"/>
              <a:t>Lower </a:t>
            </a:r>
            <a:r>
              <a:rPr lang="en-US" sz="1600" dirty="0"/>
              <a:t>condition and quality ratings correspond to lower average house prices, suggesting that these factors impact the perceived value and market demand of properties.</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 Analysis:</a:t>
            </a:r>
            <a:endParaRPr lang="en-IN" dirty="0"/>
          </a:p>
        </p:txBody>
      </p:sp>
      <p:pic>
        <p:nvPicPr>
          <p:cNvPr id="4" name="Picture 3"/>
          <p:cNvPicPr>
            <a:picLocks noChangeAspect="1"/>
          </p:cNvPicPr>
          <p:nvPr/>
        </p:nvPicPr>
        <p:blipFill>
          <a:blip r:embed="rId1"/>
          <a:stretch>
            <a:fillRect/>
          </a:stretch>
        </p:blipFill>
        <p:spPr>
          <a:xfrm>
            <a:off x="0" y="1645920"/>
            <a:ext cx="6452606" cy="5130800"/>
          </a:xfrm>
          <a:prstGeom prst="rect">
            <a:avLst/>
          </a:prstGeom>
        </p:spPr>
      </p:pic>
      <p:sp>
        <p:nvSpPr>
          <p:cNvPr id="5" name="TextBox 4"/>
          <p:cNvSpPr txBox="1"/>
          <p:nvPr/>
        </p:nvSpPr>
        <p:spPr>
          <a:xfrm>
            <a:off x="6878320" y="1849120"/>
            <a:ext cx="4866640" cy="4031873"/>
          </a:xfrm>
          <a:prstGeom prst="rect">
            <a:avLst/>
          </a:prstGeom>
          <a:solidFill>
            <a:schemeClr val="accent2">
              <a:lumMod val="20000"/>
              <a:lumOff val="80000"/>
            </a:schemeClr>
          </a:solidFill>
        </p:spPr>
        <p:txBody>
          <a:bodyPr wrap="square" rtlCol="0">
            <a:spAutoFit/>
          </a:bodyPr>
          <a:lstStyle/>
          <a:p>
            <a:pPr marL="285750" indent="-285750" algn="just">
              <a:buFont typeface="Arial" panose="020B0604020202020204" pitchFamily="34" charset="0"/>
              <a:buChar char="•"/>
            </a:pPr>
            <a:r>
              <a:rPr lang="en-US" sz="1600" dirty="0"/>
              <a:t>The correlation table </a:t>
            </a:r>
            <a:r>
              <a:rPr lang="en-US" sz="1600" dirty="0" err="1"/>
              <a:t>heatmap</a:t>
            </a:r>
            <a:r>
              <a:rPr lang="en-US" sz="1600" dirty="0"/>
              <a:t> reveals several insights about the relationships between </a:t>
            </a:r>
            <a:r>
              <a:rPr lang="en-US" sz="1600" dirty="0" smtClean="0"/>
              <a:t>various attributes </a:t>
            </a:r>
            <a:r>
              <a:rPr lang="en-US" sz="1600" dirty="0"/>
              <a:t>and house prices. </a:t>
            </a:r>
            <a:endParaRPr lang="en-US" sz="1600" dirty="0"/>
          </a:p>
          <a:p>
            <a:pPr marL="285750" indent="-285750" algn="just">
              <a:buFont typeface="Arial" panose="020B0604020202020204" pitchFamily="34" charset="0"/>
              <a:buChar char="•"/>
            </a:pPr>
            <a:r>
              <a:rPr lang="en-US" sz="1600" dirty="0" smtClean="0"/>
              <a:t>The </a:t>
            </a:r>
            <a:r>
              <a:rPr lang="en-US" sz="1600" dirty="0"/>
              <a:t>strongest positive correlation exists between price and living </a:t>
            </a:r>
            <a:r>
              <a:rPr lang="en-US" sz="1600" dirty="0" smtClean="0"/>
              <a:t>area measures</a:t>
            </a:r>
            <a:r>
              <a:rPr lang="en-US" sz="1600" dirty="0"/>
              <a:t>. Additionally, the number of bedrooms and bathrooms show a moderate positive </a:t>
            </a:r>
            <a:r>
              <a:rPr lang="en-US" sz="1600" dirty="0" smtClean="0"/>
              <a:t>correlation,</a:t>
            </a:r>
            <a:endParaRPr lang="en-US" sz="1600" dirty="0" smtClean="0"/>
          </a:p>
          <a:p>
            <a:pPr marL="285750" indent="-285750" algn="just">
              <a:buFont typeface="Arial" panose="020B0604020202020204" pitchFamily="34" charset="0"/>
              <a:buChar char="•"/>
            </a:pPr>
            <a:r>
              <a:rPr lang="en-US" sz="1600" dirty="0" smtClean="0"/>
              <a:t>while </a:t>
            </a:r>
            <a:r>
              <a:rPr lang="en-US" sz="1600" dirty="0"/>
              <a:t>the age of the house has negative correlations with certain attributes like ceiling quality and </a:t>
            </a:r>
            <a:r>
              <a:rPr lang="en-US" sz="1600" dirty="0" smtClean="0"/>
              <a:t>the number </a:t>
            </a:r>
            <a:r>
              <a:rPr lang="en-US" sz="1600" dirty="0"/>
              <a:t>of bathrooms. </a:t>
            </a:r>
            <a:endParaRPr lang="en-US" sz="1600" dirty="0" smtClean="0"/>
          </a:p>
          <a:p>
            <a:pPr marL="285750" indent="-285750" algn="just">
              <a:buFont typeface="Arial" panose="020B0604020202020204" pitchFamily="34" charset="0"/>
              <a:buChar char="•"/>
            </a:pPr>
            <a:r>
              <a:rPr lang="en-US" sz="1600" dirty="0" smtClean="0"/>
              <a:t>Overall</a:t>
            </a:r>
            <a:r>
              <a:rPr lang="en-US" sz="1600" dirty="0"/>
              <a:t>, the </a:t>
            </a:r>
            <a:r>
              <a:rPr lang="en-US" sz="1600" dirty="0" err="1"/>
              <a:t>heatmap</a:t>
            </a:r>
            <a:r>
              <a:rPr lang="en-US" sz="1600" dirty="0"/>
              <a:t> provides valuable information for understanding </a:t>
            </a:r>
            <a:r>
              <a:rPr lang="en-US" sz="1600" dirty="0" smtClean="0"/>
              <a:t>the factors </a:t>
            </a:r>
            <a:r>
              <a:rPr lang="en-US" sz="1600" dirty="0"/>
              <a:t>influencing house prices. However, it's essential to remember that correlation does not </a:t>
            </a:r>
            <a:r>
              <a:rPr lang="en-US" sz="1600" dirty="0" smtClean="0"/>
              <a:t>imply causation</a:t>
            </a:r>
            <a:r>
              <a:rPr lang="en-US" sz="1600" dirty="0"/>
              <a:t>, and further analysis is necessary to draw definitive conclusions.</a:t>
            </a: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Techniques</a:t>
            </a:r>
            <a:endParaRPr lang="en-IN" dirty="0"/>
          </a:p>
        </p:txBody>
      </p:sp>
      <p:sp>
        <p:nvSpPr>
          <p:cNvPr id="4" name="TextBox 3"/>
          <p:cNvSpPr txBox="1"/>
          <p:nvPr/>
        </p:nvSpPr>
        <p:spPr>
          <a:xfrm flipH="1">
            <a:off x="604434" y="1701477"/>
            <a:ext cx="10345217" cy="4278094"/>
          </a:xfrm>
          <a:prstGeom prst="rect">
            <a:avLst/>
          </a:prstGeom>
          <a:solidFill>
            <a:schemeClr val="accent2">
              <a:lumMod val="20000"/>
              <a:lumOff val="80000"/>
            </a:schemeClr>
          </a:solidFill>
        </p:spPr>
        <p:txBody>
          <a:bodyPr wrap="square" rtlCol="0">
            <a:spAutoFit/>
          </a:bodyPr>
          <a:lstStyle/>
          <a:p>
            <a:pPr algn="just"/>
            <a:r>
              <a:rPr lang="en-US" sz="1600" b="1" dirty="0"/>
              <a:t>Linear Regression:</a:t>
            </a:r>
            <a:endParaRPr lang="en-US" sz="1600" b="1" dirty="0"/>
          </a:p>
          <a:p>
            <a:pPr algn="just"/>
            <a:r>
              <a:rPr lang="en-US" sz="1600" dirty="0"/>
              <a:t>Simple and interpretable model that establishes a linear relationship between dependent and independent variables.</a:t>
            </a:r>
            <a:endParaRPr lang="en-US" sz="1600" dirty="0"/>
          </a:p>
          <a:p>
            <a:pPr algn="just"/>
            <a:r>
              <a:rPr lang="en-US" sz="1600" dirty="0"/>
              <a:t>Minimizes the difference between predicted and actual values using coefficient estimation</a:t>
            </a:r>
            <a:r>
              <a:rPr lang="en-US" sz="1600" dirty="0" smtClean="0"/>
              <a:t>.</a:t>
            </a:r>
            <a:endParaRPr lang="en-US" sz="1600" dirty="0" smtClean="0"/>
          </a:p>
          <a:p>
            <a:pPr algn="just"/>
            <a:endParaRPr lang="en-US" sz="1600" dirty="0"/>
          </a:p>
          <a:p>
            <a:pPr algn="just"/>
            <a:r>
              <a:rPr lang="en-US" sz="1600" b="1" dirty="0"/>
              <a:t>Support Vector Regression (SVR):</a:t>
            </a:r>
            <a:endParaRPr lang="en-US" sz="1600" b="1" dirty="0"/>
          </a:p>
          <a:p>
            <a:pPr algn="just"/>
            <a:r>
              <a:rPr lang="en-US" sz="1600" dirty="0"/>
              <a:t>Uses support vector machines to find a best-fit </a:t>
            </a:r>
            <a:r>
              <a:rPr lang="en-US" sz="1600" dirty="0" err="1"/>
              <a:t>hyperplane</a:t>
            </a:r>
            <a:r>
              <a:rPr lang="en-US" sz="1600" dirty="0"/>
              <a:t> that maximizes the margin around predicted values.</a:t>
            </a:r>
            <a:endParaRPr lang="en-US" sz="1600" dirty="0"/>
          </a:p>
          <a:p>
            <a:pPr algn="just"/>
            <a:r>
              <a:rPr lang="en-US" sz="1600" dirty="0"/>
              <a:t>Handles non-linear relationships through kernel functions and performs well with limited noise</a:t>
            </a:r>
            <a:r>
              <a:rPr lang="en-US" sz="1600" dirty="0" smtClean="0"/>
              <a:t>.</a:t>
            </a:r>
            <a:endParaRPr lang="en-US" sz="1600" dirty="0" smtClean="0"/>
          </a:p>
          <a:p>
            <a:pPr algn="just"/>
            <a:endParaRPr lang="en-US" sz="1600" dirty="0"/>
          </a:p>
          <a:p>
            <a:pPr algn="just"/>
            <a:r>
              <a:rPr lang="en-US" sz="1600" b="1" dirty="0"/>
              <a:t>Random Forest:</a:t>
            </a:r>
            <a:endParaRPr lang="en-US" sz="1600" b="1" dirty="0"/>
          </a:p>
          <a:p>
            <a:pPr algn="just"/>
            <a:r>
              <a:rPr lang="en-US" sz="1600" dirty="0"/>
              <a:t>Ensemble model combining multiple decision trees for improved prediction accuracy.</a:t>
            </a:r>
            <a:endParaRPr lang="en-US" sz="1600" dirty="0"/>
          </a:p>
          <a:p>
            <a:pPr algn="just"/>
            <a:r>
              <a:rPr lang="en-US" sz="1600" dirty="0"/>
              <a:t>Handles high-dimensional data, reduces </a:t>
            </a:r>
            <a:r>
              <a:rPr lang="en-US" sz="1600" dirty="0" err="1"/>
              <a:t>overfitting</a:t>
            </a:r>
            <a:r>
              <a:rPr lang="en-US" sz="1600" dirty="0"/>
              <a:t>, and provides feature importance</a:t>
            </a:r>
            <a:r>
              <a:rPr lang="en-US" sz="1600" dirty="0" smtClean="0"/>
              <a:t>.</a:t>
            </a:r>
            <a:endParaRPr lang="en-US" sz="1600" dirty="0" smtClean="0"/>
          </a:p>
          <a:p>
            <a:pPr algn="just"/>
            <a:endParaRPr lang="en-US" sz="1600" dirty="0"/>
          </a:p>
          <a:p>
            <a:pPr algn="just"/>
            <a:r>
              <a:rPr lang="en-US" sz="1600" b="1" dirty="0"/>
              <a:t>Gradient Boosting:</a:t>
            </a:r>
            <a:endParaRPr lang="en-US" sz="1600" b="1" dirty="0"/>
          </a:p>
          <a:p>
            <a:pPr algn="just"/>
            <a:r>
              <a:rPr lang="en-US" sz="1600" dirty="0"/>
              <a:t>Sequential ensemble technique that combines weak models by fitting subsequent models to residuals of previous models.</a:t>
            </a:r>
            <a:endParaRPr lang="en-US" sz="1600" dirty="0"/>
          </a:p>
          <a:p>
            <a:pPr algn="just"/>
            <a:r>
              <a:rPr lang="en-US" sz="1600" dirty="0"/>
              <a:t>Produces a strong predictive model and handles complex relationships between variables.</a:t>
            </a:r>
            <a:endParaRPr lang="en-US" sz="1600" dirty="0"/>
          </a:p>
        </p:txBody>
      </p:sp>
      <p:sp>
        <p:nvSpPr>
          <p:cNvPr id="5" name="Title 1"/>
          <p:cNvSpPr txBox="1"/>
          <p:nvPr/>
        </p:nvSpPr>
        <p:spPr>
          <a:xfrm>
            <a:off x="604434" y="-1"/>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smtClean="0"/>
              <a:t>Modeling Techniques</a:t>
            </a:r>
            <a:endParaRPr lang="en-IN" dirty="0"/>
          </a:p>
        </p:txBody>
      </p:sp>
      <p:sp>
        <p:nvSpPr>
          <p:cNvPr id="6" name="TextBox 5"/>
          <p:cNvSpPr txBox="1"/>
          <p:nvPr/>
        </p:nvSpPr>
        <p:spPr>
          <a:xfrm flipH="1">
            <a:off x="604434" y="1701476"/>
            <a:ext cx="10345217" cy="4278094"/>
          </a:xfrm>
          <a:prstGeom prst="rect">
            <a:avLst/>
          </a:prstGeom>
          <a:solidFill>
            <a:schemeClr val="accent2">
              <a:lumMod val="20000"/>
              <a:lumOff val="80000"/>
            </a:schemeClr>
          </a:solidFill>
        </p:spPr>
        <p:txBody>
          <a:bodyPr wrap="square" rtlCol="0">
            <a:spAutoFit/>
          </a:bodyPr>
          <a:lstStyle/>
          <a:p>
            <a:pPr algn="just"/>
            <a:r>
              <a:rPr lang="en-US" sz="1600" b="1" dirty="0"/>
              <a:t>Linear Regression:</a:t>
            </a:r>
            <a:endParaRPr lang="en-US" sz="1600" b="1" dirty="0"/>
          </a:p>
          <a:p>
            <a:pPr algn="just"/>
            <a:r>
              <a:rPr lang="en-US" sz="1600" dirty="0"/>
              <a:t>Simple and interpretable model that establishes a linear relationship between dependent and independent variables.</a:t>
            </a:r>
            <a:endParaRPr lang="en-US" sz="1600" dirty="0"/>
          </a:p>
          <a:p>
            <a:pPr algn="just"/>
            <a:r>
              <a:rPr lang="en-US" sz="1600" dirty="0"/>
              <a:t>Minimizes the difference between predicted and actual values using coefficient estimation</a:t>
            </a:r>
            <a:r>
              <a:rPr lang="en-US" sz="1600" dirty="0" smtClean="0"/>
              <a:t>.</a:t>
            </a:r>
            <a:endParaRPr lang="en-US" sz="1600" dirty="0" smtClean="0"/>
          </a:p>
          <a:p>
            <a:pPr algn="just"/>
            <a:endParaRPr lang="en-US" sz="1600" dirty="0"/>
          </a:p>
          <a:p>
            <a:pPr algn="just"/>
            <a:r>
              <a:rPr lang="en-US" sz="1600" b="1" dirty="0"/>
              <a:t>Support Vector Regression (SVR):</a:t>
            </a:r>
            <a:endParaRPr lang="en-US" sz="1600" b="1" dirty="0"/>
          </a:p>
          <a:p>
            <a:pPr algn="just"/>
            <a:r>
              <a:rPr lang="en-US" sz="1600" dirty="0"/>
              <a:t>Uses support vector machines to find a best-fit </a:t>
            </a:r>
            <a:r>
              <a:rPr lang="en-US" sz="1600" dirty="0" err="1"/>
              <a:t>hyperplane</a:t>
            </a:r>
            <a:r>
              <a:rPr lang="en-US" sz="1600" dirty="0"/>
              <a:t> that maximizes the margin around predicted values.</a:t>
            </a:r>
            <a:endParaRPr lang="en-US" sz="1600" dirty="0"/>
          </a:p>
          <a:p>
            <a:pPr algn="just"/>
            <a:r>
              <a:rPr lang="en-US" sz="1600" dirty="0"/>
              <a:t>Handles non-linear relationships through kernel functions and performs well with limited noise</a:t>
            </a:r>
            <a:r>
              <a:rPr lang="en-US" sz="1600" dirty="0" smtClean="0"/>
              <a:t>.</a:t>
            </a:r>
            <a:endParaRPr lang="en-US" sz="1600" dirty="0" smtClean="0"/>
          </a:p>
          <a:p>
            <a:pPr algn="just"/>
            <a:endParaRPr lang="en-US" sz="1600" dirty="0"/>
          </a:p>
          <a:p>
            <a:pPr algn="just"/>
            <a:r>
              <a:rPr lang="en-US" sz="1600" b="1" dirty="0"/>
              <a:t>Random Forest:</a:t>
            </a:r>
            <a:endParaRPr lang="en-US" sz="1600" b="1" dirty="0"/>
          </a:p>
          <a:p>
            <a:pPr algn="just"/>
            <a:r>
              <a:rPr lang="en-US" sz="1600" dirty="0"/>
              <a:t>Ensemble model combining multiple decision trees for improved prediction accuracy.</a:t>
            </a:r>
            <a:endParaRPr lang="en-US" sz="1600" dirty="0"/>
          </a:p>
          <a:p>
            <a:pPr algn="just"/>
            <a:r>
              <a:rPr lang="en-US" sz="1600" dirty="0"/>
              <a:t>Handles high-dimensional data, reduces </a:t>
            </a:r>
            <a:r>
              <a:rPr lang="en-US" sz="1600" dirty="0" err="1"/>
              <a:t>overfitting</a:t>
            </a:r>
            <a:r>
              <a:rPr lang="en-US" sz="1600" dirty="0"/>
              <a:t>, and provides feature importance</a:t>
            </a:r>
            <a:r>
              <a:rPr lang="en-US" sz="1600" dirty="0" smtClean="0"/>
              <a:t>.</a:t>
            </a:r>
            <a:endParaRPr lang="en-US" sz="1600" dirty="0" smtClean="0"/>
          </a:p>
          <a:p>
            <a:pPr algn="just"/>
            <a:endParaRPr lang="en-US" sz="1600" dirty="0"/>
          </a:p>
          <a:p>
            <a:pPr algn="just"/>
            <a:r>
              <a:rPr lang="en-US" sz="1600" b="1" dirty="0"/>
              <a:t>Gradient Boosting:</a:t>
            </a:r>
            <a:endParaRPr lang="en-US" sz="1600" b="1" dirty="0"/>
          </a:p>
          <a:p>
            <a:pPr algn="just"/>
            <a:r>
              <a:rPr lang="en-US" sz="1600" dirty="0"/>
              <a:t>Sequential ensemble technique that combines weak models by fitting subsequent models to residuals of previous models.</a:t>
            </a:r>
            <a:endParaRPr lang="en-US" sz="1600" dirty="0"/>
          </a:p>
          <a:p>
            <a:pPr algn="just"/>
            <a:r>
              <a:rPr lang="en-US" sz="1600" dirty="0"/>
              <a:t>Produces a strong predictive model and handles complex relationships between variables.</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604434" y="-1"/>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smtClean="0"/>
              <a:t>Modeling Techniques</a:t>
            </a:r>
            <a:endParaRPr lang="en-IN" dirty="0"/>
          </a:p>
        </p:txBody>
      </p:sp>
      <p:sp>
        <p:nvSpPr>
          <p:cNvPr id="5" name="TextBox 4"/>
          <p:cNvSpPr txBox="1"/>
          <p:nvPr/>
        </p:nvSpPr>
        <p:spPr>
          <a:xfrm flipH="1">
            <a:off x="604434" y="1701476"/>
            <a:ext cx="10345217" cy="4031873"/>
          </a:xfrm>
          <a:prstGeom prst="rect">
            <a:avLst/>
          </a:prstGeom>
          <a:solidFill>
            <a:schemeClr val="accent2">
              <a:lumMod val="20000"/>
              <a:lumOff val="80000"/>
            </a:schemeClr>
          </a:solidFill>
        </p:spPr>
        <p:txBody>
          <a:bodyPr wrap="square" rtlCol="0">
            <a:spAutoFit/>
          </a:bodyPr>
          <a:lstStyle/>
          <a:p>
            <a:pPr algn="just"/>
            <a:r>
              <a:rPr lang="en-US" sz="1600" b="1" dirty="0"/>
              <a:t>Bagging:</a:t>
            </a:r>
            <a:endParaRPr lang="en-US" sz="1600" b="1" dirty="0"/>
          </a:p>
          <a:p>
            <a:pPr algn="just"/>
            <a:r>
              <a:rPr lang="en-US" sz="1600" dirty="0"/>
              <a:t>Ensemble technique that combines multiple models trained on random subsets of data to reduce variance.</a:t>
            </a:r>
            <a:endParaRPr lang="en-US" sz="1600" dirty="0"/>
          </a:p>
          <a:p>
            <a:pPr algn="just"/>
            <a:r>
              <a:rPr lang="en-US" sz="1600" dirty="0"/>
              <a:t>Example: Bagging Regression</a:t>
            </a:r>
            <a:r>
              <a:rPr lang="en-US" sz="1600" dirty="0" smtClean="0"/>
              <a:t>.</a:t>
            </a:r>
            <a:endParaRPr lang="en-US" sz="1600" dirty="0" smtClean="0"/>
          </a:p>
          <a:p>
            <a:pPr algn="just"/>
            <a:endParaRPr lang="en-US" sz="1600" dirty="0"/>
          </a:p>
          <a:p>
            <a:pPr algn="just"/>
            <a:r>
              <a:rPr lang="en-US" sz="1600" b="1" dirty="0"/>
              <a:t>Stacking:</a:t>
            </a:r>
            <a:endParaRPr lang="en-US" sz="1600" b="1" dirty="0"/>
          </a:p>
          <a:p>
            <a:pPr algn="just"/>
            <a:r>
              <a:rPr lang="en-US" sz="1600" dirty="0"/>
              <a:t>Ensemble technique that combines predictions from multiple models using a </a:t>
            </a:r>
            <a:r>
              <a:rPr lang="en-US" sz="1600" dirty="0" smtClean="0"/>
              <a:t>meta-model. Allows </a:t>
            </a:r>
            <a:r>
              <a:rPr lang="en-US" sz="1600" dirty="0"/>
              <a:t>models to complement each other and improve overall performance</a:t>
            </a:r>
            <a:r>
              <a:rPr lang="en-US" sz="1600" dirty="0" smtClean="0"/>
              <a:t>.</a:t>
            </a:r>
            <a:endParaRPr lang="en-US" sz="1600" dirty="0" smtClean="0"/>
          </a:p>
          <a:p>
            <a:pPr algn="just"/>
            <a:endParaRPr lang="en-US" sz="1600" dirty="0"/>
          </a:p>
          <a:p>
            <a:pPr algn="just"/>
            <a:r>
              <a:rPr lang="en-US" sz="1600" b="1" dirty="0" err="1"/>
              <a:t>XGBoost</a:t>
            </a:r>
            <a:r>
              <a:rPr lang="en-US" sz="1600" b="1" dirty="0"/>
              <a:t>:</a:t>
            </a:r>
            <a:endParaRPr lang="en-US" sz="1600" b="1" dirty="0"/>
          </a:p>
          <a:p>
            <a:pPr algn="just"/>
            <a:r>
              <a:rPr lang="en-US" sz="1600" dirty="0"/>
              <a:t>Optimized implementation of gradient boosting with scalability and performance </a:t>
            </a:r>
            <a:r>
              <a:rPr lang="en-US" sz="1600" dirty="0" smtClean="0"/>
              <a:t>improvements. Includes </a:t>
            </a:r>
            <a:r>
              <a:rPr lang="en-US" sz="1600" dirty="0"/>
              <a:t>regularization, parallel processing, and handling missing values</a:t>
            </a:r>
            <a:r>
              <a:rPr lang="en-US" sz="1600" dirty="0" smtClean="0"/>
              <a:t>.</a:t>
            </a:r>
            <a:endParaRPr lang="en-US" sz="1600" dirty="0" smtClean="0"/>
          </a:p>
          <a:p>
            <a:pPr algn="just"/>
            <a:endParaRPr lang="en-US" sz="1600" dirty="0"/>
          </a:p>
          <a:p>
            <a:pPr algn="just"/>
            <a:r>
              <a:rPr lang="en-US" sz="1600" b="1" dirty="0"/>
              <a:t>Conclusion:</a:t>
            </a:r>
            <a:endParaRPr lang="en-US" sz="1600" b="1" dirty="0"/>
          </a:p>
          <a:p>
            <a:pPr algn="just"/>
            <a:r>
              <a:rPr lang="en-US" sz="1600" dirty="0"/>
              <a:t>Regression models offer various techniques for predicting and understanding relationships in </a:t>
            </a:r>
            <a:r>
              <a:rPr lang="en-US" sz="1600" dirty="0" smtClean="0"/>
              <a:t>data. Ensemble </a:t>
            </a:r>
            <a:r>
              <a:rPr lang="en-US" sz="1600" dirty="0"/>
              <a:t>methods like bagging and stacking improve prediction </a:t>
            </a:r>
            <a:r>
              <a:rPr lang="en-US" sz="1600" dirty="0" smtClean="0"/>
              <a:t>accuracy. </a:t>
            </a:r>
            <a:r>
              <a:rPr lang="en-US" sz="1600" dirty="0" err="1" smtClean="0"/>
              <a:t>XGBoost</a:t>
            </a:r>
            <a:r>
              <a:rPr lang="en-US" sz="1600" dirty="0" smtClean="0"/>
              <a:t> </a:t>
            </a:r>
            <a:r>
              <a:rPr lang="en-US" sz="1600" dirty="0"/>
              <a:t>provides efficient implementation of gradient boosting for scalable performance.</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a:t>
            </a:r>
            <a:r>
              <a:rPr lang="en-US" b="1" dirty="0" smtClean="0"/>
              <a:t>Performance</a:t>
            </a:r>
            <a:endParaRPr lang="en-IN" dirty="0"/>
          </a:p>
        </p:txBody>
      </p:sp>
      <p:pic>
        <p:nvPicPr>
          <p:cNvPr id="4" name="Picture 3"/>
          <p:cNvPicPr>
            <a:picLocks noChangeAspect="1"/>
          </p:cNvPicPr>
          <p:nvPr/>
        </p:nvPicPr>
        <p:blipFill>
          <a:blip r:embed="rId1"/>
          <a:stretch>
            <a:fillRect/>
          </a:stretch>
        </p:blipFill>
        <p:spPr>
          <a:xfrm>
            <a:off x="254001" y="1367526"/>
            <a:ext cx="6528122" cy="5389798"/>
          </a:xfrm>
          <a:prstGeom prst="rect">
            <a:avLst/>
          </a:prstGeom>
        </p:spPr>
      </p:pic>
      <p:sp>
        <p:nvSpPr>
          <p:cNvPr id="5" name="TextBox 4"/>
          <p:cNvSpPr txBox="1"/>
          <p:nvPr/>
        </p:nvSpPr>
        <p:spPr>
          <a:xfrm>
            <a:off x="6949440" y="1625600"/>
            <a:ext cx="4846320" cy="5047536"/>
          </a:xfrm>
          <a:prstGeom prst="rect">
            <a:avLst/>
          </a:prstGeom>
          <a:solidFill>
            <a:schemeClr val="accent2">
              <a:lumMod val="20000"/>
              <a:lumOff val="80000"/>
            </a:schemeClr>
          </a:solidFill>
        </p:spPr>
        <p:txBody>
          <a:bodyPr wrap="square" rtlCol="0">
            <a:spAutoFit/>
          </a:bodyPr>
          <a:lstStyle/>
          <a:p>
            <a:pPr marL="285750" indent="-285750" algn="just">
              <a:buFont typeface="Arial" panose="020B0604020202020204" pitchFamily="34" charset="0"/>
              <a:buChar char="•"/>
            </a:pPr>
            <a:r>
              <a:rPr lang="en-US" sz="1400" dirty="0"/>
              <a:t>Evaluated multiple machine learning models, including Linear Regression, Decision Tree, Random Forest, Gradient Boosting, Bagging Regression, SVR, and </a:t>
            </a:r>
            <a:r>
              <a:rPr lang="en-US" sz="1400" dirty="0" err="1"/>
              <a:t>XGBoost</a:t>
            </a:r>
            <a:r>
              <a:rPr lang="en-US" sz="1400" dirty="0"/>
              <a:t>.</a:t>
            </a:r>
            <a:endParaRPr lang="en-US" sz="1400" dirty="0"/>
          </a:p>
          <a:p>
            <a:pPr marL="285750" indent="-285750" algn="just">
              <a:buFont typeface="Arial" panose="020B0604020202020204" pitchFamily="34" charset="0"/>
              <a:buChar char="•"/>
            </a:pPr>
            <a:r>
              <a:rPr lang="en-US" sz="1400" dirty="0"/>
              <a:t>Stacking </a:t>
            </a:r>
            <a:r>
              <a:rPr lang="en-US" sz="1400" dirty="0" err="1"/>
              <a:t>regressor</a:t>
            </a:r>
            <a:r>
              <a:rPr lang="en-US" sz="1400" dirty="0"/>
              <a:t> with linear regression as the meta-model performed well but was not chosen due to interpretability concerns.</a:t>
            </a:r>
            <a:endParaRPr lang="en-US" sz="1400" dirty="0"/>
          </a:p>
          <a:p>
            <a:pPr marL="285750" indent="-285750" algn="just">
              <a:buFont typeface="Arial" panose="020B0604020202020204" pitchFamily="34" charset="0"/>
              <a:buChar char="•"/>
            </a:pPr>
            <a:r>
              <a:rPr lang="en-US" sz="1400" dirty="0"/>
              <a:t>The final model selected is the Tuned </a:t>
            </a:r>
            <a:r>
              <a:rPr lang="en-US" sz="1400" dirty="0" err="1"/>
              <a:t>XGBoost</a:t>
            </a:r>
            <a:r>
              <a:rPr lang="en-US" sz="1400" dirty="0"/>
              <a:t> </a:t>
            </a:r>
            <a:r>
              <a:rPr lang="en-US" sz="1400" dirty="0" err="1" smtClean="0"/>
              <a:t>Regressor</a:t>
            </a:r>
            <a:r>
              <a:rPr lang="en-US" sz="1400" dirty="0" smtClean="0"/>
              <a:t>. Step-by-step </a:t>
            </a:r>
            <a:r>
              <a:rPr lang="en-US" sz="1400" dirty="0"/>
              <a:t>model building involved creating an </a:t>
            </a:r>
            <a:r>
              <a:rPr lang="en-US" sz="1400" dirty="0" err="1"/>
              <a:t>XGBoost</a:t>
            </a:r>
            <a:r>
              <a:rPr lang="en-US" sz="1400" dirty="0"/>
              <a:t> </a:t>
            </a:r>
            <a:r>
              <a:rPr lang="en-US" sz="1400" dirty="0" err="1"/>
              <a:t>Regressor</a:t>
            </a:r>
            <a:r>
              <a:rPr lang="en-US" sz="1400" dirty="0"/>
              <a:t>, defining a parameter grid, performing Grid Search, and retrieving the best </a:t>
            </a:r>
            <a:r>
              <a:rPr lang="en-US" sz="1400" dirty="0" err="1"/>
              <a:t>hyperparameters</a:t>
            </a:r>
            <a:r>
              <a:rPr lang="en-US" sz="1400" dirty="0"/>
              <a:t>.</a:t>
            </a:r>
            <a:endParaRPr lang="en-US" sz="1400" dirty="0"/>
          </a:p>
          <a:p>
            <a:pPr marL="285750" indent="-285750" algn="just">
              <a:buFont typeface="Arial" panose="020B0604020202020204" pitchFamily="34" charset="0"/>
              <a:buChar char="•"/>
            </a:pPr>
            <a:r>
              <a:rPr lang="en-US" sz="1400" dirty="0"/>
              <a:t>The final </a:t>
            </a:r>
            <a:r>
              <a:rPr lang="en-US" sz="1400" dirty="0" err="1"/>
              <a:t>XGBoost</a:t>
            </a:r>
            <a:r>
              <a:rPr lang="en-US" sz="1400" dirty="0"/>
              <a:t> model was trained with the best </a:t>
            </a:r>
            <a:r>
              <a:rPr lang="en-US" sz="1400" dirty="0" err="1"/>
              <a:t>hyperparameters</a:t>
            </a:r>
            <a:r>
              <a:rPr lang="en-US" sz="1400" dirty="0"/>
              <a:t>.</a:t>
            </a:r>
            <a:endParaRPr lang="en-US" sz="1400" dirty="0"/>
          </a:p>
          <a:p>
            <a:pPr marL="285750" indent="-285750" algn="just">
              <a:buFont typeface="Arial" panose="020B0604020202020204" pitchFamily="34" charset="0"/>
              <a:buChar char="•"/>
            </a:pPr>
            <a:r>
              <a:rPr lang="en-US" sz="1400" dirty="0"/>
              <a:t>Model validation showed favorable metrics: RMSE (Training: 0.3142, Test: 0.4186), R2 (Training: 0.901, Test: 0.826), and MAPE (Training: 1.9013%, Test: 2.6536).</a:t>
            </a:r>
            <a:endParaRPr lang="en-US" sz="1400" dirty="0"/>
          </a:p>
          <a:p>
            <a:pPr marL="285750" indent="-285750" algn="just">
              <a:buFont typeface="Arial" panose="020B0604020202020204" pitchFamily="34" charset="0"/>
              <a:buChar char="•"/>
            </a:pPr>
            <a:r>
              <a:rPr lang="en-US" sz="1400" dirty="0"/>
              <a:t>The chosen </a:t>
            </a:r>
            <a:r>
              <a:rPr lang="en-US" sz="1400" dirty="0" err="1"/>
              <a:t>XGBoost</a:t>
            </a:r>
            <a:r>
              <a:rPr lang="en-US" sz="1400" dirty="0"/>
              <a:t> model demonstrated accurate predictions, good generalization, and high variance explanation.</a:t>
            </a:r>
            <a:endParaRPr lang="en-US" sz="1400" dirty="0"/>
          </a:p>
          <a:p>
            <a:pPr marL="285750" indent="-285750" algn="just">
              <a:buFont typeface="Arial" panose="020B0604020202020204" pitchFamily="34" charset="0"/>
              <a:buChar char="•"/>
            </a:pPr>
            <a:r>
              <a:rPr lang="en-US" sz="1400" dirty="0"/>
              <a:t>Important features in the model included furnished_1.0, quality ratings, location variables, </a:t>
            </a:r>
            <a:r>
              <a:rPr lang="en-US" sz="1400" dirty="0" err="1"/>
              <a:t>years_old</a:t>
            </a:r>
            <a:r>
              <a:rPr lang="en-US" sz="1400" dirty="0"/>
              <a:t>, and various property attributes.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 recommendation </a:t>
            </a:r>
            <a:endParaRPr lang="en-IN" dirty="0"/>
          </a:p>
        </p:txBody>
      </p:sp>
      <p:sp>
        <p:nvSpPr>
          <p:cNvPr id="4" name="TextBox 3"/>
          <p:cNvSpPr txBox="1"/>
          <p:nvPr/>
        </p:nvSpPr>
        <p:spPr>
          <a:xfrm>
            <a:off x="126914" y="1402080"/>
            <a:ext cx="11089726" cy="5262979"/>
          </a:xfrm>
          <a:prstGeom prst="rect">
            <a:avLst/>
          </a:prstGeom>
          <a:solidFill>
            <a:schemeClr val="accent2">
              <a:lumMod val="20000"/>
              <a:lumOff val="80000"/>
            </a:schemeClr>
          </a:solidFill>
        </p:spPr>
        <p:txBody>
          <a:bodyPr wrap="square" rtlCol="0">
            <a:spAutoFit/>
          </a:bodyPr>
          <a:lstStyle/>
          <a:p>
            <a:pPr algn="just"/>
            <a:r>
              <a:rPr lang="en-US" sz="1400" b="1" dirty="0" smtClean="0"/>
              <a:t>1.  Develop </a:t>
            </a:r>
            <a:r>
              <a:rPr lang="en-US" sz="1400" b="1" dirty="0"/>
              <a:t>AI-Powered House Valuation Tool:</a:t>
            </a:r>
            <a:endParaRPr lang="en-US" sz="1400" b="1" dirty="0"/>
          </a:p>
          <a:p>
            <a:pPr algn="just"/>
            <a:r>
              <a:rPr lang="en-US" sz="1400" dirty="0"/>
              <a:t>Incorporate relevant feature variables for accurate property value estimates.</a:t>
            </a:r>
            <a:endParaRPr lang="en-US" sz="1400" dirty="0"/>
          </a:p>
          <a:p>
            <a:pPr algn="just"/>
            <a:r>
              <a:rPr lang="en-US" sz="1400" dirty="0"/>
              <a:t>Provide homeowners with precise valuation using AI </a:t>
            </a:r>
            <a:r>
              <a:rPr lang="en-US" sz="1400" dirty="0" smtClean="0"/>
              <a:t>algorithms.</a:t>
            </a:r>
            <a:endParaRPr lang="en-US" sz="1400" dirty="0" smtClean="0"/>
          </a:p>
          <a:p>
            <a:pPr algn="just"/>
            <a:r>
              <a:rPr lang="en-US" sz="1400" b="1" dirty="0" smtClean="0"/>
              <a:t>2.  Market </a:t>
            </a:r>
            <a:r>
              <a:rPr lang="en-US" sz="1400" b="1" dirty="0"/>
              <a:t>Accuracy and Comprehensive Nature:</a:t>
            </a:r>
            <a:endParaRPr lang="en-US" sz="1400" b="1" dirty="0"/>
          </a:p>
          <a:p>
            <a:pPr algn="just"/>
            <a:r>
              <a:rPr lang="en-US" sz="1400" dirty="0"/>
              <a:t>Highlight comprehensive analysis beyond location and square footage.</a:t>
            </a:r>
            <a:endParaRPr lang="en-US" sz="1400" dirty="0"/>
          </a:p>
          <a:p>
            <a:pPr algn="just"/>
            <a:r>
              <a:rPr lang="en-US" sz="1400" dirty="0"/>
              <a:t>Emphasize the tool's ability to consider multiple factors influencing house prices.</a:t>
            </a:r>
            <a:endParaRPr lang="en-US" sz="1400" dirty="0"/>
          </a:p>
          <a:p>
            <a:pPr algn="just"/>
            <a:r>
              <a:rPr lang="en-US" sz="1400" b="1" dirty="0" smtClean="0"/>
              <a:t>3. Provide </a:t>
            </a:r>
            <a:r>
              <a:rPr lang="en-US" sz="1400" b="1" dirty="0"/>
              <a:t>Comparative Market Analysis Reports:</a:t>
            </a:r>
            <a:endParaRPr lang="en-US" sz="1400" b="1" dirty="0"/>
          </a:p>
          <a:p>
            <a:pPr algn="just"/>
            <a:r>
              <a:rPr lang="en-US" sz="1400" dirty="0"/>
              <a:t>Offer insights on recent sales data, market trends, and property comparisons.</a:t>
            </a:r>
            <a:endParaRPr lang="en-US" sz="1400" dirty="0"/>
          </a:p>
          <a:p>
            <a:pPr algn="just"/>
            <a:r>
              <a:rPr lang="en-US" sz="1400" dirty="0"/>
              <a:t>Empower homeowners with a deeper understanding of their local real estate market.</a:t>
            </a:r>
            <a:endParaRPr lang="en-US" sz="1400" dirty="0"/>
          </a:p>
          <a:p>
            <a:pPr algn="just"/>
            <a:r>
              <a:rPr lang="en-US" sz="1400" b="1" dirty="0" smtClean="0"/>
              <a:t>4. Partner </a:t>
            </a:r>
            <a:r>
              <a:rPr lang="en-US" sz="1400" b="1" dirty="0"/>
              <a:t>with Real Estate Agents and Agencies:</a:t>
            </a:r>
            <a:endParaRPr lang="en-US" sz="1400" b="1" dirty="0"/>
          </a:p>
          <a:p>
            <a:pPr algn="just"/>
            <a:r>
              <a:rPr lang="en-US" sz="1400" dirty="0"/>
              <a:t>Integrate the tool into their services for accurate pricing recommendations.</a:t>
            </a:r>
            <a:endParaRPr lang="en-US" sz="1400" dirty="0"/>
          </a:p>
          <a:p>
            <a:pPr algn="just"/>
            <a:r>
              <a:rPr lang="en-US" sz="1400" dirty="0"/>
              <a:t>Strengthen agent credibility and enhance service offerings.</a:t>
            </a:r>
            <a:endParaRPr lang="en-US" sz="1400" dirty="0"/>
          </a:p>
          <a:p>
            <a:pPr algn="just"/>
            <a:r>
              <a:rPr lang="en-US" sz="1400" b="1" dirty="0" smtClean="0"/>
              <a:t>5. Implement </a:t>
            </a:r>
            <a:r>
              <a:rPr lang="en-US" sz="1400" b="1" dirty="0"/>
              <a:t>User-Friendly Interface:</a:t>
            </a:r>
            <a:endParaRPr lang="en-US" sz="1400" b="1" dirty="0"/>
          </a:p>
          <a:p>
            <a:pPr algn="just"/>
            <a:r>
              <a:rPr lang="en-US" sz="1400" dirty="0"/>
              <a:t>Ensure an intuitive, visually appealing, and easy-to-navigate interface.</a:t>
            </a:r>
            <a:endParaRPr lang="en-US" sz="1400" dirty="0"/>
          </a:p>
          <a:p>
            <a:pPr algn="just"/>
            <a:r>
              <a:rPr lang="en-US" sz="1400" dirty="0"/>
              <a:t>Enhance user experience and encourage repeated usage.</a:t>
            </a:r>
            <a:endParaRPr lang="en-US" sz="1400" dirty="0"/>
          </a:p>
          <a:p>
            <a:pPr algn="just"/>
            <a:r>
              <a:rPr lang="en-US" sz="1400" b="1" dirty="0" smtClean="0"/>
              <a:t>6. Continuously </a:t>
            </a:r>
            <a:r>
              <a:rPr lang="en-US" sz="1400" b="1" dirty="0"/>
              <a:t>Update and Improve the Model:</a:t>
            </a:r>
            <a:endParaRPr lang="en-US" sz="1400" b="1" dirty="0"/>
          </a:p>
          <a:p>
            <a:pPr algn="just"/>
            <a:r>
              <a:rPr lang="en-US" sz="1400" dirty="0"/>
              <a:t>Incorporate new data and market trends for accurate predictions.</a:t>
            </a:r>
            <a:endParaRPr lang="en-US" sz="1400" dirty="0"/>
          </a:p>
          <a:p>
            <a:pPr algn="just"/>
            <a:r>
              <a:rPr lang="en-US" sz="1400" dirty="0"/>
              <a:t>Gather user feedback to identify areas for improvement.</a:t>
            </a:r>
            <a:endParaRPr lang="en-US" sz="1400" dirty="0"/>
          </a:p>
          <a:p>
            <a:pPr algn="just"/>
            <a:r>
              <a:rPr lang="en-US" sz="1400" b="1" dirty="0" smtClean="0"/>
              <a:t>7. Offer </a:t>
            </a:r>
            <a:r>
              <a:rPr lang="en-US" sz="1400" b="1" dirty="0"/>
              <a:t>Premium Services:</a:t>
            </a:r>
            <a:endParaRPr lang="en-US" sz="1400" b="1" dirty="0"/>
          </a:p>
          <a:p>
            <a:pPr algn="just"/>
            <a:r>
              <a:rPr lang="en-US" sz="1400" dirty="0"/>
              <a:t>Provide additional offerings such as in-depth reports and personalized consultations.</a:t>
            </a:r>
            <a:endParaRPr lang="en-US" sz="1400" dirty="0"/>
          </a:p>
          <a:p>
            <a:pPr algn="just"/>
            <a:r>
              <a:rPr lang="en-US" sz="1400" dirty="0"/>
              <a:t>Cater to users seeking comprehensive property information.</a:t>
            </a:r>
            <a:endParaRPr lang="en-US" sz="1400" dirty="0"/>
          </a:p>
          <a:p>
            <a:pPr algn="just"/>
            <a:r>
              <a:rPr lang="en-US" sz="1400" b="1" dirty="0" smtClean="0"/>
              <a:t>8. Build </a:t>
            </a:r>
            <a:r>
              <a:rPr lang="en-US" sz="1400" b="1" dirty="0"/>
              <a:t>Trust and Credibility:</a:t>
            </a:r>
            <a:endParaRPr lang="en-US" sz="1400" b="1" dirty="0"/>
          </a:p>
          <a:p>
            <a:pPr algn="just"/>
            <a:r>
              <a:rPr lang="en-US" sz="1400" dirty="0"/>
              <a:t>Share success stories, testimonials, and engage in content marketing initiatives.</a:t>
            </a:r>
            <a:endParaRPr lang="en-US" sz="1400" dirty="0"/>
          </a:p>
          <a:p>
            <a:pPr algn="just"/>
            <a:r>
              <a:rPr lang="en-US" sz="1400" dirty="0"/>
              <a:t>Position the brand as a reliable authority in house price prediction</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0"/>
            <a:ext cx="764032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527514" y="2068083"/>
          <a:ext cx="7658931" cy="35806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Diagram 6"/>
          <p:cNvGraphicFramePr/>
          <p:nvPr/>
        </p:nvGraphicFramePr>
        <p:xfrm>
          <a:off x="1546788" y="2811567"/>
          <a:ext cx="4042161" cy="284820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itle 1"/>
          <p:cNvSpPr>
            <a:spLocks noGrp="1"/>
          </p:cNvSpPr>
          <p:nvPr>
            <p:ph type="title"/>
          </p:nvPr>
        </p:nvSpPr>
        <p:spPr>
          <a:xfrm>
            <a:off x="604434" y="0"/>
            <a:ext cx="10749367" cy="1208868"/>
          </a:xfrm>
        </p:spPr>
        <p:txBody>
          <a:bodyPr/>
          <a:lstStyle/>
          <a:p>
            <a:r>
              <a:rPr lang="en-US" b="1" dirty="0" smtClean="0"/>
              <a:t>Agenda</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757" y="11575"/>
            <a:ext cx="10749367" cy="1208868"/>
          </a:xfrm>
        </p:spPr>
        <p:txBody>
          <a:bodyPr>
            <a:normAutofit/>
          </a:bodyPr>
          <a:lstStyle/>
          <a:p>
            <a:pPr algn="ctr"/>
            <a:r>
              <a:rPr lang="en-US" sz="3200" b="1" dirty="0" smtClean="0"/>
              <a:t>Introduction problem statement and objective of the project</a:t>
            </a:r>
            <a:endParaRPr lang="en-US" sz="3200" b="1" dirty="0"/>
          </a:p>
        </p:txBody>
      </p:sp>
      <p:sp>
        <p:nvSpPr>
          <p:cNvPr id="16" name="TextBox 15"/>
          <p:cNvSpPr txBox="1"/>
          <p:nvPr/>
        </p:nvSpPr>
        <p:spPr>
          <a:xfrm>
            <a:off x="493095" y="1658360"/>
            <a:ext cx="3151444" cy="5016758"/>
          </a:xfrm>
          <a:prstGeom prst="rect">
            <a:avLst/>
          </a:prstGeom>
          <a:solidFill>
            <a:schemeClr val="accent2">
              <a:lumMod val="20000"/>
              <a:lumOff val="80000"/>
            </a:schemeClr>
          </a:solidFill>
        </p:spPr>
        <p:txBody>
          <a:bodyPr wrap="square" rtlCol="0">
            <a:spAutoFit/>
          </a:bodyPr>
          <a:lstStyle/>
          <a:p>
            <a:pPr algn="ctr"/>
            <a:r>
              <a:rPr lang="en-US" sz="1600" u="sng" dirty="0" smtClean="0"/>
              <a:t>Business problem</a:t>
            </a:r>
            <a:endParaRPr lang="en-US" sz="1600" u="sng" dirty="0" smtClean="0"/>
          </a:p>
          <a:p>
            <a:endParaRPr lang="en-US" sz="1600" dirty="0" smtClean="0"/>
          </a:p>
          <a:p>
            <a:pPr marL="285750" indent="-285750" algn="just">
              <a:buFont typeface="Arial" panose="020B0604020202020204" pitchFamily="34" charset="0"/>
              <a:buChar char="•"/>
            </a:pPr>
            <a:r>
              <a:rPr lang="en-US" sz="1600" dirty="0" smtClean="0"/>
              <a:t>A </a:t>
            </a:r>
            <a:r>
              <a:rPr lang="en-US" sz="1600" dirty="0"/>
              <a:t>house value is simply more than location and square footage. Like the features that make up a </a:t>
            </a:r>
            <a:r>
              <a:rPr lang="en-US" sz="1600" dirty="0" smtClean="0"/>
              <a:t>person</a:t>
            </a:r>
            <a:endParaRPr lang="en-US" sz="1600" dirty="0" smtClean="0"/>
          </a:p>
          <a:p>
            <a:pPr marL="285750" indent="-285750" algn="just">
              <a:buFont typeface="Arial" panose="020B0604020202020204" pitchFamily="34" charset="0"/>
              <a:buChar char="•"/>
            </a:pPr>
            <a:r>
              <a:rPr lang="en-US" sz="1600" dirty="0" smtClean="0"/>
              <a:t>an </a:t>
            </a:r>
            <a:r>
              <a:rPr lang="en-US" sz="1600" dirty="0"/>
              <a:t>educated party would want to know all aspects that give a house its value. For example, you </a:t>
            </a:r>
            <a:r>
              <a:rPr lang="en-US" sz="1600" dirty="0" smtClean="0"/>
              <a:t>want to </a:t>
            </a:r>
            <a:r>
              <a:rPr lang="en-US" sz="1600" dirty="0"/>
              <a:t>sell a house and you don’t know the price which you may expect — it can’t be too low or too </a:t>
            </a:r>
            <a:r>
              <a:rPr lang="en-US" sz="1600" dirty="0" smtClean="0"/>
              <a:t>high.</a:t>
            </a:r>
            <a:endParaRPr lang="en-US" sz="1600" dirty="0" smtClean="0"/>
          </a:p>
          <a:p>
            <a:pPr marL="285750" indent="-285750" algn="just">
              <a:buFont typeface="Arial" panose="020B0604020202020204" pitchFamily="34" charset="0"/>
              <a:buChar char="•"/>
            </a:pPr>
            <a:r>
              <a:rPr lang="en-US" sz="1600" dirty="0" smtClean="0"/>
              <a:t>To </a:t>
            </a:r>
            <a:r>
              <a:rPr lang="en-US" sz="1600" dirty="0"/>
              <a:t>find house price you usually try to find similar properties in your neighborhood and based </a:t>
            </a:r>
            <a:r>
              <a:rPr lang="en-US" sz="1600" dirty="0" smtClean="0"/>
              <a:t>on gathered </a:t>
            </a:r>
            <a:r>
              <a:rPr lang="en-US" sz="1600" dirty="0"/>
              <a:t>data you will try to assess your house price.</a:t>
            </a:r>
            <a:endParaRPr lang="en-IN" sz="1600" dirty="0"/>
          </a:p>
        </p:txBody>
      </p:sp>
      <p:sp>
        <p:nvSpPr>
          <p:cNvPr id="17" name="TextBox 16"/>
          <p:cNvSpPr txBox="1"/>
          <p:nvPr/>
        </p:nvSpPr>
        <p:spPr>
          <a:xfrm>
            <a:off x="3895978" y="1631297"/>
            <a:ext cx="3889485" cy="5016758"/>
          </a:xfrm>
          <a:prstGeom prst="rect">
            <a:avLst/>
          </a:prstGeom>
          <a:solidFill>
            <a:schemeClr val="accent2">
              <a:lumMod val="20000"/>
              <a:lumOff val="80000"/>
            </a:schemeClr>
          </a:solidFill>
        </p:spPr>
        <p:txBody>
          <a:bodyPr wrap="square" rtlCol="0">
            <a:spAutoFit/>
          </a:bodyPr>
          <a:lstStyle/>
          <a:p>
            <a:pPr algn="ctr"/>
            <a:r>
              <a:rPr lang="en-IN" sz="1600" u="sng" dirty="0" smtClean="0"/>
              <a:t>Objectives</a:t>
            </a:r>
            <a:endParaRPr lang="en-IN" sz="1600" u="sng" dirty="0" smtClean="0"/>
          </a:p>
          <a:p>
            <a:pPr algn="ctr"/>
            <a:endParaRPr lang="en-US" sz="1600" u="sng" dirty="0" smtClean="0"/>
          </a:p>
          <a:p>
            <a:pPr marL="285750" indent="-285750" algn="just">
              <a:buFont typeface="Arial" panose="020B0604020202020204" pitchFamily="34" charset="0"/>
              <a:buChar char="•"/>
            </a:pPr>
            <a:r>
              <a:rPr lang="en-US" sz="1600" dirty="0"/>
              <a:t>The objective of the House Price Prediction Data Science Project is to develop a reliable and </a:t>
            </a:r>
            <a:r>
              <a:rPr lang="en-US" sz="1600" dirty="0" smtClean="0"/>
              <a:t>accurate predictive </a:t>
            </a:r>
            <a:r>
              <a:rPr lang="en-US" sz="1600" dirty="0"/>
              <a:t>model </a:t>
            </a:r>
            <a:r>
              <a:rPr lang="en-US" sz="1600" dirty="0" smtClean="0"/>
              <a:t>for estimating </a:t>
            </a:r>
            <a:r>
              <a:rPr lang="en-US" sz="1600" dirty="0"/>
              <a:t>house </a:t>
            </a:r>
            <a:r>
              <a:rPr lang="en-US" sz="1600" dirty="0" smtClean="0"/>
              <a:t>prices.</a:t>
            </a:r>
            <a:endParaRPr lang="en-US" sz="1600" dirty="0" smtClean="0"/>
          </a:p>
          <a:p>
            <a:pPr marL="285750" indent="-285750" algn="just">
              <a:buFont typeface="Arial" panose="020B0604020202020204" pitchFamily="34" charset="0"/>
              <a:buChar char="•"/>
            </a:pPr>
            <a:r>
              <a:rPr lang="en-US" sz="1600" dirty="0" smtClean="0"/>
              <a:t>This </a:t>
            </a:r>
            <a:r>
              <a:rPr lang="en-US" sz="1600" dirty="0"/>
              <a:t>model aims to incorporate various influential </a:t>
            </a:r>
            <a:r>
              <a:rPr lang="en-US" sz="1600" dirty="0" smtClean="0"/>
              <a:t>factors, such </a:t>
            </a:r>
            <a:r>
              <a:rPr lang="en-US" sz="1600" dirty="0"/>
              <a:t>as location, size, amenities, and historical sales data, to provide actionable insights for </a:t>
            </a:r>
            <a:r>
              <a:rPr lang="en-US" sz="1600" dirty="0" smtClean="0"/>
              <a:t>homebuyers, sellers</a:t>
            </a:r>
            <a:r>
              <a:rPr lang="en-US" sz="1600" dirty="0"/>
              <a:t>, real estate agents, and financial </a:t>
            </a:r>
            <a:r>
              <a:rPr lang="en-US" sz="1600" dirty="0" smtClean="0"/>
              <a:t>institutions.</a:t>
            </a:r>
            <a:endParaRPr lang="en-US" sz="1600" dirty="0" smtClean="0"/>
          </a:p>
          <a:p>
            <a:pPr marL="285750" indent="-285750" algn="just">
              <a:buFont typeface="Arial" panose="020B0604020202020204" pitchFamily="34" charset="0"/>
              <a:buChar char="•"/>
            </a:pPr>
            <a:r>
              <a:rPr lang="en-US" sz="1600" dirty="0" smtClean="0"/>
              <a:t>By </a:t>
            </a:r>
            <a:r>
              <a:rPr lang="en-US" sz="1600" dirty="0"/>
              <a:t>leveraging machine learning algorithms </a:t>
            </a:r>
            <a:r>
              <a:rPr lang="en-US" sz="1600" dirty="0" smtClean="0"/>
              <a:t>and comprehensive </a:t>
            </a:r>
            <a:r>
              <a:rPr lang="en-US" sz="1600" dirty="0"/>
              <a:t>datasets, the project seeks to enhance decision-making in the real estate industry </a:t>
            </a:r>
            <a:r>
              <a:rPr lang="en-US" sz="1600" dirty="0" smtClean="0"/>
              <a:t>and contribute </a:t>
            </a:r>
            <a:r>
              <a:rPr lang="en-US" sz="1600" dirty="0"/>
              <a:t>to the field of data-driven real estate analysis.</a:t>
            </a:r>
            <a:endParaRPr lang="en-IN" sz="1600" dirty="0"/>
          </a:p>
        </p:txBody>
      </p:sp>
      <p:sp>
        <p:nvSpPr>
          <p:cNvPr id="18" name="TextBox 17"/>
          <p:cNvSpPr txBox="1"/>
          <p:nvPr/>
        </p:nvSpPr>
        <p:spPr>
          <a:xfrm>
            <a:off x="8036902" y="1631297"/>
            <a:ext cx="3693545" cy="5016758"/>
          </a:xfrm>
          <a:prstGeom prst="rect">
            <a:avLst/>
          </a:prstGeom>
          <a:solidFill>
            <a:schemeClr val="accent2">
              <a:lumMod val="20000"/>
              <a:lumOff val="80000"/>
            </a:schemeClr>
          </a:solidFill>
        </p:spPr>
        <p:txBody>
          <a:bodyPr wrap="square" rtlCol="0">
            <a:spAutoFit/>
          </a:bodyPr>
          <a:lstStyle/>
          <a:p>
            <a:pPr algn="ctr"/>
            <a:r>
              <a:rPr lang="en-IN" sz="1600" u="sng" dirty="0" smtClean="0"/>
              <a:t>Aim</a:t>
            </a:r>
            <a:endParaRPr lang="en-IN" sz="1600" u="sng" dirty="0" smtClean="0"/>
          </a:p>
          <a:p>
            <a:pPr algn="ctr"/>
            <a:endParaRPr lang="en-US" sz="1600" u="sng" dirty="0" smtClean="0"/>
          </a:p>
          <a:p>
            <a:pPr marL="285750" indent="-285750" algn="just">
              <a:buFont typeface="Arial" panose="020B0604020202020204" pitchFamily="34" charset="0"/>
              <a:buChar char="•"/>
            </a:pPr>
            <a:r>
              <a:rPr lang="en-US" sz="1600" dirty="0"/>
              <a:t>The business model proposed in this project aims to revolutionize the assessment of house value </a:t>
            </a:r>
            <a:r>
              <a:rPr lang="en-US" sz="1600" dirty="0" smtClean="0"/>
              <a:t>by going </a:t>
            </a:r>
            <a:r>
              <a:rPr lang="en-US" sz="1600" dirty="0"/>
              <a:t>beyond traditional methods that focus solely on location and square footage. </a:t>
            </a:r>
            <a:endParaRPr lang="en-US" sz="1600" dirty="0" smtClean="0"/>
          </a:p>
          <a:p>
            <a:pPr marL="285750" indent="-285750" algn="just">
              <a:buFont typeface="Arial" panose="020B0604020202020204" pitchFamily="34" charset="0"/>
              <a:buChar char="•"/>
            </a:pPr>
            <a:r>
              <a:rPr lang="en-US" sz="1600" dirty="0" smtClean="0"/>
              <a:t>By </a:t>
            </a:r>
            <a:r>
              <a:rPr lang="en-US" sz="1600" dirty="0"/>
              <a:t>considering </a:t>
            </a:r>
            <a:r>
              <a:rPr lang="en-US" sz="1600" dirty="0" smtClean="0"/>
              <a:t>a comprehensive </a:t>
            </a:r>
            <a:r>
              <a:rPr lang="en-US" sz="1600" dirty="0"/>
              <a:t>range of factors that contribute to a house's worth, the model seeks to </a:t>
            </a:r>
            <a:r>
              <a:rPr lang="en-US" sz="1600" dirty="0" smtClean="0"/>
              <a:t>provide homeowners</a:t>
            </a:r>
            <a:r>
              <a:rPr lang="en-US" sz="1600" dirty="0"/>
              <a:t>, sellers, and real estate professionals with a more accurate estimation of house </a:t>
            </a:r>
            <a:r>
              <a:rPr lang="en-US" sz="1600" dirty="0" smtClean="0"/>
              <a:t>prices.</a:t>
            </a:r>
            <a:endParaRPr lang="en-US" sz="1600" dirty="0" smtClean="0"/>
          </a:p>
          <a:p>
            <a:pPr marL="285750" indent="-285750" algn="just">
              <a:buFont typeface="Arial" panose="020B0604020202020204" pitchFamily="34" charset="0"/>
              <a:buChar char="•"/>
            </a:pPr>
            <a:r>
              <a:rPr lang="en-US" sz="1600" dirty="0" smtClean="0"/>
              <a:t>This will </a:t>
            </a:r>
            <a:r>
              <a:rPr lang="en-US" sz="1600" dirty="0"/>
              <a:t>enable them to make informed decisions, set competitive asking prices, and facilitate </a:t>
            </a:r>
            <a:r>
              <a:rPr lang="en-US" sz="1600" dirty="0" smtClean="0"/>
              <a:t>efficient transactions </a:t>
            </a:r>
            <a:r>
              <a:rPr lang="en-US" sz="1600" dirty="0"/>
              <a:t>in the real estate market.</a:t>
            </a:r>
            <a:r>
              <a:rPr lang="en-US" sz="1600" dirty="0" smtClean="0"/>
              <a:t>.</a:t>
            </a:r>
            <a:endParaRPr lang="en-IN" sz="1600" dirty="0"/>
          </a:p>
        </p:txBody>
      </p:sp>
      <p:pic>
        <p:nvPicPr>
          <p:cNvPr id="22" name="Picture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2872" y="544010"/>
            <a:ext cx="1249247" cy="72178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551" y="0"/>
            <a:ext cx="10749367" cy="1208868"/>
          </a:xfrm>
        </p:spPr>
        <p:txBody>
          <a:bodyPr/>
          <a:lstStyle/>
          <a:p>
            <a:r>
              <a:rPr lang="en-US" dirty="0" smtClean="0"/>
              <a:t>Data Report</a:t>
            </a:r>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9260" y="505752"/>
            <a:ext cx="703115" cy="703115"/>
          </a:xfrm>
          <a:prstGeom prst="rect">
            <a:avLst/>
          </a:prstGeom>
          <a:ln>
            <a:noFill/>
          </a:ln>
          <a:effectLst>
            <a:outerShdw blurRad="292100" dist="139700" dir="2700000" algn="tl" rotWithShape="0">
              <a:srgbClr val="333333">
                <a:alpha val="65000"/>
              </a:srgbClr>
            </a:outerShdw>
          </a:effectLst>
        </p:spPr>
      </p:pic>
      <p:graphicFrame>
        <p:nvGraphicFramePr>
          <p:cNvPr id="16" name="Diagram 15"/>
          <p:cNvGraphicFramePr/>
          <p:nvPr/>
        </p:nvGraphicFramePr>
        <p:xfrm>
          <a:off x="239260" y="2199190"/>
          <a:ext cx="5895322" cy="3402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5465179" y="2177969"/>
          <a:ext cx="6293739" cy="3402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29" y="0"/>
            <a:ext cx="10749367" cy="1208868"/>
          </a:xfrm>
        </p:spPr>
        <p:txBody>
          <a:bodyPr/>
          <a:lstStyle/>
          <a:p>
            <a:r>
              <a:rPr lang="en-US" dirty="0" smtClean="0"/>
              <a:t>Data Processing</a:t>
            </a:r>
            <a:endParaRPr lang="en-US" dirty="0"/>
          </a:p>
        </p:txBody>
      </p:sp>
      <p:sp>
        <p:nvSpPr>
          <p:cNvPr id="3" name="Content Placeholder 2"/>
          <p:cNvSpPr>
            <a:spLocks noGrp="1"/>
          </p:cNvSpPr>
          <p:nvPr>
            <p:ph idx="1"/>
          </p:nvPr>
        </p:nvSpPr>
        <p:spPr>
          <a:xfrm>
            <a:off x="1486379" y="1825625"/>
            <a:ext cx="4219936" cy="4351338"/>
          </a:xfrm>
          <a:solidFill>
            <a:schemeClr val="accent2">
              <a:lumMod val="20000"/>
              <a:lumOff val="80000"/>
            </a:schemeClr>
          </a:solidFill>
        </p:spPr>
        <p:txBody>
          <a:bodyPr>
            <a:normAutofit fontScale="92500" lnSpcReduction="20000"/>
          </a:bodyPr>
          <a:lstStyle/>
          <a:p>
            <a:r>
              <a:rPr lang="en-US" sz="1900" b="1" u="sng" dirty="0" smtClean="0"/>
              <a:t>Steps</a:t>
            </a:r>
            <a:endParaRPr lang="en-US" sz="1900" b="1" u="sng" dirty="0" smtClean="0"/>
          </a:p>
          <a:p>
            <a:r>
              <a:rPr lang="en-US" dirty="0" smtClean="0">
                <a:solidFill>
                  <a:schemeClr val="tx1"/>
                </a:solidFill>
              </a:rPr>
              <a:t>Below are the steps performed on the dataset as part of data processing.</a:t>
            </a:r>
            <a:endParaRPr lang="en-US" dirty="0" smtClean="0">
              <a:solidFill>
                <a:schemeClr val="tx1"/>
              </a:solidFill>
            </a:endParaRPr>
          </a:p>
          <a:p>
            <a:pPr marL="342900" indent="-342900">
              <a:lnSpc>
                <a:spcPct val="100000"/>
              </a:lnSpc>
              <a:buFont typeface="Arial" panose="020B0604020202020204" pitchFamily="34" charset="0"/>
              <a:buChar char="•"/>
            </a:pPr>
            <a:r>
              <a:rPr lang="en-US" dirty="0" smtClean="0">
                <a:solidFill>
                  <a:schemeClr val="tx1"/>
                </a:solidFill>
              </a:rPr>
              <a:t>Descriptive statistic and null value condition check.</a:t>
            </a:r>
            <a:endParaRPr lang="en-US" dirty="0" smtClean="0">
              <a:solidFill>
                <a:schemeClr val="tx1"/>
              </a:solidFill>
            </a:endParaRPr>
          </a:p>
          <a:p>
            <a:pPr marL="342900" indent="-342900">
              <a:lnSpc>
                <a:spcPct val="100000"/>
              </a:lnSpc>
              <a:buFont typeface="Arial" panose="020B0604020202020204" pitchFamily="34" charset="0"/>
              <a:buChar char="•"/>
            </a:pPr>
            <a:r>
              <a:rPr lang="en-US" dirty="0" smtClean="0">
                <a:solidFill>
                  <a:schemeClr val="tx1"/>
                </a:solidFill>
              </a:rPr>
              <a:t>Duplicate value and special character check and removing them.</a:t>
            </a:r>
            <a:endParaRPr lang="en-US" dirty="0" smtClean="0">
              <a:solidFill>
                <a:schemeClr val="tx1"/>
              </a:solidFill>
            </a:endParaRPr>
          </a:p>
          <a:p>
            <a:pPr marL="342900" indent="-342900">
              <a:lnSpc>
                <a:spcPct val="100000"/>
              </a:lnSpc>
              <a:buFont typeface="Arial" panose="020B0604020202020204" pitchFamily="34" charset="0"/>
              <a:buChar char="•"/>
            </a:pPr>
            <a:r>
              <a:rPr lang="en-US" dirty="0" smtClean="0">
                <a:solidFill>
                  <a:schemeClr val="tx1"/>
                </a:solidFill>
              </a:rPr>
              <a:t>Treating and removing invalid attributes.</a:t>
            </a:r>
            <a:endParaRPr lang="en-US" dirty="0" smtClean="0">
              <a:solidFill>
                <a:schemeClr val="tx1"/>
              </a:solidFill>
            </a:endParaRPr>
          </a:p>
          <a:p>
            <a:pPr marL="342900" indent="-342900">
              <a:lnSpc>
                <a:spcPct val="100000"/>
              </a:lnSpc>
              <a:buFont typeface="Arial" panose="020B0604020202020204" pitchFamily="34" charset="0"/>
              <a:buChar char="•"/>
            </a:pPr>
            <a:r>
              <a:rPr lang="en-US" dirty="0" smtClean="0">
                <a:solidFill>
                  <a:schemeClr val="tx1"/>
                </a:solidFill>
              </a:rPr>
              <a:t>Detecting outlier and capping them</a:t>
            </a:r>
            <a:endParaRPr lang="en-US" dirty="0">
              <a:solidFill>
                <a:schemeClr val="tx1"/>
              </a:solidFill>
            </a:endParaRPr>
          </a:p>
          <a:p>
            <a:pPr marL="342900" indent="-342900">
              <a:lnSpc>
                <a:spcPct val="100000"/>
              </a:lnSpc>
              <a:buFont typeface="Arial" panose="020B0604020202020204" pitchFamily="34" charset="0"/>
              <a:buChar char="•"/>
            </a:pPr>
            <a:r>
              <a:rPr lang="en-US" dirty="0" smtClean="0">
                <a:solidFill>
                  <a:schemeClr val="tx1"/>
                </a:solidFill>
              </a:rPr>
              <a:t>Handling multicollinearity.</a:t>
            </a:r>
            <a:endParaRPr lang="en-US" dirty="0" smtClean="0">
              <a:solidFill>
                <a:schemeClr val="tx1"/>
              </a:solidFill>
            </a:endParaRPr>
          </a:p>
          <a:p>
            <a:pPr marL="342900" indent="-342900">
              <a:lnSpc>
                <a:spcPct val="100000"/>
              </a:lnSpc>
              <a:buFont typeface="Arial" panose="020B0604020202020204" pitchFamily="34" charset="0"/>
              <a:buChar char="•"/>
            </a:pPr>
            <a:r>
              <a:rPr lang="en-US" dirty="0" smtClean="0">
                <a:solidFill>
                  <a:schemeClr val="tx1"/>
                </a:solidFill>
              </a:rPr>
              <a:t>Feature concatenation as per domain knowledge.</a:t>
            </a:r>
            <a:endParaRPr lang="en-US" dirty="0" smtClean="0">
              <a:solidFill>
                <a:schemeClr val="tx1"/>
              </a:solidFill>
            </a:endParaRPr>
          </a:p>
        </p:txBody>
      </p:sp>
      <p:sp>
        <p:nvSpPr>
          <p:cNvPr id="8" name="TextBox 7"/>
          <p:cNvSpPr txBox="1"/>
          <p:nvPr/>
        </p:nvSpPr>
        <p:spPr>
          <a:xfrm>
            <a:off x="6261904" y="1848775"/>
            <a:ext cx="4190039" cy="4324261"/>
          </a:xfrm>
          <a:prstGeom prst="rect">
            <a:avLst/>
          </a:prstGeom>
          <a:solidFill>
            <a:schemeClr val="accent2">
              <a:lumMod val="20000"/>
              <a:lumOff val="80000"/>
            </a:schemeClr>
          </a:solidFill>
        </p:spPr>
        <p:txBody>
          <a:bodyPr wrap="square" rtlCol="0">
            <a:spAutoFit/>
          </a:bodyPr>
          <a:lstStyle/>
          <a:p>
            <a:pPr algn="just"/>
            <a:r>
              <a:rPr lang="en-US" sz="1600" b="1" u="sng" dirty="0" smtClean="0">
                <a:solidFill>
                  <a:schemeClr val="bg1">
                    <a:lumMod val="50000"/>
                  </a:schemeClr>
                </a:solidFill>
              </a:rPr>
              <a:t>Info of Cleaned data</a:t>
            </a:r>
            <a:endParaRPr lang="en-US" sz="1600" b="1" u="sng" dirty="0" smtClean="0">
              <a:solidFill>
                <a:schemeClr val="bg1">
                  <a:lumMod val="50000"/>
                </a:schemeClr>
              </a:solidFill>
            </a:endParaRPr>
          </a:p>
          <a:p>
            <a:pPr algn="just"/>
            <a:endParaRPr lang="en-US" sz="1600" b="1" u="sng" dirty="0" smtClean="0">
              <a:solidFill>
                <a:schemeClr val="bg1">
                  <a:lumMod val="50000"/>
                </a:schemeClr>
              </a:solidFill>
            </a:endParaRPr>
          </a:p>
          <a:p>
            <a:pPr algn="just"/>
            <a:r>
              <a:rPr lang="en-US" sz="1500" dirty="0" smtClean="0"/>
              <a:t>The </a:t>
            </a:r>
            <a:r>
              <a:rPr lang="en-US" sz="1500" dirty="0"/>
              <a:t>data has undergone thorough pre-processing and cleaning, resulting in a refined and </a:t>
            </a:r>
            <a:r>
              <a:rPr lang="en-US" sz="1500" dirty="0" smtClean="0"/>
              <a:t>reliable </a:t>
            </a:r>
            <a:r>
              <a:rPr lang="en-IN" sz="1500" dirty="0" smtClean="0"/>
              <a:t>dataset.</a:t>
            </a:r>
            <a:endParaRPr lang="en-IN" sz="1500" dirty="0" smtClean="0"/>
          </a:p>
          <a:p>
            <a:pPr algn="just"/>
            <a:endParaRPr lang="en-US" sz="1500" dirty="0"/>
          </a:p>
          <a:p>
            <a:pPr marL="342900" indent="-342900" algn="just">
              <a:spcBef>
                <a:spcPct val="30000"/>
              </a:spcBef>
              <a:spcAft>
                <a:spcPts val="1200"/>
              </a:spcAft>
              <a:buFont typeface="Arial" panose="020B0604020202020204" pitchFamily="34" charset="0"/>
              <a:buChar char="•"/>
            </a:pPr>
            <a:r>
              <a:rPr lang="en-US" sz="1500" dirty="0" smtClean="0"/>
              <a:t>Shape </a:t>
            </a:r>
            <a:r>
              <a:rPr lang="en-US" sz="1500" dirty="0"/>
              <a:t>of dataset: number of rows: 20932, number of columns: 17.</a:t>
            </a:r>
            <a:endParaRPr lang="en-US" sz="1500" dirty="0"/>
          </a:p>
          <a:p>
            <a:pPr marL="342900" indent="-342900" algn="just">
              <a:spcBef>
                <a:spcPct val="30000"/>
              </a:spcBef>
              <a:spcAft>
                <a:spcPts val="1200"/>
              </a:spcAft>
              <a:buFont typeface="Arial" panose="020B0604020202020204" pitchFamily="34" charset="0"/>
              <a:buChar char="•"/>
            </a:pPr>
            <a:r>
              <a:rPr lang="en-US" sz="1500" dirty="0" smtClean="0"/>
              <a:t> </a:t>
            </a:r>
            <a:r>
              <a:rPr lang="en-US" sz="1500" dirty="0"/>
              <a:t>There are no missing values.</a:t>
            </a:r>
            <a:endParaRPr lang="en-US" sz="1500" dirty="0"/>
          </a:p>
          <a:p>
            <a:pPr marL="342900" indent="-342900" algn="just">
              <a:spcBef>
                <a:spcPct val="30000"/>
              </a:spcBef>
              <a:spcAft>
                <a:spcPts val="1200"/>
              </a:spcAft>
              <a:buFont typeface="Arial" panose="020B0604020202020204" pitchFamily="34" charset="0"/>
              <a:buChar char="•"/>
            </a:pPr>
            <a:r>
              <a:rPr lang="en-US" sz="1500" dirty="0" smtClean="0"/>
              <a:t>Duplicate </a:t>
            </a:r>
            <a:r>
              <a:rPr lang="en-US" sz="1500" dirty="0"/>
              <a:t>values: There are no duplicate values in the data.</a:t>
            </a:r>
            <a:endParaRPr lang="en-US" sz="1500" dirty="0"/>
          </a:p>
          <a:p>
            <a:pPr marL="342900" indent="-342900" algn="just">
              <a:spcBef>
                <a:spcPct val="30000"/>
              </a:spcBef>
              <a:spcAft>
                <a:spcPts val="1200"/>
              </a:spcAft>
              <a:buFont typeface="Arial" panose="020B0604020202020204" pitchFamily="34" charset="0"/>
              <a:buChar char="•"/>
            </a:pPr>
            <a:r>
              <a:rPr lang="en-US" sz="1500" dirty="0" smtClean="0"/>
              <a:t>Data </a:t>
            </a:r>
            <a:r>
              <a:rPr lang="en-US" sz="1500" dirty="0"/>
              <a:t>types-We can see there are 8 columns of float data type, 2 columns of integer data </a:t>
            </a:r>
            <a:r>
              <a:rPr lang="en-US" sz="1500" dirty="0" smtClean="0"/>
              <a:t>type and </a:t>
            </a:r>
            <a:r>
              <a:rPr lang="en-US" sz="1500" dirty="0"/>
              <a:t>7 columns of object data type.</a:t>
            </a:r>
            <a:endParaRPr lang="en-IN" sz="1500" dirty="0"/>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172" y="271319"/>
            <a:ext cx="937549" cy="937549"/>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463" y="0"/>
            <a:ext cx="10749367" cy="1208868"/>
          </a:xfrm>
        </p:spPr>
        <p:txBody>
          <a:bodyPr/>
          <a:lstStyle/>
          <a:p>
            <a:r>
              <a:rPr lang="en-US" b="1" dirty="0" smtClean="0"/>
              <a:t>Exploratory Data Analysis</a:t>
            </a:r>
            <a:endParaRPr lang="en-IN" b="1" dirty="0"/>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50472" y="312516"/>
            <a:ext cx="896351" cy="89635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740779" y="2095013"/>
            <a:ext cx="10729732" cy="3616696"/>
          </a:xfrm>
          <a:prstGeom prst="rect">
            <a:avLst/>
          </a:prstGeom>
          <a:solidFill>
            <a:schemeClr val="accent2">
              <a:lumMod val="20000"/>
              <a:lumOff val="80000"/>
            </a:schemeClr>
          </a:solidFill>
        </p:spPr>
        <p:txBody>
          <a:bodyPr wrap="square" rtlCol="0">
            <a:spAutoFit/>
          </a:bodyPr>
          <a:lstStyle/>
          <a:p>
            <a:pPr algn="just"/>
            <a:r>
              <a:rPr lang="en-US" sz="1600" dirty="0"/>
              <a:t>Exploratory Data Analysis (EDA) is a process of examining and analyzing data sets to gain insights, discover patterns, and identify relationships between variables. It is an essential step in the data analysis pipeline and helps in understanding the data before applying more advanced statistical or machine learning techniques:</a:t>
            </a:r>
            <a:endParaRPr lang="en-US" sz="1600" dirty="0"/>
          </a:p>
          <a:p>
            <a:pPr algn="just"/>
            <a:endParaRPr lang="en-US" sz="1600" dirty="0"/>
          </a:p>
          <a:p>
            <a:pPr marL="285750" indent="-285750">
              <a:lnSpc>
                <a:spcPct val="150000"/>
              </a:lnSpc>
              <a:buFont typeface="Arial" panose="020B0604020202020204" pitchFamily="34" charset="0"/>
              <a:buChar char="•"/>
            </a:pPr>
            <a:r>
              <a:rPr lang="en-US" sz="1600" dirty="0"/>
              <a:t>EDA is the process of analyzing data to find patterns, relationships, and anomalies</a:t>
            </a:r>
            <a:r>
              <a:rPr lang="en-US" sz="1600" dirty="0" smtClean="0"/>
              <a:t>.</a:t>
            </a:r>
            <a:endParaRPr lang="en-US" sz="1600" dirty="0"/>
          </a:p>
          <a:p>
            <a:pPr marL="285750" indent="-285750">
              <a:lnSpc>
                <a:spcPct val="150000"/>
              </a:lnSpc>
              <a:buFont typeface="Arial" panose="020B0604020202020204" pitchFamily="34" charset="0"/>
              <a:buChar char="•"/>
            </a:pPr>
            <a:r>
              <a:rPr lang="en-US" sz="1600" dirty="0"/>
              <a:t>It involves using descriptive statistics, visualizations, and data manipulation techniques.</a:t>
            </a:r>
            <a:endParaRPr lang="en-US" sz="1600" dirty="0"/>
          </a:p>
          <a:p>
            <a:pPr marL="285750" indent="-285750">
              <a:lnSpc>
                <a:spcPct val="150000"/>
              </a:lnSpc>
              <a:buFont typeface="Arial" panose="020B0604020202020204" pitchFamily="34" charset="0"/>
              <a:buChar char="•"/>
            </a:pPr>
            <a:r>
              <a:rPr lang="en-US" sz="1600" dirty="0"/>
              <a:t>EDA helps in understanding the data before applying advanced analysis methods.</a:t>
            </a:r>
            <a:endParaRPr lang="en-US" sz="1600" dirty="0"/>
          </a:p>
          <a:p>
            <a:pPr marL="285750" indent="-285750">
              <a:lnSpc>
                <a:spcPct val="150000"/>
              </a:lnSpc>
              <a:buFont typeface="Arial" panose="020B0604020202020204" pitchFamily="34" charset="0"/>
              <a:buChar char="•"/>
            </a:pPr>
            <a:r>
              <a:rPr lang="en-US" sz="1600" dirty="0"/>
              <a:t>It aids in decision-making by providing insights and identifying relevant variables.</a:t>
            </a:r>
            <a:endParaRPr lang="en-US" sz="1600" dirty="0"/>
          </a:p>
          <a:p>
            <a:pPr marL="285750" indent="-285750">
              <a:lnSpc>
                <a:spcPct val="150000"/>
              </a:lnSpc>
              <a:buFont typeface="Arial" panose="020B0604020202020204" pitchFamily="34" charset="0"/>
              <a:buChar char="•"/>
            </a:pPr>
            <a:r>
              <a:rPr lang="en-US" sz="1600" dirty="0"/>
              <a:t>EDA is an iterative process that may lead to new questions and further exploration.</a:t>
            </a:r>
            <a:endParaRPr lang="en-US" sz="1600" dirty="0"/>
          </a:p>
          <a:p>
            <a:pPr marL="285750" indent="-285750">
              <a:lnSpc>
                <a:spcPct val="150000"/>
              </a:lnSpc>
              <a:buFont typeface="Arial" panose="020B0604020202020204" pitchFamily="34" charset="0"/>
              <a:buChar char="•"/>
            </a:pPr>
            <a:r>
              <a:rPr lang="en-US" sz="1600" dirty="0"/>
              <a:t>It plays a crucial role in data validation, identifying data quality issues, and feature engineering.</a:t>
            </a:r>
            <a:endParaRPr lang="en-US" sz="1600" dirty="0"/>
          </a:p>
          <a:p>
            <a:pPr marL="285750" indent="-285750">
              <a:lnSpc>
                <a:spcPct val="150000"/>
              </a:lnSpc>
              <a:buFont typeface="Arial" panose="020B0604020202020204" pitchFamily="34" charset="0"/>
              <a:buChar char="•"/>
            </a:pPr>
            <a:r>
              <a:rPr lang="en-US" sz="1600" dirty="0"/>
              <a:t>EDA facilitates better understanding, interpretation, and modeling of the data.</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Univariate</a:t>
            </a:r>
            <a:r>
              <a:rPr lang="en-US" b="1" dirty="0" smtClean="0"/>
              <a:t> </a:t>
            </a:r>
            <a:r>
              <a:rPr lang="en-US" b="1" dirty="0" err="1" smtClean="0"/>
              <a:t>analysis</a:t>
            </a:r>
            <a:endParaRPr lang="en-IN" dirty="0"/>
          </a:p>
        </p:txBody>
      </p:sp>
      <p:pic>
        <p:nvPicPr>
          <p:cNvPr id="4" name="Picture 3"/>
          <p:cNvPicPr>
            <a:picLocks noChangeAspect="1"/>
          </p:cNvPicPr>
          <p:nvPr/>
        </p:nvPicPr>
        <p:blipFill>
          <a:blip r:embed="rId1"/>
          <a:stretch>
            <a:fillRect/>
          </a:stretch>
        </p:blipFill>
        <p:spPr>
          <a:xfrm>
            <a:off x="284543" y="1511107"/>
            <a:ext cx="3685573" cy="1799253"/>
          </a:xfrm>
          <a:prstGeom prst="rect">
            <a:avLst/>
          </a:prstGeom>
        </p:spPr>
      </p:pic>
      <p:pic>
        <p:nvPicPr>
          <p:cNvPr id="5" name="Picture 4"/>
          <p:cNvPicPr>
            <a:picLocks noChangeAspect="1"/>
          </p:cNvPicPr>
          <p:nvPr/>
        </p:nvPicPr>
        <p:blipFill>
          <a:blip r:embed="rId2"/>
          <a:stretch>
            <a:fillRect/>
          </a:stretch>
        </p:blipFill>
        <p:spPr>
          <a:xfrm>
            <a:off x="171016" y="3086703"/>
            <a:ext cx="3611179" cy="1993010"/>
          </a:xfrm>
          <a:prstGeom prst="rect">
            <a:avLst/>
          </a:prstGeom>
        </p:spPr>
      </p:pic>
      <p:pic>
        <p:nvPicPr>
          <p:cNvPr id="6" name="Picture 5"/>
          <p:cNvPicPr>
            <a:picLocks noChangeAspect="1"/>
          </p:cNvPicPr>
          <p:nvPr/>
        </p:nvPicPr>
        <p:blipFill>
          <a:blip r:embed="rId3"/>
          <a:stretch>
            <a:fillRect/>
          </a:stretch>
        </p:blipFill>
        <p:spPr>
          <a:xfrm>
            <a:off x="284543" y="4937078"/>
            <a:ext cx="3575954" cy="1920922"/>
          </a:xfrm>
          <a:prstGeom prst="rect">
            <a:avLst/>
          </a:prstGeom>
        </p:spPr>
      </p:pic>
      <p:pic>
        <p:nvPicPr>
          <p:cNvPr id="7" name="Picture 6"/>
          <p:cNvPicPr>
            <a:picLocks noChangeAspect="1"/>
          </p:cNvPicPr>
          <p:nvPr/>
        </p:nvPicPr>
        <p:blipFill>
          <a:blip r:embed="rId4"/>
          <a:stretch>
            <a:fillRect/>
          </a:stretch>
        </p:blipFill>
        <p:spPr>
          <a:xfrm>
            <a:off x="3782195" y="1430082"/>
            <a:ext cx="3370959" cy="1885950"/>
          </a:xfrm>
          <a:prstGeom prst="rect">
            <a:avLst/>
          </a:prstGeom>
        </p:spPr>
      </p:pic>
      <p:pic>
        <p:nvPicPr>
          <p:cNvPr id="8" name="Picture 7"/>
          <p:cNvPicPr>
            <a:picLocks noChangeAspect="1"/>
          </p:cNvPicPr>
          <p:nvPr/>
        </p:nvPicPr>
        <p:blipFill>
          <a:blip r:embed="rId5"/>
          <a:stretch>
            <a:fillRect/>
          </a:stretch>
        </p:blipFill>
        <p:spPr>
          <a:xfrm>
            <a:off x="3895722" y="3086703"/>
            <a:ext cx="3257432" cy="1901397"/>
          </a:xfrm>
          <a:prstGeom prst="rect">
            <a:avLst/>
          </a:prstGeom>
        </p:spPr>
      </p:pic>
      <p:pic>
        <p:nvPicPr>
          <p:cNvPr id="9" name="Picture 8"/>
          <p:cNvPicPr>
            <a:picLocks noChangeAspect="1"/>
          </p:cNvPicPr>
          <p:nvPr/>
        </p:nvPicPr>
        <p:blipFill>
          <a:blip r:embed="rId6"/>
          <a:stretch>
            <a:fillRect/>
          </a:stretch>
        </p:blipFill>
        <p:spPr>
          <a:xfrm>
            <a:off x="3895722" y="4966982"/>
            <a:ext cx="3257432" cy="1782784"/>
          </a:xfrm>
          <a:prstGeom prst="rect">
            <a:avLst/>
          </a:prstGeom>
        </p:spPr>
      </p:pic>
      <p:sp>
        <p:nvSpPr>
          <p:cNvPr id="10" name="TextBox 9"/>
          <p:cNvSpPr txBox="1"/>
          <p:nvPr/>
        </p:nvSpPr>
        <p:spPr>
          <a:xfrm>
            <a:off x="7581295" y="1682551"/>
            <a:ext cx="4004963" cy="4832092"/>
          </a:xfrm>
          <a:prstGeom prst="rect">
            <a:avLst/>
          </a:prstGeom>
          <a:solidFill>
            <a:schemeClr val="accent2">
              <a:lumMod val="20000"/>
              <a:lumOff val="80000"/>
            </a:schemeClr>
          </a:solidFill>
        </p:spPr>
        <p:txBody>
          <a:bodyPr wrap="square" rtlCol="0">
            <a:spAutoFit/>
          </a:bodyPr>
          <a:lstStyle/>
          <a:p>
            <a:r>
              <a:rPr lang="en-US" b="1" u="sng" dirty="0" smtClean="0"/>
              <a:t>Insights</a:t>
            </a:r>
            <a:endParaRPr lang="en-US" b="1" u="sng" dirty="0" smtClean="0"/>
          </a:p>
          <a:p>
            <a:endParaRPr lang="en-US" b="1" u="sng" dirty="0" smtClean="0"/>
          </a:p>
          <a:p>
            <a:pPr marL="285750" indent="-285750">
              <a:buFont typeface="Arial" panose="020B0604020202020204" pitchFamily="34" charset="0"/>
              <a:buChar char="•"/>
            </a:pPr>
            <a:r>
              <a:rPr lang="en-US" sz="1600" dirty="0" smtClean="0"/>
              <a:t>Number </a:t>
            </a:r>
            <a:r>
              <a:rPr lang="en-US" sz="1600" dirty="0"/>
              <a:t>of Bathrooms: The most common count is 2, with outliers for larger properties. The average is around 2.2 bathrooms, and the distribution is skewed towards lower </a:t>
            </a:r>
            <a:r>
              <a:rPr lang="en-US" sz="1600" dirty="0" smtClean="0"/>
              <a:t>values.</a:t>
            </a:r>
            <a:endParaRPr lang="en-US" sz="1600" dirty="0" smtClean="0"/>
          </a:p>
          <a:p>
            <a:pPr marL="285750" indent="-285750">
              <a:buFont typeface="Arial" panose="020B0604020202020204" pitchFamily="34" charset="0"/>
              <a:buChar char="•"/>
            </a:pPr>
            <a:r>
              <a:rPr lang="en-US" sz="1600" dirty="0" smtClean="0"/>
              <a:t>Age </a:t>
            </a:r>
            <a:r>
              <a:rPr lang="en-US" sz="1600" dirty="0"/>
              <a:t>of the Building: </a:t>
            </a:r>
            <a:r>
              <a:rPr lang="en-US" sz="1600" dirty="0" smtClean="0"/>
              <a:t>Minimum age of building is 20 and maximum age is 60 average age is 40 years old.</a:t>
            </a:r>
            <a:endParaRPr lang="en-US" sz="1600" dirty="0" smtClean="0"/>
          </a:p>
          <a:p>
            <a:pPr marL="285750" indent="-285750">
              <a:buFont typeface="Arial" panose="020B0604020202020204" pitchFamily="34" charset="0"/>
              <a:buChar char="•"/>
            </a:pPr>
            <a:r>
              <a:rPr lang="en-US" sz="1600" dirty="0" smtClean="0"/>
              <a:t>Total </a:t>
            </a:r>
            <a:r>
              <a:rPr lang="en-US" sz="1600" dirty="0"/>
              <a:t>Area: There is a wide range of total areas, with outliers for exceptionally large properties. </a:t>
            </a:r>
            <a:endParaRPr lang="en-US" sz="1600" dirty="0" smtClean="0"/>
          </a:p>
          <a:p>
            <a:pPr marL="285750" indent="-285750">
              <a:buFont typeface="Arial" panose="020B0604020202020204" pitchFamily="34" charset="0"/>
              <a:buChar char="•"/>
            </a:pPr>
            <a:r>
              <a:rPr lang="en-US" sz="1600" dirty="0" smtClean="0"/>
              <a:t>The </a:t>
            </a:r>
            <a:r>
              <a:rPr lang="en-US" sz="1600" dirty="0"/>
              <a:t>histogram reveals a right-skewed distribution of data points for the variable "total area." Additionally, the columns "</a:t>
            </a:r>
            <a:r>
              <a:rPr lang="en-US" sz="1600" dirty="0" err="1"/>
              <a:t>room_bath</a:t>
            </a:r>
            <a:r>
              <a:rPr lang="en-US" sz="1600" dirty="0"/>
              <a:t>" and "years old" do not exhibit a normal distribution.</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CATEGORICAL UNIVARIATE ANALYSIS</a:t>
            </a:r>
            <a:endParaRPr lang="en-IN" dirty="0"/>
          </a:p>
        </p:txBody>
      </p:sp>
      <p:pic>
        <p:nvPicPr>
          <p:cNvPr id="4" name="Picture 3"/>
          <p:cNvPicPr>
            <a:picLocks noChangeAspect="1"/>
          </p:cNvPicPr>
          <p:nvPr/>
        </p:nvPicPr>
        <p:blipFill>
          <a:blip r:embed="rId1"/>
          <a:stretch>
            <a:fillRect/>
          </a:stretch>
        </p:blipFill>
        <p:spPr>
          <a:xfrm>
            <a:off x="54915" y="1378420"/>
            <a:ext cx="3197572" cy="1971675"/>
          </a:xfrm>
          <a:prstGeom prst="rect">
            <a:avLst/>
          </a:prstGeom>
        </p:spPr>
      </p:pic>
      <p:pic>
        <p:nvPicPr>
          <p:cNvPr id="5" name="Picture 4"/>
          <p:cNvPicPr>
            <a:picLocks noChangeAspect="1"/>
          </p:cNvPicPr>
          <p:nvPr/>
        </p:nvPicPr>
        <p:blipFill>
          <a:blip r:embed="rId2"/>
          <a:stretch>
            <a:fillRect/>
          </a:stretch>
        </p:blipFill>
        <p:spPr>
          <a:xfrm>
            <a:off x="3391386" y="1344129"/>
            <a:ext cx="3541853" cy="2162175"/>
          </a:xfrm>
          <a:prstGeom prst="rect">
            <a:avLst/>
          </a:prstGeom>
        </p:spPr>
      </p:pic>
      <p:pic>
        <p:nvPicPr>
          <p:cNvPr id="6" name="Picture 5"/>
          <p:cNvPicPr>
            <a:picLocks noChangeAspect="1"/>
          </p:cNvPicPr>
          <p:nvPr/>
        </p:nvPicPr>
        <p:blipFill>
          <a:blip r:embed="rId3"/>
          <a:stretch>
            <a:fillRect/>
          </a:stretch>
        </p:blipFill>
        <p:spPr>
          <a:xfrm>
            <a:off x="6864270" y="1327620"/>
            <a:ext cx="4791435" cy="2533650"/>
          </a:xfrm>
          <a:prstGeom prst="rect">
            <a:avLst/>
          </a:prstGeom>
        </p:spPr>
      </p:pic>
      <p:sp>
        <p:nvSpPr>
          <p:cNvPr id="7" name="TextBox 6"/>
          <p:cNvSpPr txBox="1"/>
          <p:nvPr/>
        </p:nvSpPr>
        <p:spPr>
          <a:xfrm>
            <a:off x="206765" y="3851580"/>
            <a:ext cx="11147036" cy="2554545"/>
          </a:xfrm>
          <a:prstGeom prst="rect">
            <a:avLst/>
          </a:prstGeom>
          <a:solidFill>
            <a:schemeClr val="accent2">
              <a:lumMod val="20000"/>
              <a:lumOff val="80000"/>
            </a:schemeClr>
          </a:solidFill>
        </p:spPr>
        <p:txBody>
          <a:bodyPr wrap="square" rtlCol="0">
            <a:spAutoFit/>
          </a:bodyPr>
          <a:lstStyle/>
          <a:p>
            <a:r>
              <a:rPr lang="en-US" sz="1200" b="1" dirty="0"/>
              <a:t>Furnished:</a:t>
            </a:r>
            <a:endParaRPr lang="en-US" sz="1200" b="1" dirty="0"/>
          </a:p>
          <a:p>
            <a:pPr marL="285750" indent="-285750" algn="just">
              <a:buFont typeface="Arial" panose="020B0604020202020204" pitchFamily="34" charset="0"/>
              <a:buChar char="•"/>
            </a:pPr>
            <a:r>
              <a:rPr lang="en-US" sz="1200" dirty="0"/>
              <a:t>The </a:t>
            </a:r>
            <a:r>
              <a:rPr lang="en-US" sz="1200" dirty="0" err="1"/>
              <a:t>countplot</a:t>
            </a:r>
            <a:r>
              <a:rPr lang="en-US" sz="1200" dirty="0"/>
              <a:t> shows that the majority of houses in the dataset are furnished, with a higher frequency compared to unfurnished properties.</a:t>
            </a:r>
            <a:endParaRPr lang="en-US" sz="1200" dirty="0"/>
          </a:p>
          <a:p>
            <a:pPr marL="285750" indent="-285750" algn="just">
              <a:buFont typeface="Arial" panose="020B0604020202020204" pitchFamily="34" charset="0"/>
              <a:buChar char="•"/>
            </a:pPr>
            <a:r>
              <a:rPr lang="en-US" sz="1200" dirty="0"/>
              <a:t>This suggests that furnished houses are more common or in higher demand in the market represented by the dataset</a:t>
            </a:r>
            <a:endParaRPr lang="en-US" sz="1200" dirty="0"/>
          </a:p>
          <a:p>
            <a:endParaRPr lang="en-US" sz="1200" dirty="0"/>
          </a:p>
          <a:p>
            <a:r>
              <a:rPr lang="en-US" sz="1200" b="1" dirty="0"/>
              <a:t>Quality:</a:t>
            </a:r>
            <a:endParaRPr lang="en-US" sz="1200" b="1" dirty="0"/>
          </a:p>
          <a:p>
            <a:pPr marL="171450" indent="-171450">
              <a:buFont typeface="Arial" panose="020B0604020202020204" pitchFamily="34" charset="0"/>
              <a:buChar char="•"/>
            </a:pPr>
            <a:r>
              <a:rPr lang="en-US" sz="1200" dirty="0"/>
              <a:t>The </a:t>
            </a:r>
            <a:r>
              <a:rPr lang="en-US" sz="1200" dirty="0" err="1"/>
              <a:t>countplot</a:t>
            </a:r>
            <a:r>
              <a:rPr lang="en-US" sz="1200" dirty="0"/>
              <a:t> reveals a relatively balanced distribution across different quality ratings, indicating a fair representation of houses at each level.</a:t>
            </a:r>
            <a:endParaRPr lang="en-US" sz="1200" dirty="0"/>
          </a:p>
          <a:p>
            <a:pPr marL="171450" indent="-171450">
              <a:buFont typeface="Arial" panose="020B0604020202020204" pitchFamily="34" charset="0"/>
              <a:buChar char="•"/>
            </a:pPr>
            <a:r>
              <a:rPr lang="en-US" sz="1200" dirty="0"/>
              <a:t>There is a slightly higher count of houses with average to above-average quality ratings,</a:t>
            </a:r>
            <a:endParaRPr lang="en-US" sz="1200" dirty="0"/>
          </a:p>
          <a:p>
            <a:endParaRPr lang="en-US" sz="1200" dirty="0"/>
          </a:p>
          <a:p>
            <a:r>
              <a:rPr lang="en-US" sz="1200" b="1" dirty="0"/>
              <a:t>Location:</a:t>
            </a:r>
            <a:endParaRPr lang="en-US" sz="1200" b="1" dirty="0"/>
          </a:p>
          <a:p>
            <a:pPr marL="171450" indent="-171450">
              <a:buFont typeface="Arial" panose="020B0604020202020204" pitchFamily="34" charset="0"/>
              <a:buChar char="•"/>
            </a:pPr>
            <a:r>
              <a:rPr lang="en-US" sz="1200" dirty="0"/>
              <a:t>The </a:t>
            </a:r>
            <a:r>
              <a:rPr lang="en-US" sz="1200" dirty="0" err="1"/>
              <a:t>countplot</a:t>
            </a:r>
            <a:r>
              <a:rPr lang="en-US" sz="1200" dirty="0"/>
              <a:t> displays varying frequencies across different locations or neighborhoods, indicating differences in the number of houses available in each area.</a:t>
            </a:r>
            <a:endParaRPr lang="en-US" sz="1200" dirty="0"/>
          </a:p>
          <a:p>
            <a:pPr marL="171450" indent="-171450">
              <a:buFont typeface="Arial" panose="020B0604020202020204" pitchFamily="34" charset="0"/>
              <a:buChar char="•"/>
            </a:pPr>
            <a:r>
              <a:rPr lang="en-US" sz="1200" dirty="0"/>
              <a:t>Some locations show higher counts, suggesting they are more populous or preferred areas with a larger number of houses in the dataset</a:t>
            </a:r>
            <a:endParaRPr lang="en-US" sz="1200" dirty="0"/>
          </a:p>
          <a:p>
            <a:endParaRPr lang="en-US" sz="1400" dirty="0"/>
          </a:p>
          <a:p>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Bivariate analysis</a:t>
            </a:r>
            <a:endParaRPr lang="en-IN" dirty="0"/>
          </a:p>
        </p:txBody>
      </p:sp>
      <p:pic>
        <p:nvPicPr>
          <p:cNvPr id="5" name="Picture 4"/>
          <p:cNvPicPr>
            <a:picLocks noChangeAspect="1"/>
          </p:cNvPicPr>
          <p:nvPr/>
        </p:nvPicPr>
        <p:blipFill>
          <a:blip r:embed="rId1"/>
          <a:stretch>
            <a:fillRect/>
          </a:stretch>
        </p:blipFill>
        <p:spPr>
          <a:xfrm>
            <a:off x="358813" y="1433637"/>
            <a:ext cx="5509552" cy="2956126"/>
          </a:xfrm>
          <a:prstGeom prst="rect">
            <a:avLst/>
          </a:prstGeom>
        </p:spPr>
      </p:pic>
      <p:pic>
        <p:nvPicPr>
          <p:cNvPr id="7" name="Picture 6"/>
          <p:cNvPicPr>
            <a:picLocks noChangeAspect="1"/>
          </p:cNvPicPr>
          <p:nvPr/>
        </p:nvPicPr>
        <p:blipFill>
          <a:blip r:embed="rId2"/>
          <a:stretch>
            <a:fillRect/>
          </a:stretch>
        </p:blipFill>
        <p:spPr>
          <a:xfrm>
            <a:off x="5868364" y="1352614"/>
            <a:ext cx="6007259" cy="2953168"/>
          </a:xfrm>
          <a:prstGeom prst="rect">
            <a:avLst/>
          </a:prstGeom>
        </p:spPr>
      </p:pic>
      <p:sp>
        <p:nvSpPr>
          <p:cNvPr id="9" name="TextBox 8"/>
          <p:cNvSpPr txBox="1"/>
          <p:nvPr/>
        </p:nvSpPr>
        <p:spPr>
          <a:xfrm>
            <a:off x="358813" y="4320798"/>
            <a:ext cx="11516810" cy="2169825"/>
          </a:xfrm>
          <a:prstGeom prst="rect">
            <a:avLst/>
          </a:prstGeom>
          <a:solidFill>
            <a:schemeClr val="accent2">
              <a:lumMod val="20000"/>
              <a:lumOff val="80000"/>
            </a:schemeClr>
          </a:solidFill>
        </p:spPr>
        <p:txBody>
          <a:bodyPr wrap="square" rtlCol="0">
            <a:spAutoFit/>
          </a:bodyPr>
          <a:lstStyle/>
          <a:p>
            <a:r>
              <a:rPr lang="en-US" sz="1500" b="1" dirty="0"/>
              <a:t>Number of Bathrooms vs. Price:</a:t>
            </a:r>
            <a:endParaRPr lang="en-US" sz="1500" b="1" dirty="0"/>
          </a:p>
          <a:p>
            <a:r>
              <a:rPr lang="en-US" sz="1500" dirty="0"/>
              <a:t>The scatter plot shows the relationship between the number of bathrooms and house prices.</a:t>
            </a:r>
            <a:endParaRPr lang="en-US" sz="1500" dirty="0"/>
          </a:p>
          <a:p>
            <a:r>
              <a:rPr lang="en-US" sz="1500" dirty="0"/>
              <a:t>As the number of bathrooms increases, there may be a positive correlation with higher house prices.</a:t>
            </a:r>
            <a:endParaRPr lang="en-US" sz="1500" dirty="0"/>
          </a:p>
          <a:p>
            <a:r>
              <a:rPr lang="en-US" sz="1500" dirty="0"/>
              <a:t>This suggests that houses with more bathrooms tend to have higher prices, potentially indicating their desirability and added value</a:t>
            </a:r>
            <a:r>
              <a:rPr lang="en-US" sz="1500" dirty="0" smtClean="0"/>
              <a:t>.</a:t>
            </a:r>
            <a:endParaRPr lang="en-US" sz="1500" dirty="0" smtClean="0"/>
          </a:p>
          <a:p>
            <a:endParaRPr lang="en-US" sz="1500" dirty="0"/>
          </a:p>
          <a:p>
            <a:r>
              <a:rPr lang="en-US" sz="1500" b="1" dirty="0"/>
              <a:t>House Age vs. Price:</a:t>
            </a:r>
            <a:endParaRPr lang="en-US" sz="1500" b="1" dirty="0"/>
          </a:p>
          <a:p>
            <a:r>
              <a:rPr lang="en-US" sz="1500" dirty="0"/>
              <a:t>The scatter plot displays the relationship between the age of houses and their corresponding prices.</a:t>
            </a:r>
            <a:endParaRPr lang="en-US" sz="1500" dirty="0"/>
          </a:p>
          <a:p>
            <a:r>
              <a:rPr lang="en-US" sz="1500" dirty="0"/>
              <a:t>There may not be a clear linear relationship between house age and prices.</a:t>
            </a:r>
            <a:endParaRPr lang="en-US" sz="1500" dirty="0"/>
          </a:p>
          <a:p>
            <a:r>
              <a:rPr lang="en-US" sz="1500" dirty="0"/>
              <a:t>Some houses, regardless of their age, may have high or low prices based on other factors such as location, condition, or renovations.</a:t>
            </a:r>
            <a:endParaRPr lang="en-US" sz="1500" dirty="0"/>
          </a:p>
        </p:txBody>
      </p:sp>
    </p:spTree>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 2013</Template>
  <TotalTime>0</TotalTime>
  <Words>12575</Words>
  <Application>WPS Presentation</Application>
  <PresentationFormat>Widescreen</PresentationFormat>
  <Paragraphs>224</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Segoe UI</vt:lpstr>
      <vt:lpstr>Segoe UI Light</vt:lpstr>
      <vt:lpstr>Microsoft YaHei</vt:lpstr>
      <vt:lpstr>Arial Unicode MS</vt:lpstr>
      <vt:lpstr>Calibri</vt:lpstr>
      <vt:lpstr>WelcomeDoc</vt:lpstr>
      <vt:lpstr>Capstone Project</vt:lpstr>
      <vt:lpstr>Agenda</vt:lpstr>
      <vt:lpstr>Introduction problem statement and objective of the project</vt:lpstr>
      <vt:lpstr>Data Report</vt:lpstr>
      <vt:lpstr>Data Processing</vt:lpstr>
      <vt:lpstr>Exploratory Data Analysis</vt:lpstr>
      <vt:lpstr>Univariate anlysis</vt:lpstr>
      <vt:lpstr>CATEGORICAL UNIVARIATE ANALYSIS</vt:lpstr>
      <vt:lpstr>Bivariate analysis</vt:lpstr>
      <vt:lpstr>CATEGORICAL BIVARIATE ANALYSIS</vt:lpstr>
      <vt:lpstr>Multi-variate analysis</vt:lpstr>
      <vt:lpstr>Correlation Analysis:</vt:lpstr>
      <vt:lpstr>Modeling Techniques</vt:lpstr>
      <vt:lpstr>PowerPoint 演示文稿</vt:lpstr>
      <vt:lpstr>Model Performance</vt:lpstr>
      <vt:lpstr>Final recommendation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LENOVO</dc:creator>
  <cp:lastModifiedBy>User</cp:lastModifiedBy>
  <cp:revision>42</cp:revision>
  <dcterms:created xsi:type="dcterms:W3CDTF">2023-07-05T14:47:00Z</dcterms:created>
  <dcterms:modified xsi:type="dcterms:W3CDTF">2023-07-06T17:20:24Z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y fmtid="{D5CDD505-2E9C-101B-9397-08002B2CF9AE}" pid="9" name="ICV">
    <vt:lpwstr>80F2F89D68F745DFA83197CEACA43123</vt:lpwstr>
  </property>
  <property fmtid="{D5CDD505-2E9C-101B-9397-08002B2CF9AE}" pid="10" name="KSOProductBuildVer">
    <vt:lpwstr>2057-11.2.0.11537</vt:lpwstr>
  </property>
</Properties>
</file>