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85" r:id="rId6"/>
    <p:sldId id="278" r:id="rId7"/>
    <p:sldId id="287" r:id="rId8"/>
    <p:sldId id="290" r:id="rId9"/>
    <p:sldId id="291" r:id="rId10"/>
    <p:sldId id="292" r:id="rId11"/>
    <p:sldId id="314" r:id="rId12"/>
    <p:sldId id="293" r:id="rId13"/>
    <p:sldId id="294" r:id="rId14"/>
    <p:sldId id="299" r:id="rId15"/>
    <p:sldId id="297" r:id="rId16"/>
    <p:sldId id="298" r:id="rId17"/>
    <p:sldId id="260" r:id="rId18"/>
    <p:sldId id="311" r:id="rId19"/>
    <p:sldId id="300" r:id="rId20"/>
    <p:sldId id="295" r:id="rId21"/>
    <p:sldId id="301" r:id="rId22"/>
    <p:sldId id="312" r:id="rId23"/>
    <p:sldId id="296" r:id="rId24"/>
    <p:sldId id="302" r:id="rId25"/>
    <p:sldId id="303" r:id="rId26"/>
    <p:sldId id="305" r:id="rId27"/>
    <p:sldId id="306" r:id="rId28"/>
    <p:sldId id="307" r:id="rId29"/>
    <p:sldId id="309" r:id="rId30"/>
    <p:sldId id="308" r:id="rId31"/>
    <p:sldId id="3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3595" autoAdjust="0"/>
  </p:normalViewPr>
  <p:slideViewPr>
    <p:cSldViewPr snapToGrid="0">
      <p:cViewPr varScale="1">
        <p:scale>
          <a:sx n="85" d="100"/>
          <a:sy n="85" d="100"/>
        </p:scale>
        <p:origin x="427" y="6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7777D-0C29-42D9-BBEC-CAFA0092E8BA}" type="doc">
      <dgm:prSet loTypeId="urn:microsoft.com/office/officeart/2005/8/layout/hProcess9" loCatId="process" qsTypeId="urn:microsoft.com/office/officeart/2005/8/quickstyle/simple1" qsCatId="simple" csTypeId="urn:microsoft.com/office/officeart/2005/8/colors/colorful5" csCatId="colorful" phldr="1"/>
      <dgm:spPr/>
    </dgm:pt>
    <dgm:pt modelId="{C7C1B331-67F4-4F8C-807F-183442892BEB}">
      <dgm:prSet phldrT="[Text]"/>
      <dgm:spPr/>
      <dgm:t>
        <a:bodyPr/>
        <a:lstStyle/>
        <a:p>
          <a:r>
            <a:rPr lang="en-US" dirty="0"/>
            <a:t>TF-IDF Vectorizer</a:t>
          </a:r>
        </a:p>
      </dgm:t>
    </dgm:pt>
    <dgm:pt modelId="{FC52A911-0D97-4F2D-87BC-486BBE66F7F1}" type="parTrans" cxnId="{DE38F0A0-B875-4CBF-9364-869742163928}">
      <dgm:prSet/>
      <dgm:spPr/>
      <dgm:t>
        <a:bodyPr/>
        <a:lstStyle/>
        <a:p>
          <a:endParaRPr lang="en-US"/>
        </a:p>
      </dgm:t>
    </dgm:pt>
    <dgm:pt modelId="{2D4BC4AC-23FC-4AC7-974C-8082215341DF}" type="sibTrans" cxnId="{DE38F0A0-B875-4CBF-9364-869742163928}">
      <dgm:prSet/>
      <dgm:spPr/>
      <dgm:t>
        <a:bodyPr/>
        <a:lstStyle/>
        <a:p>
          <a:endParaRPr lang="en-US"/>
        </a:p>
      </dgm:t>
    </dgm:pt>
    <dgm:pt modelId="{17517E42-AF80-4CD1-9B42-D14F8F4E9929}">
      <dgm:prSet phldrT="[Text]"/>
      <dgm:spPr/>
      <dgm:t>
        <a:bodyPr/>
        <a:lstStyle/>
        <a:p>
          <a:r>
            <a:rPr lang="en-US" dirty="0"/>
            <a:t>ML Classifier</a:t>
          </a:r>
        </a:p>
      </dgm:t>
    </dgm:pt>
    <dgm:pt modelId="{1C482CF5-29C5-45FA-BE40-AE43D753C640}" type="parTrans" cxnId="{06BA735D-E5BD-4F38-84ED-EAAED9A0558E}">
      <dgm:prSet/>
      <dgm:spPr/>
      <dgm:t>
        <a:bodyPr/>
        <a:lstStyle/>
        <a:p>
          <a:endParaRPr lang="en-US"/>
        </a:p>
      </dgm:t>
    </dgm:pt>
    <dgm:pt modelId="{577C3BED-68EE-47D4-B742-B2B0E0271CC4}" type="sibTrans" cxnId="{06BA735D-E5BD-4F38-84ED-EAAED9A0558E}">
      <dgm:prSet/>
      <dgm:spPr/>
      <dgm:t>
        <a:bodyPr/>
        <a:lstStyle/>
        <a:p>
          <a:endParaRPr lang="en-US"/>
        </a:p>
      </dgm:t>
    </dgm:pt>
    <dgm:pt modelId="{05CEE945-4404-4E38-808B-2D485552D495}">
      <dgm:prSet phldrT="[Text]"/>
      <dgm:spPr/>
      <dgm:t>
        <a:bodyPr/>
        <a:lstStyle/>
        <a:p>
          <a:r>
            <a:rPr lang="en-US" dirty="0"/>
            <a:t>Prediction</a:t>
          </a:r>
        </a:p>
      </dgm:t>
    </dgm:pt>
    <dgm:pt modelId="{A030F44E-814C-4876-9A5C-45571DDDCE2E}" type="parTrans" cxnId="{F2DE56C7-7AD1-4767-831C-2EFD4AE16B5F}">
      <dgm:prSet/>
      <dgm:spPr/>
      <dgm:t>
        <a:bodyPr/>
        <a:lstStyle/>
        <a:p>
          <a:endParaRPr lang="en-US"/>
        </a:p>
      </dgm:t>
    </dgm:pt>
    <dgm:pt modelId="{07368A20-BD13-47C4-B80E-BF621CD1067F}" type="sibTrans" cxnId="{F2DE56C7-7AD1-4767-831C-2EFD4AE16B5F}">
      <dgm:prSet/>
      <dgm:spPr/>
      <dgm:t>
        <a:bodyPr/>
        <a:lstStyle/>
        <a:p>
          <a:endParaRPr lang="en-US"/>
        </a:p>
      </dgm:t>
    </dgm:pt>
    <dgm:pt modelId="{A77CCDB5-8072-4A72-BE9D-7F07112A058C}" type="pres">
      <dgm:prSet presAssocID="{4E37777D-0C29-42D9-BBEC-CAFA0092E8BA}" presName="CompostProcess" presStyleCnt="0">
        <dgm:presLayoutVars>
          <dgm:dir/>
          <dgm:resizeHandles val="exact"/>
        </dgm:presLayoutVars>
      </dgm:prSet>
      <dgm:spPr/>
    </dgm:pt>
    <dgm:pt modelId="{40C28290-575A-4C94-B1AE-22F110C08249}" type="pres">
      <dgm:prSet presAssocID="{4E37777D-0C29-42D9-BBEC-CAFA0092E8BA}" presName="arrow" presStyleLbl="bgShp" presStyleIdx="0" presStyleCnt="1"/>
      <dgm:spPr/>
    </dgm:pt>
    <dgm:pt modelId="{579628A1-A67A-4D37-B644-C8124F3C3B65}" type="pres">
      <dgm:prSet presAssocID="{4E37777D-0C29-42D9-BBEC-CAFA0092E8BA}" presName="linearProcess" presStyleCnt="0"/>
      <dgm:spPr/>
    </dgm:pt>
    <dgm:pt modelId="{8F5F8DE4-EF1D-4EBF-BAC2-50508A984F7D}" type="pres">
      <dgm:prSet presAssocID="{C7C1B331-67F4-4F8C-807F-183442892BEB}" presName="textNode" presStyleLbl="node1" presStyleIdx="0" presStyleCnt="3">
        <dgm:presLayoutVars>
          <dgm:bulletEnabled val="1"/>
        </dgm:presLayoutVars>
      </dgm:prSet>
      <dgm:spPr/>
    </dgm:pt>
    <dgm:pt modelId="{47C6B3E5-0589-482C-A3F0-8DB9F0683DEA}" type="pres">
      <dgm:prSet presAssocID="{2D4BC4AC-23FC-4AC7-974C-8082215341DF}" presName="sibTrans" presStyleCnt="0"/>
      <dgm:spPr/>
    </dgm:pt>
    <dgm:pt modelId="{3927B7C4-BA0B-40CC-8BEB-7231A610B8B5}" type="pres">
      <dgm:prSet presAssocID="{17517E42-AF80-4CD1-9B42-D14F8F4E9929}" presName="textNode" presStyleLbl="node1" presStyleIdx="1" presStyleCnt="3">
        <dgm:presLayoutVars>
          <dgm:bulletEnabled val="1"/>
        </dgm:presLayoutVars>
      </dgm:prSet>
      <dgm:spPr/>
    </dgm:pt>
    <dgm:pt modelId="{3697CD76-1C20-45B7-AADC-255CD10CBC26}" type="pres">
      <dgm:prSet presAssocID="{577C3BED-68EE-47D4-B742-B2B0E0271CC4}" presName="sibTrans" presStyleCnt="0"/>
      <dgm:spPr/>
    </dgm:pt>
    <dgm:pt modelId="{AB365D42-24D6-49CB-9D5D-53309B345E43}" type="pres">
      <dgm:prSet presAssocID="{05CEE945-4404-4E38-808B-2D485552D495}" presName="textNode" presStyleLbl="node1" presStyleIdx="2" presStyleCnt="3">
        <dgm:presLayoutVars>
          <dgm:bulletEnabled val="1"/>
        </dgm:presLayoutVars>
      </dgm:prSet>
      <dgm:spPr/>
    </dgm:pt>
  </dgm:ptLst>
  <dgm:cxnLst>
    <dgm:cxn modelId="{5A129203-4173-446F-9EAA-575300E4C72D}" type="presOf" srcId="{C7C1B331-67F4-4F8C-807F-183442892BEB}" destId="{8F5F8DE4-EF1D-4EBF-BAC2-50508A984F7D}" srcOrd="0" destOrd="0" presId="urn:microsoft.com/office/officeart/2005/8/layout/hProcess9"/>
    <dgm:cxn modelId="{CEE44F2A-992D-45C6-B89C-221DD413FCA0}" type="presOf" srcId="{17517E42-AF80-4CD1-9B42-D14F8F4E9929}" destId="{3927B7C4-BA0B-40CC-8BEB-7231A610B8B5}" srcOrd="0" destOrd="0" presId="urn:microsoft.com/office/officeart/2005/8/layout/hProcess9"/>
    <dgm:cxn modelId="{06BA735D-E5BD-4F38-84ED-EAAED9A0558E}" srcId="{4E37777D-0C29-42D9-BBEC-CAFA0092E8BA}" destId="{17517E42-AF80-4CD1-9B42-D14F8F4E9929}" srcOrd="1" destOrd="0" parTransId="{1C482CF5-29C5-45FA-BE40-AE43D753C640}" sibTransId="{577C3BED-68EE-47D4-B742-B2B0E0271CC4}"/>
    <dgm:cxn modelId="{BAC4D64E-BD55-4A29-93A3-8ABD009ADD87}" type="presOf" srcId="{05CEE945-4404-4E38-808B-2D485552D495}" destId="{AB365D42-24D6-49CB-9D5D-53309B345E43}" srcOrd="0" destOrd="0" presId="urn:microsoft.com/office/officeart/2005/8/layout/hProcess9"/>
    <dgm:cxn modelId="{E7480F9E-182E-405B-A56E-8FE2F9EFECD9}" type="presOf" srcId="{4E37777D-0C29-42D9-BBEC-CAFA0092E8BA}" destId="{A77CCDB5-8072-4A72-BE9D-7F07112A058C}" srcOrd="0" destOrd="0" presId="urn:microsoft.com/office/officeart/2005/8/layout/hProcess9"/>
    <dgm:cxn modelId="{DE38F0A0-B875-4CBF-9364-869742163928}" srcId="{4E37777D-0C29-42D9-BBEC-CAFA0092E8BA}" destId="{C7C1B331-67F4-4F8C-807F-183442892BEB}" srcOrd="0" destOrd="0" parTransId="{FC52A911-0D97-4F2D-87BC-486BBE66F7F1}" sibTransId="{2D4BC4AC-23FC-4AC7-974C-8082215341DF}"/>
    <dgm:cxn modelId="{F2DE56C7-7AD1-4767-831C-2EFD4AE16B5F}" srcId="{4E37777D-0C29-42D9-BBEC-CAFA0092E8BA}" destId="{05CEE945-4404-4E38-808B-2D485552D495}" srcOrd="2" destOrd="0" parTransId="{A030F44E-814C-4876-9A5C-45571DDDCE2E}" sibTransId="{07368A20-BD13-47C4-B80E-BF621CD1067F}"/>
    <dgm:cxn modelId="{331F0578-D69A-442B-AB59-66C75215A9C0}" type="presParOf" srcId="{A77CCDB5-8072-4A72-BE9D-7F07112A058C}" destId="{40C28290-575A-4C94-B1AE-22F110C08249}" srcOrd="0" destOrd="0" presId="urn:microsoft.com/office/officeart/2005/8/layout/hProcess9"/>
    <dgm:cxn modelId="{F5DA06C5-CFDB-40B3-9ED0-CAB1E7F4F7A4}" type="presParOf" srcId="{A77CCDB5-8072-4A72-BE9D-7F07112A058C}" destId="{579628A1-A67A-4D37-B644-C8124F3C3B65}" srcOrd="1" destOrd="0" presId="urn:microsoft.com/office/officeart/2005/8/layout/hProcess9"/>
    <dgm:cxn modelId="{97C3C6D5-DCE8-419F-B620-8093F916A5FD}" type="presParOf" srcId="{579628A1-A67A-4D37-B644-C8124F3C3B65}" destId="{8F5F8DE4-EF1D-4EBF-BAC2-50508A984F7D}" srcOrd="0" destOrd="0" presId="urn:microsoft.com/office/officeart/2005/8/layout/hProcess9"/>
    <dgm:cxn modelId="{EDD3B452-A9C0-4946-AA63-1A432BD750A9}" type="presParOf" srcId="{579628A1-A67A-4D37-B644-C8124F3C3B65}" destId="{47C6B3E5-0589-482C-A3F0-8DB9F0683DEA}" srcOrd="1" destOrd="0" presId="urn:microsoft.com/office/officeart/2005/8/layout/hProcess9"/>
    <dgm:cxn modelId="{32C6C9C9-4197-4897-81BE-13C26C925EE0}" type="presParOf" srcId="{579628A1-A67A-4D37-B644-C8124F3C3B65}" destId="{3927B7C4-BA0B-40CC-8BEB-7231A610B8B5}" srcOrd="2" destOrd="0" presId="urn:microsoft.com/office/officeart/2005/8/layout/hProcess9"/>
    <dgm:cxn modelId="{1AAC499F-2139-49F3-A918-F2FE30F4B710}" type="presParOf" srcId="{579628A1-A67A-4D37-B644-C8124F3C3B65}" destId="{3697CD76-1C20-45B7-AADC-255CD10CBC26}" srcOrd="3" destOrd="0" presId="urn:microsoft.com/office/officeart/2005/8/layout/hProcess9"/>
    <dgm:cxn modelId="{C0AF9428-081B-445C-917F-3E2AA4EB15C5}" type="presParOf" srcId="{579628A1-A67A-4D37-B644-C8124F3C3B65}" destId="{AB365D42-24D6-49CB-9D5D-53309B345E4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28290-575A-4C94-B1AE-22F110C08249}">
      <dsp:nvSpPr>
        <dsp:cNvPr id="0" name=""/>
        <dsp:cNvSpPr/>
      </dsp:nvSpPr>
      <dsp:spPr>
        <a:xfrm>
          <a:off x="787479" y="0"/>
          <a:ext cx="8924766" cy="486092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F8DE4-EF1D-4EBF-BAC2-50508A984F7D}">
      <dsp:nvSpPr>
        <dsp:cNvPr id="0" name=""/>
        <dsp:cNvSpPr/>
      </dsp:nvSpPr>
      <dsp:spPr>
        <a:xfrm>
          <a:off x="3684" y="1458277"/>
          <a:ext cx="3346210" cy="1944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TF-IDF Vectorizer</a:t>
          </a:r>
        </a:p>
      </dsp:txBody>
      <dsp:txXfrm>
        <a:off x="98600" y="1553193"/>
        <a:ext cx="3156378" cy="1754538"/>
      </dsp:txXfrm>
    </dsp:sp>
    <dsp:sp modelId="{3927B7C4-BA0B-40CC-8BEB-7231A610B8B5}">
      <dsp:nvSpPr>
        <dsp:cNvPr id="0" name=""/>
        <dsp:cNvSpPr/>
      </dsp:nvSpPr>
      <dsp:spPr>
        <a:xfrm>
          <a:off x="3576757" y="1458277"/>
          <a:ext cx="3346210" cy="19443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ML Classifier</a:t>
          </a:r>
        </a:p>
      </dsp:txBody>
      <dsp:txXfrm>
        <a:off x="3671673" y="1553193"/>
        <a:ext cx="3156378" cy="1754538"/>
      </dsp:txXfrm>
    </dsp:sp>
    <dsp:sp modelId="{AB365D42-24D6-49CB-9D5D-53309B345E43}">
      <dsp:nvSpPr>
        <dsp:cNvPr id="0" name=""/>
        <dsp:cNvSpPr/>
      </dsp:nvSpPr>
      <dsp:spPr>
        <a:xfrm>
          <a:off x="7149829" y="1458277"/>
          <a:ext cx="3346210" cy="19443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Prediction</a:t>
          </a:r>
        </a:p>
      </dsp:txBody>
      <dsp:txXfrm>
        <a:off x="7244745" y="1553193"/>
        <a:ext cx="3156378" cy="17545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9/12/2022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9/12/2022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9/12/2022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9/12/2022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9/12/2022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9/12/2022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9/12/2022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9/12/2022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9/12/2022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9/12/2022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9/12/2022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9/12/2022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2" y="876299"/>
            <a:ext cx="5638688" cy="2781301"/>
          </a:xfrm>
        </p:spPr>
        <p:txBody>
          <a:bodyPr>
            <a:normAutofit/>
          </a:bodyPr>
          <a:lstStyle/>
          <a:p>
            <a:r>
              <a:rPr lang="en-US" sz="6000" dirty="0">
                <a:solidFill>
                  <a:schemeClr val="bg1">
                    <a:lumMod val="75000"/>
                    <a:lumOff val="25000"/>
                  </a:schemeClr>
                </a:solidFill>
              </a:rPr>
              <a:t>Aggression Identification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solidFill>
                  <a:schemeClr val="tx1">
                    <a:lumMod val="75000"/>
                    <a:lumOff val="25000"/>
                  </a:schemeClr>
                </a:solidFill>
              </a:rPr>
              <a:t>TFIDF Vectorizer</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9/12/2022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3" name="Content Placeholder 2">
            <a:extLst>
              <a:ext uri="{FF2B5EF4-FFF2-40B4-BE49-F238E27FC236}">
                <a16:creationId xmlns:a16="http://schemas.microsoft.com/office/drawing/2014/main" id="{F8248CD1-17EA-6658-9A7E-95C3C43181F2}"/>
              </a:ext>
            </a:extLst>
          </p:cNvPr>
          <p:cNvSpPr>
            <a:spLocks noGrp="1"/>
          </p:cNvSpPr>
          <p:nvPr>
            <p:ph sz="quarter" idx="11"/>
          </p:nvPr>
        </p:nvSpPr>
        <p:spPr/>
        <p:txBody>
          <a:bodyPr>
            <a:normAutofit/>
          </a:bodyPr>
          <a:lstStyle/>
          <a:p>
            <a:endParaRPr lang="en-US" sz="2400"/>
          </a:p>
          <a:p>
            <a:r>
              <a:rPr lang="en-US" sz="2000"/>
              <a:t>Using TFIDF vectorizer, we perform feature extraction on the processed data</a:t>
            </a:r>
          </a:p>
          <a:p>
            <a:r>
              <a:rPr lang="en-US" sz="2000"/>
              <a:t>As they are a lot of features, we do feature selection using </a:t>
            </a:r>
            <a:br>
              <a:rPr lang="en-US" sz="2000"/>
            </a:br>
            <a:r>
              <a:rPr lang="en-US" sz="2000"/>
              <a:t>chi-squared method</a:t>
            </a:r>
            <a:endParaRPr lang="en-US" sz="2000" dirty="0"/>
          </a:p>
        </p:txBody>
      </p:sp>
      <p:pic>
        <p:nvPicPr>
          <p:cNvPr id="7" name="Picture 6">
            <a:extLst>
              <a:ext uri="{FF2B5EF4-FFF2-40B4-BE49-F238E27FC236}">
                <a16:creationId xmlns:a16="http://schemas.microsoft.com/office/drawing/2014/main" id="{32B249BD-5A80-5B7F-EBEF-B0AAA1B0450F}"/>
              </a:ext>
            </a:extLst>
          </p:cNvPr>
          <p:cNvPicPr>
            <a:picLocks noChangeAspect="1"/>
          </p:cNvPicPr>
          <p:nvPr/>
        </p:nvPicPr>
        <p:blipFill>
          <a:blip r:embed="rId2"/>
          <a:stretch>
            <a:fillRect/>
          </a:stretch>
        </p:blipFill>
        <p:spPr>
          <a:xfrm>
            <a:off x="1106906" y="4404309"/>
            <a:ext cx="5486400" cy="600075"/>
          </a:xfrm>
          <a:prstGeom prst="rect">
            <a:avLst/>
          </a:prstGeom>
        </p:spPr>
      </p:pic>
    </p:spTree>
    <p:extLst>
      <p:ext uri="{BB962C8B-B14F-4D97-AF65-F5344CB8AC3E}">
        <p14:creationId xmlns:p14="http://schemas.microsoft.com/office/powerpoint/2010/main" val="23125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3B1DC-036A-23A9-0038-0112AD8EA8FB}"/>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10A2B61F-8D69-566F-B515-38FE43745C48}"/>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4" name="Content Placeholder 3">
            <a:extLst>
              <a:ext uri="{FF2B5EF4-FFF2-40B4-BE49-F238E27FC236}">
                <a16:creationId xmlns:a16="http://schemas.microsoft.com/office/drawing/2014/main" id="{4B49AAE6-F107-ECAC-1F27-18BFF2D4D45A}"/>
              </a:ext>
            </a:extLst>
          </p:cNvPr>
          <p:cNvSpPr>
            <a:spLocks noGrp="1"/>
          </p:cNvSpPr>
          <p:nvPr>
            <p:ph sz="quarter" idx="11"/>
          </p:nvPr>
        </p:nvSpPr>
        <p:spPr/>
        <p:txBody>
          <a:bodyPr>
            <a:normAutofit/>
          </a:bodyPr>
          <a:lstStyle/>
          <a:p>
            <a:r>
              <a:rPr lang="en-US" sz="2000" dirty="0"/>
              <a:t>After feature extraction, the vectorized corpus is very sparse. So, we apply feature selection using the chi-squared method based on the given p-value to select more relevant features.</a:t>
            </a:r>
          </a:p>
          <a:p>
            <a:endParaRPr lang="en-US" sz="2000" dirty="0"/>
          </a:p>
          <a:p>
            <a:endParaRPr lang="en-US" sz="2000" dirty="0"/>
          </a:p>
        </p:txBody>
      </p:sp>
      <p:sp>
        <p:nvSpPr>
          <p:cNvPr id="5" name="Title 4">
            <a:extLst>
              <a:ext uri="{FF2B5EF4-FFF2-40B4-BE49-F238E27FC236}">
                <a16:creationId xmlns:a16="http://schemas.microsoft.com/office/drawing/2014/main" id="{991888E8-E928-2F54-FFD2-590FCA487FBD}"/>
              </a:ext>
            </a:extLst>
          </p:cNvPr>
          <p:cNvSpPr>
            <a:spLocks noGrp="1"/>
          </p:cNvSpPr>
          <p:nvPr>
            <p:ph type="title"/>
          </p:nvPr>
        </p:nvSpPr>
        <p:spPr/>
        <p:txBody>
          <a:bodyPr/>
          <a:lstStyle/>
          <a:p>
            <a:r>
              <a:rPr lang="en-US" dirty="0"/>
              <a:t>Feature Selection</a:t>
            </a:r>
          </a:p>
        </p:txBody>
      </p:sp>
      <p:pic>
        <p:nvPicPr>
          <p:cNvPr id="7" name="Picture 6">
            <a:extLst>
              <a:ext uri="{FF2B5EF4-FFF2-40B4-BE49-F238E27FC236}">
                <a16:creationId xmlns:a16="http://schemas.microsoft.com/office/drawing/2014/main" id="{BE1D60D0-C42E-71FC-36AE-791EE64D3E37}"/>
              </a:ext>
            </a:extLst>
          </p:cNvPr>
          <p:cNvPicPr>
            <a:picLocks noChangeAspect="1"/>
          </p:cNvPicPr>
          <p:nvPr/>
        </p:nvPicPr>
        <p:blipFill>
          <a:blip r:embed="rId2"/>
          <a:stretch>
            <a:fillRect/>
          </a:stretch>
        </p:blipFill>
        <p:spPr>
          <a:xfrm>
            <a:off x="1437999" y="3518120"/>
            <a:ext cx="4054191" cy="2629128"/>
          </a:xfrm>
          <a:prstGeom prst="rect">
            <a:avLst/>
          </a:prstGeom>
        </p:spPr>
      </p:pic>
      <p:pic>
        <p:nvPicPr>
          <p:cNvPr id="9" name="Picture 8">
            <a:extLst>
              <a:ext uri="{FF2B5EF4-FFF2-40B4-BE49-F238E27FC236}">
                <a16:creationId xmlns:a16="http://schemas.microsoft.com/office/drawing/2014/main" id="{DC3C3F4B-235A-2917-5236-6D59AAF9C3D3}"/>
              </a:ext>
            </a:extLst>
          </p:cNvPr>
          <p:cNvPicPr>
            <a:picLocks noChangeAspect="1"/>
          </p:cNvPicPr>
          <p:nvPr/>
        </p:nvPicPr>
        <p:blipFill>
          <a:blip r:embed="rId3"/>
          <a:stretch>
            <a:fillRect/>
          </a:stretch>
        </p:blipFill>
        <p:spPr>
          <a:xfrm>
            <a:off x="7170252" y="3567654"/>
            <a:ext cx="3871295" cy="2530059"/>
          </a:xfrm>
          <a:prstGeom prst="rect">
            <a:avLst/>
          </a:prstGeom>
        </p:spPr>
      </p:pic>
      <p:cxnSp>
        <p:nvCxnSpPr>
          <p:cNvPr id="11" name="Straight Arrow Connector 10">
            <a:extLst>
              <a:ext uri="{FF2B5EF4-FFF2-40B4-BE49-F238E27FC236}">
                <a16:creationId xmlns:a16="http://schemas.microsoft.com/office/drawing/2014/main" id="{B6310D41-57F3-4401-6305-AFD32C6DA858}"/>
              </a:ext>
            </a:extLst>
          </p:cNvPr>
          <p:cNvCxnSpPr/>
          <p:nvPr/>
        </p:nvCxnSpPr>
        <p:spPr>
          <a:xfrm>
            <a:off x="5791200" y="4732421"/>
            <a:ext cx="106680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78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E0083-0500-B58A-F88E-3CB9E4293900}"/>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54BBF958-6DF2-8F8A-C0C4-87B69435A03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5" name="Title 4">
            <a:extLst>
              <a:ext uri="{FF2B5EF4-FFF2-40B4-BE49-F238E27FC236}">
                <a16:creationId xmlns:a16="http://schemas.microsoft.com/office/drawing/2014/main" id="{70610861-3AE7-B834-798C-8FEA2182C960}"/>
              </a:ext>
            </a:extLst>
          </p:cNvPr>
          <p:cNvSpPr>
            <a:spLocks noGrp="1"/>
          </p:cNvSpPr>
          <p:nvPr>
            <p:ph type="title"/>
          </p:nvPr>
        </p:nvSpPr>
        <p:spPr/>
        <p:txBody>
          <a:bodyPr/>
          <a:lstStyle/>
          <a:p>
            <a:r>
              <a:rPr lang="en-US" dirty="0"/>
              <a:t>ML Model Pipeline</a:t>
            </a:r>
          </a:p>
        </p:txBody>
      </p:sp>
      <p:graphicFrame>
        <p:nvGraphicFramePr>
          <p:cNvPr id="6" name="Content Placeholder 5">
            <a:extLst>
              <a:ext uri="{FF2B5EF4-FFF2-40B4-BE49-F238E27FC236}">
                <a16:creationId xmlns:a16="http://schemas.microsoft.com/office/drawing/2014/main" id="{001468A4-770B-B3E9-E8BA-B4409CDD0EF4}"/>
              </a:ext>
            </a:extLst>
          </p:cNvPr>
          <p:cNvGraphicFramePr>
            <a:graphicFrameLocks noGrp="1"/>
          </p:cNvGraphicFramePr>
          <p:nvPr>
            <p:ph sz="quarter" idx="11"/>
            <p:extLst>
              <p:ext uri="{D42A27DB-BD31-4B8C-83A1-F6EECF244321}">
                <p14:modId xmlns:p14="http://schemas.microsoft.com/office/powerpoint/2010/main" val="1388076660"/>
              </p:ext>
            </p:extLst>
          </p:nvPr>
        </p:nvGraphicFramePr>
        <p:xfrm>
          <a:off x="854075" y="1625600"/>
          <a:ext cx="10499725" cy="486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573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E0083-0500-B58A-F88E-3CB9E4293900}"/>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54BBF958-6DF2-8F8A-C0C4-87B69435A03B}"/>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5" name="Title 4">
            <a:extLst>
              <a:ext uri="{FF2B5EF4-FFF2-40B4-BE49-F238E27FC236}">
                <a16:creationId xmlns:a16="http://schemas.microsoft.com/office/drawing/2014/main" id="{70610861-3AE7-B834-798C-8FEA2182C960}"/>
              </a:ext>
            </a:extLst>
          </p:cNvPr>
          <p:cNvSpPr>
            <a:spLocks noGrp="1"/>
          </p:cNvSpPr>
          <p:nvPr>
            <p:ph type="title"/>
          </p:nvPr>
        </p:nvSpPr>
        <p:spPr/>
        <p:txBody>
          <a:bodyPr/>
          <a:lstStyle/>
          <a:p>
            <a:r>
              <a:rPr lang="en-US" dirty="0"/>
              <a:t>ML Classifiers</a:t>
            </a:r>
          </a:p>
        </p:txBody>
      </p:sp>
      <p:pic>
        <p:nvPicPr>
          <p:cNvPr id="9" name="Picture 8">
            <a:extLst>
              <a:ext uri="{FF2B5EF4-FFF2-40B4-BE49-F238E27FC236}">
                <a16:creationId xmlns:a16="http://schemas.microsoft.com/office/drawing/2014/main" id="{9273B1B8-6356-4A96-8DC2-DBFF5CC30BCF}"/>
              </a:ext>
            </a:extLst>
          </p:cNvPr>
          <p:cNvPicPr>
            <a:picLocks noChangeAspect="1"/>
          </p:cNvPicPr>
          <p:nvPr/>
        </p:nvPicPr>
        <p:blipFill rotWithShape="1">
          <a:blip r:embed="rId2"/>
          <a:srcRect r="19600"/>
          <a:stretch/>
        </p:blipFill>
        <p:spPr>
          <a:xfrm>
            <a:off x="407523" y="1694953"/>
            <a:ext cx="4573551" cy="2055146"/>
          </a:xfrm>
          <a:prstGeom prst="rect">
            <a:avLst/>
          </a:prstGeom>
        </p:spPr>
      </p:pic>
      <p:pic>
        <p:nvPicPr>
          <p:cNvPr id="11" name="Picture 10">
            <a:extLst>
              <a:ext uri="{FF2B5EF4-FFF2-40B4-BE49-F238E27FC236}">
                <a16:creationId xmlns:a16="http://schemas.microsoft.com/office/drawing/2014/main" id="{6EB054E0-29B0-DECB-AA77-78C62AE19218}"/>
              </a:ext>
            </a:extLst>
          </p:cNvPr>
          <p:cNvPicPr>
            <a:picLocks noChangeAspect="1"/>
          </p:cNvPicPr>
          <p:nvPr/>
        </p:nvPicPr>
        <p:blipFill>
          <a:blip r:embed="rId3"/>
          <a:stretch>
            <a:fillRect/>
          </a:stretch>
        </p:blipFill>
        <p:spPr>
          <a:xfrm>
            <a:off x="7148186" y="1745865"/>
            <a:ext cx="4061812" cy="2004234"/>
          </a:xfrm>
          <a:prstGeom prst="rect">
            <a:avLst/>
          </a:prstGeom>
        </p:spPr>
      </p:pic>
      <p:pic>
        <p:nvPicPr>
          <p:cNvPr id="13" name="Picture 12">
            <a:extLst>
              <a:ext uri="{FF2B5EF4-FFF2-40B4-BE49-F238E27FC236}">
                <a16:creationId xmlns:a16="http://schemas.microsoft.com/office/drawing/2014/main" id="{AB6C0E45-7A1E-E427-0269-7DE02F61FB22}"/>
              </a:ext>
            </a:extLst>
          </p:cNvPr>
          <p:cNvPicPr>
            <a:picLocks noChangeAspect="1"/>
          </p:cNvPicPr>
          <p:nvPr/>
        </p:nvPicPr>
        <p:blipFill>
          <a:blip r:embed="rId4"/>
          <a:stretch>
            <a:fillRect/>
          </a:stretch>
        </p:blipFill>
        <p:spPr>
          <a:xfrm>
            <a:off x="3824863" y="3974224"/>
            <a:ext cx="4077053" cy="2377646"/>
          </a:xfrm>
          <a:prstGeom prst="rect">
            <a:avLst/>
          </a:prstGeom>
        </p:spPr>
      </p:pic>
    </p:spTree>
    <p:extLst>
      <p:ext uri="{BB962C8B-B14F-4D97-AF65-F5344CB8AC3E}">
        <p14:creationId xmlns:p14="http://schemas.microsoft.com/office/powerpoint/2010/main" val="311966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ML Models Metrics </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sz="quarter" idx="11"/>
            <p:extLst>
              <p:ext uri="{D42A27DB-BD31-4B8C-83A1-F6EECF244321}">
                <p14:modId xmlns:p14="http://schemas.microsoft.com/office/powerpoint/2010/main" val="2288916928"/>
              </p:ext>
            </p:extLst>
          </p:nvPr>
        </p:nvGraphicFramePr>
        <p:xfrm>
          <a:off x="854075" y="2286000"/>
          <a:ext cx="10499724" cy="3314700"/>
        </p:xfrm>
        <a:graphic>
          <a:graphicData uri="http://schemas.openxmlformats.org/drawingml/2006/table">
            <a:tbl>
              <a:tblPr firstRow="1">
                <a:tableStyleId>{5C22544A-7EE6-4342-B048-85BDC9FD1C3A}</a:tableStyleId>
              </a:tblPr>
              <a:tblGrid>
                <a:gridCol w="1749954">
                  <a:extLst>
                    <a:ext uri="{9D8B030D-6E8A-4147-A177-3AD203B41FA5}">
                      <a16:colId xmlns:a16="http://schemas.microsoft.com/office/drawing/2014/main" val="1689330750"/>
                    </a:ext>
                  </a:extLst>
                </a:gridCol>
                <a:gridCol w="1749954">
                  <a:extLst>
                    <a:ext uri="{9D8B030D-6E8A-4147-A177-3AD203B41FA5}">
                      <a16:colId xmlns:a16="http://schemas.microsoft.com/office/drawing/2014/main" val="3435817552"/>
                    </a:ext>
                  </a:extLst>
                </a:gridCol>
                <a:gridCol w="1749954">
                  <a:extLst>
                    <a:ext uri="{9D8B030D-6E8A-4147-A177-3AD203B41FA5}">
                      <a16:colId xmlns:a16="http://schemas.microsoft.com/office/drawing/2014/main" val="2660631934"/>
                    </a:ext>
                  </a:extLst>
                </a:gridCol>
                <a:gridCol w="1749954">
                  <a:extLst>
                    <a:ext uri="{9D8B030D-6E8A-4147-A177-3AD203B41FA5}">
                      <a16:colId xmlns:a16="http://schemas.microsoft.com/office/drawing/2014/main" val="3909717689"/>
                    </a:ext>
                  </a:extLst>
                </a:gridCol>
                <a:gridCol w="1749954">
                  <a:extLst>
                    <a:ext uri="{9D8B030D-6E8A-4147-A177-3AD203B41FA5}">
                      <a16:colId xmlns:a16="http://schemas.microsoft.com/office/drawing/2014/main" val="1603189107"/>
                    </a:ext>
                  </a:extLst>
                </a:gridCol>
                <a:gridCol w="1749954">
                  <a:extLst>
                    <a:ext uri="{9D8B030D-6E8A-4147-A177-3AD203B41FA5}">
                      <a16:colId xmlns:a16="http://schemas.microsoft.com/office/drawing/2014/main" val="1897606603"/>
                    </a:ext>
                  </a:extLst>
                </a:gridCol>
              </a:tblGrid>
              <a:tr h="571500">
                <a:tc>
                  <a:txBody>
                    <a:bodyPr/>
                    <a:lstStyle/>
                    <a:p>
                      <a:endParaRPr lang="en-US"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6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Recall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190500">
                <a:tc rowSpan="3">
                  <a:txBody>
                    <a:bodyPr/>
                    <a:lstStyle/>
                    <a:p>
                      <a:r>
                        <a:rPr lang="en-US" sz="1600" dirty="0">
                          <a:solidFill>
                            <a:schemeClr val="tx1">
                              <a:lumMod val="75000"/>
                              <a:lumOff val="25000"/>
                            </a:schemeClr>
                          </a:solidFill>
                          <a:latin typeface="+mn-lt"/>
                          <a:cs typeface="Biome Light" panose="020B03030302040208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1400" dirty="0">
                          <a:solidFill>
                            <a:schemeClr val="tx1">
                              <a:lumMod val="75000"/>
                              <a:lumOff val="25000"/>
                            </a:schemeClr>
                          </a:solidFill>
                          <a:latin typeface="+mn-lt"/>
                          <a:cs typeface="Biome Light" panose="020B0303030204020804" pitchFamily="34" charset="0"/>
                        </a:rPr>
                        <a:t>0.56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0208656"/>
                  </a:ext>
                </a:extLst>
              </a:tr>
              <a:tr h="19050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442183"/>
                  </a:ext>
                </a:extLst>
              </a:tr>
              <a:tr h="19050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9846711"/>
                  </a:ext>
                </a:extLst>
              </a:tr>
              <a:tr h="193040">
                <a:tc rowSpan="3">
                  <a:txBody>
                    <a:bodyPr/>
                    <a:lstStyle/>
                    <a:p>
                      <a:r>
                        <a:rPr lang="en-US" sz="1600" dirty="0">
                          <a:solidFill>
                            <a:schemeClr val="tx1">
                              <a:lumMod val="75000"/>
                              <a:lumOff val="25000"/>
                            </a:schemeClr>
                          </a:solidFill>
                          <a:latin typeface="+mn-lt"/>
                          <a:cs typeface="Biome Light" panose="020B0303030204020804" pitchFamily="34" charset="0"/>
                        </a:rPr>
                        <a:t>Multinomial Naïve Bayes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1400" dirty="0">
                          <a:solidFill>
                            <a:schemeClr val="tx1">
                              <a:lumMod val="75000"/>
                              <a:lumOff val="25000"/>
                            </a:schemeClr>
                          </a:solidFill>
                          <a:latin typeface="+mn-lt"/>
                          <a:cs typeface="Biome Light" panose="020B0303030204020804" pitchFamily="34" charset="0"/>
                        </a:rPr>
                        <a:t>0.55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4243071"/>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736886"/>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1568428"/>
                  </a:ext>
                </a:extLst>
              </a:tr>
              <a:tr h="193040">
                <a:tc rowSpan="3">
                  <a:txBody>
                    <a:bodyPr/>
                    <a:lstStyle/>
                    <a:p>
                      <a:r>
                        <a:rPr lang="en-US" sz="1600" dirty="0">
                          <a:solidFill>
                            <a:schemeClr val="tx1">
                              <a:lumMod val="75000"/>
                              <a:lumOff val="25000"/>
                            </a:schemeClr>
                          </a:solidFill>
                          <a:latin typeface="+mn-lt"/>
                          <a:cs typeface="Biome Light" panose="020B0303030204020804" pitchFamily="34"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1400" dirty="0">
                          <a:solidFill>
                            <a:schemeClr val="tx1">
                              <a:lumMod val="75000"/>
                              <a:lumOff val="25000"/>
                            </a:schemeClr>
                          </a:solidFill>
                          <a:latin typeface="+mn-lt"/>
                          <a:cs typeface="Biome Light" panose="020B0303030204020804" pitchFamily="34" charset="0"/>
                        </a:rPr>
                        <a:t>0.56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808797"/>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8906772"/>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077005"/>
                  </a:ext>
                </a:extLst>
              </a:tr>
            </a:tbl>
          </a:graphicData>
        </a:graphic>
      </p:graphicFrame>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9/12/2022</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DC75-938E-6386-90DE-7177B8120427}"/>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F1B999DB-406D-F905-49B8-26FF64FA64C4}"/>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4" name="Content Placeholder 3">
            <a:extLst>
              <a:ext uri="{FF2B5EF4-FFF2-40B4-BE49-F238E27FC236}">
                <a16:creationId xmlns:a16="http://schemas.microsoft.com/office/drawing/2014/main" id="{DB61D9DF-E0A7-BCE1-A0F7-8613CE91E85F}"/>
              </a:ext>
            </a:extLst>
          </p:cNvPr>
          <p:cNvSpPr>
            <a:spLocks noGrp="1"/>
          </p:cNvSpPr>
          <p:nvPr>
            <p:ph sz="quarter" idx="11"/>
          </p:nvPr>
        </p:nvSpPr>
        <p:spPr>
          <a:xfrm>
            <a:off x="720725" y="1991182"/>
            <a:ext cx="11407107" cy="4860925"/>
          </a:xfrm>
        </p:spPr>
        <p:txBody>
          <a:bodyPr/>
          <a:lstStyle/>
          <a:p>
            <a:pPr marL="0" indent="0">
              <a:buNone/>
            </a:pPr>
            <a:r>
              <a:rPr lang="en-US" dirty="0"/>
              <a:t>  RandomForest                MultinomialNB              LogisticRegression</a:t>
            </a:r>
          </a:p>
          <a:p>
            <a:pPr marL="0" indent="0">
              <a:buNone/>
            </a:pPr>
            <a:endParaRPr lang="en-US" dirty="0"/>
          </a:p>
          <a:p>
            <a:pPr marL="0" indent="0">
              <a:buNone/>
            </a:pPr>
            <a:endParaRPr lang="en-US" dirty="0"/>
          </a:p>
        </p:txBody>
      </p:sp>
      <p:sp>
        <p:nvSpPr>
          <p:cNvPr id="5" name="Title 4">
            <a:extLst>
              <a:ext uri="{FF2B5EF4-FFF2-40B4-BE49-F238E27FC236}">
                <a16:creationId xmlns:a16="http://schemas.microsoft.com/office/drawing/2014/main" id="{8D2B2870-AF1B-171A-5CAE-42D1C9B7C2DE}"/>
              </a:ext>
            </a:extLst>
          </p:cNvPr>
          <p:cNvSpPr>
            <a:spLocks noGrp="1"/>
          </p:cNvSpPr>
          <p:nvPr>
            <p:ph type="title"/>
          </p:nvPr>
        </p:nvSpPr>
        <p:spPr/>
        <p:txBody>
          <a:bodyPr/>
          <a:lstStyle/>
          <a:p>
            <a:r>
              <a:rPr lang="en-US" dirty="0"/>
              <a:t>Confusion Matrix</a:t>
            </a:r>
          </a:p>
        </p:txBody>
      </p:sp>
      <p:cxnSp>
        <p:nvCxnSpPr>
          <p:cNvPr id="15" name="Straight Connector 14">
            <a:extLst>
              <a:ext uri="{FF2B5EF4-FFF2-40B4-BE49-F238E27FC236}">
                <a16:creationId xmlns:a16="http://schemas.microsoft.com/office/drawing/2014/main" id="{93E3CF83-B85C-3BA3-D981-A2122DC19BA2}"/>
              </a:ext>
            </a:extLst>
          </p:cNvPr>
          <p:cNvCxnSpPr/>
          <p:nvPr/>
        </p:nvCxnSpPr>
        <p:spPr>
          <a:xfrm>
            <a:off x="4085723" y="1991182"/>
            <a:ext cx="0" cy="4626058"/>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770E327-C515-FDA0-E295-23BCECCA75D5}"/>
              </a:ext>
            </a:extLst>
          </p:cNvPr>
          <p:cNvCxnSpPr>
            <a:cxnSpLocks/>
          </p:cNvCxnSpPr>
          <p:nvPr/>
        </p:nvCxnSpPr>
        <p:spPr>
          <a:xfrm>
            <a:off x="8200523" y="1991182"/>
            <a:ext cx="0" cy="4626058"/>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39294FA9-7787-2B61-3ABB-088FA7210A40}"/>
              </a:ext>
            </a:extLst>
          </p:cNvPr>
          <p:cNvPicPr>
            <a:picLocks noChangeAspect="1"/>
          </p:cNvPicPr>
          <p:nvPr/>
        </p:nvPicPr>
        <p:blipFill>
          <a:blip r:embed="rId2"/>
          <a:stretch>
            <a:fillRect/>
          </a:stretch>
        </p:blipFill>
        <p:spPr>
          <a:xfrm>
            <a:off x="797927" y="3114428"/>
            <a:ext cx="2882980" cy="1460458"/>
          </a:xfrm>
          <a:prstGeom prst="rect">
            <a:avLst/>
          </a:prstGeom>
        </p:spPr>
      </p:pic>
      <p:pic>
        <p:nvPicPr>
          <p:cNvPr id="11" name="Picture 10">
            <a:extLst>
              <a:ext uri="{FF2B5EF4-FFF2-40B4-BE49-F238E27FC236}">
                <a16:creationId xmlns:a16="http://schemas.microsoft.com/office/drawing/2014/main" id="{BDCDCB64-95CC-4B69-1C31-DFE8223AB2AD}"/>
              </a:ext>
            </a:extLst>
          </p:cNvPr>
          <p:cNvPicPr>
            <a:picLocks noChangeAspect="1"/>
          </p:cNvPicPr>
          <p:nvPr/>
        </p:nvPicPr>
        <p:blipFill>
          <a:blip r:embed="rId3"/>
          <a:stretch>
            <a:fillRect/>
          </a:stretch>
        </p:blipFill>
        <p:spPr>
          <a:xfrm>
            <a:off x="4781889" y="3154656"/>
            <a:ext cx="2801007" cy="1420230"/>
          </a:xfrm>
          <a:prstGeom prst="rect">
            <a:avLst/>
          </a:prstGeom>
        </p:spPr>
      </p:pic>
      <p:pic>
        <p:nvPicPr>
          <p:cNvPr id="13" name="Picture 12">
            <a:extLst>
              <a:ext uri="{FF2B5EF4-FFF2-40B4-BE49-F238E27FC236}">
                <a16:creationId xmlns:a16="http://schemas.microsoft.com/office/drawing/2014/main" id="{5A679285-4F2D-5FE5-B9A9-F2B67E01E6C6}"/>
              </a:ext>
            </a:extLst>
          </p:cNvPr>
          <p:cNvPicPr>
            <a:picLocks noChangeAspect="1"/>
          </p:cNvPicPr>
          <p:nvPr/>
        </p:nvPicPr>
        <p:blipFill>
          <a:blip r:embed="rId4"/>
          <a:stretch>
            <a:fillRect/>
          </a:stretch>
        </p:blipFill>
        <p:spPr>
          <a:xfrm>
            <a:off x="8921565" y="3154656"/>
            <a:ext cx="2882409" cy="1431661"/>
          </a:xfrm>
          <a:prstGeom prst="rect">
            <a:avLst/>
          </a:prstGeom>
        </p:spPr>
      </p:pic>
    </p:spTree>
    <p:extLst>
      <p:ext uri="{BB962C8B-B14F-4D97-AF65-F5344CB8AC3E}">
        <p14:creationId xmlns:p14="http://schemas.microsoft.com/office/powerpoint/2010/main" val="77320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DC75-938E-6386-90DE-7177B8120427}"/>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F1B999DB-406D-F905-49B8-26FF64FA64C4}"/>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4" name="Content Placeholder 3">
            <a:extLst>
              <a:ext uri="{FF2B5EF4-FFF2-40B4-BE49-F238E27FC236}">
                <a16:creationId xmlns:a16="http://schemas.microsoft.com/office/drawing/2014/main" id="{DB61D9DF-E0A7-BCE1-A0F7-8613CE91E85F}"/>
              </a:ext>
            </a:extLst>
          </p:cNvPr>
          <p:cNvSpPr>
            <a:spLocks noGrp="1"/>
          </p:cNvSpPr>
          <p:nvPr>
            <p:ph sz="quarter" idx="11"/>
          </p:nvPr>
        </p:nvSpPr>
        <p:spPr>
          <a:xfrm>
            <a:off x="720725" y="1991182"/>
            <a:ext cx="10499725" cy="4860925"/>
          </a:xfrm>
        </p:spPr>
        <p:txBody>
          <a:bodyPr/>
          <a:lstStyle/>
          <a:p>
            <a:pPr marL="0" indent="0">
              <a:buNone/>
            </a:pPr>
            <a:r>
              <a:rPr lang="en-US" dirty="0"/>
              <a:t>       RNN                                           LSTM                                       GRU</a:t>
            </a:r>
          </a:p>
          <a:p>
            <a:pPr marL="0" indent="0">
              <a:buNone/>
            </a:pPr>
            <a:endParaRPr lang="en-US" dirty="0"/>
          </a:p>
          <a:p>
            <a:pPr marL="0" indent="0">
              <a:buNone/>
            </a:pPr>
            <a:endParaRPr lang="en-US" dirty="0"/>
          </a:p>
        </p:txBody>
      </p:sp>
      <p:sp>
        <p:nvSpPr>
          <p:cNvPr id="5" name="Title 4">
            <a:extLst>
              <a:ext uri="{FF2B5EF4-FFF2-40B4-BE49-F238E27FC236}">
                <a16:creationId xmlns:a16="http://schemas.microsoft.com/office/drawing/2014/main" id="{8D2B2870-AF1B-171A-5CAE-42D1C9B7C2DE}"/>
              </a:ext>
            </a:extLst>
          </p:cNvPr>
          <p:cNvSpPr>
            <a:spLocks noGrp="1"/>
          </p:cNvSpPr>
          <p:nvPr>
            <p:ph type="title"/>
          </p:nvPr>
        </p:nvSpPr>
        <p:spPr/>
        <p:txBody>
          <a:bodyPr/>
          <a:lstStyle/>
          <a:p>
            <a:r>
              <a:rPr lang="en-US" dirty="0"/>
              <a:t>DL Architectures</a:t>
            </a:r>
          </a:p>
        </p:txBody>
      </p:sp>
      <p:pic>
        <p:nvPicPr>
          <p:cNvPr id="9" name="Picture 8">
            <a:extLst>
              <a:ext uri="{FF2B5EF4-FFF2-40B4-BE49-F238E27FC236}">
                <a16:creationId xmlns:a16="http://schemas.microsoft.com/office/drawing/2014/main" id="{E705666D-3A5F-FA45-EA78-27BA38B4BDA4}"/>
              </a:ext>
            </a:extLst>
          </p:cNvPr>
          <p:cNvPicPr>
            <a:picLocks noChangeAspect="1"/>
          </p:cNvPicPr>
          <p:nvPr/>
        </p:nvPicPr>
        <p:blipFill>
          <a:blip r:embed="rId2"/>
          <a:stretch>
            <a:fillRect/>
          </a:stretch>
        </p:blipFill>
        <p:spPr>
          <a:xfrm>
            <a:off x="15875" y="3001049"/>
            <a:ext cx="3971453" cy="2694011"/>
          </a:xfrm>
          <a:prstGeom prst="rect">
            <a:avLst/>
          </a:prstGeom>
        </p:spPr>
      </p:pic>
      <p:pic>
        <p:nvPicPr>
          <p:cNvPr id="11" name="Picture 10">
            <a:extLst>
              <a:ext uri="{FF2B5EF4-FFF2-40B4-BE49-F238E27FC236}">
                <a16:creationId xmlns:a16="http://schemas.microsoft.com/office/drawing/2014/main" id="{817A211A-07C4-6FB0-0CDC-A5D8EDB09289}"/>
              </a:ext>
            </a:extLst>
          </p:cNvPr>
          <p:cNvPicPr>
            <a:picLocks noChangeAspect="1"/>
          </p:cNvPicPr>
          <p:nvPr/>
        </p:nvPicPr>
        <p:blipFill>
          <a:blip r:embed="rId3"/>
          <a:stretch>
            <a:fillRect/>
          </a:stretch>
        </p:blipFill>
        <p:spPr>
          <a:xfrm>
            <a:off x="4230208" y="2923733"/>
            <a:ext cx="3842873" cy="2995822"/>
          </a:xfrm>
          <a:prstGeom prst="rect">
            <a:avLst/>
          </a:prstGeom>
        </p:spPr>
      </p:pic>
      <p:pic>
        <p:nvPicPr>
          <p:cNvPr id="13" name="Picture 12">
            <a:extLst>
              <a:ext uri="{FF2B5EF4-FFF2-40B4-BE49-F238E27FC236}">
                <a16:creationId xmlns:a16="http://schemas.microsoft.com/office/drawing/2014/main" id="{85863A57-7746-1FC8-C18C-C1B507DDAFD5}"/>
              </a:ext>
            </a:extLst>
          </p:cNvPr>
          <p:cNvPicPr>
            <a:picLocks noChangeAspect="1"/>
          </p:cNvPicPr>
          <p:nvPr/>
        </p:nvPicPr>
        <p:blipFill>
          <a:blip r:embed="rId4"/>
          <a:stretch>
            <a:fillRect/>
          </a:stretch>
        </p:blipFill>
        <p:spPr>
          <a:xfrm>
            <a:off x="8315962" y="3074638"/>
            <a:ext cx="3742688" cy="2694012"/>
          </a:xfrm>
          <a:prstGeom prst="rect">
            <a:avLst/>
          </a:prstGeom>
        </p:spPr>
      </p:pic>
      <p:cxnSp>
        <p:nvCxnSpPr>
          <p:cNvPr id="15" name="Straight Connector 14">
            <a:extLst>
              <a:ext uri="{FF2B5EF4-FFF2-40B4-BE49-F238E27FC236}">
                <a16:creationId xmlns:a16="http://schemas.microsoft.com/office/drawing/2014/main" id="{93E3CF83-B85C-3BA3-D981-A2122DC19BA2}"/>
              </a:ext>
            </a:extLst>
          </p:cNvPr>
          <p:cNvCxnSpPr/>
          <p:nvPr/>
        </p:nvCxnSpPr>
        <p:spPr>
          <a:xfrm>
            <a:off x="4085723" y="1991182"/>
            <a:ext cx="0" cy="4626058"/>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770E327-C515-FDA0-E295-23BCECCA75D5}"/>
              </a:ext>
            </a:extLst>
          </p:cNvPr>
          <p:cNvCxnSpPr>
            <a:cxnSpLocks/>
          </p:cNvCxnSpPr>
          <p:nvPr/>
        </p:nvCxnSpPr>
        <p:spPr>
          <a:xfrm>
            <a:off x="8200523" y="1991182"/>
            <a:ext cx="0" cy="462605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428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DL Models Metrics </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sz="quarter" idx="11"/>
            <p:extLst>
              <p:ext uri="{D42A27DB-BD31-4B8C-83A1-F6EECF244321}">
                <p14:modId xmlns:p14="http://schemas.microsoft.com/office/powerpoint/2010/main" val="1467125482"/>
              </p:ext>
            </p:extLst>
          </p:nvPr>
        </p:nvGraphicFramePr>
        <p:xfrm>
          <a:off x="854075" y="2286000"/>
          <a:ext cx="10499724" cy="3314700"/>
        </p:xfrm>
        <a:graphic>
          <a:graphicData uri="http://schemas.openxmlformats.org/drawingml/2006/table">
            <a:tbl>
              <a:tblPr firstRow="1">
                <a:tableStyleId>{5C22544A-7EE6-4342-B048-85BDC9FD1C3A}</a:tableStyleId>
              </a:tblPr>
              <a:tblGrid>
                <a:gridCol w="1749954">
                  <a:extLst>
                    <a:ext uri="{9D8B030D-6E8A-4147-A177-3AD203B41FA5}">
                      <a16:colId xmlns:a16="http://schemas.microsoft.com/office/drawing/2014/main" val="1689330750"/>
                    </a:ext>
                  </a:extLst>
                </a:gridCol>
                <a:gridCol w="1749954">
                  <a:extLst>
                    <a:ext uri="{9D8B030D-6E8A-4147-A177-3AD203B41FA5}">
                      <a16:colId xmlns:a16="http://schemas.microsoft.com/office/drawing/2014/main" val="3435817552"/>
                    </a:ext>
                  </a:extLst>
                </a:gridCol>
                <a:gridCol w="1749954">
                  <a:extLst>
                    <a:ext uri="{9D8B030D-6E8A-4147-A177-3AD203B41FA5}">
                      <a16:colId xmlns:a16="http://schemas.microsoft.com/office/drawing/2014/main" val="2660631934"/>
                    </a:ext>
                  </a:extLst>
                </a:gridCol>
                <a:gridCol w="1749954">
                  <a:extLst>
                    <a:ext uri="{9D8B030D-6E8A-4147-A177-3AD203B41FA5}">
                      <a16:colId xmlns:a16="http://schemas.microsoft.com/office/drawing/2014/main" val="3909717689"/>
                    </a:ext>
                  </a:extLst>
                </a:gridCol>
                <a:gridCol w="1749954">
                  <a:extLst>
                    <a:ext uri="{9D8B030D-6E8A-4147-A177-3AD203B41FA5}">
                      <a16:colId xmlns:a16="http://schemas.microsoft.com/office/drawing/2014/main" val="1603189107"/>
                    </a:ext>
                  </a:extLst>
                </a:gridCol>
                <a:gridCol w="1749954">
                  <a:extLst>
                    <a:ext uri="{9D8B030D-6E8A-4147-A177-3AD203B41FA5}">
                      <a16:colId xmlns:a16="http://schemas.microsoft.com/office/drawing/2014/main" val="1897606603"/>
                    </a:ext>
                  </a:extLst>
                </a:gridCol>
              </a:tblGrid>
              <a:tr h="571500">
                <a:tc>
                  <a:txBody>
                    <a:bodyPr/>
                    <a:lstStyle/>
                    <a:p>
                      <a:endParaRPr lang="en-US"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6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Recall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tx1">
                              <a:lumMod val="75000"/>
                              <a:lumOff val="25000"/>
                            </a:schemeClr>
                          </a:solidFill>
                          <a:latin typeface="+mn-lt"/>
                          <a:cs typeface="Biome Light" panose="020B0303030204020804"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190500">
                <a:tc rowSpan="3">
                  <a:txBody>
                    <a:bodyPr/>
                    <a:lstStyle/>
                    <a:p>
                      <a:r>
                        <a:rPr lang="en-US" sz="1600" dirty="0">
                          <a:solidFill>
                            <a:schemeClr val="tx1">
                              <a:lumMod val="75000"/>
                              <a:lumOff val="25000"/>
                            </a:schemeClr>
                          </a:solidFill>
                          <a:latin typeface="+mn-lt"/>
                          <a:cs typeface="Biome Light" panose="020B0303030204020804" pitchFamily="34" charset="0"/>
                        </a:rPr>
                        <a:t>Simple RNN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1400" dirty="0">
                          <a:solidFill>
                            <a:schemeClr val="tx1">
                              <a:lumMod val="75000"/>
                              <a:lumOff val="25000"/>
                            </a:schemeClr>
                          </a:solidFill>
                          <a:latin typeface="+mn-lt"/>
                          <a:cs typeface="Biome Light" panose="020B0303030204020804" pitchFamily="34" charset="0"/>
                        </a:rPr>
                        <a:t>0.51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0208656"/>
                  </a:ext>
                </a:extLst>
              </a:tr>
              <a:tr h="19050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442183"/>
                  </a:ext>
                </a:extLst>
              </a:tr>
              <a:tr h="19050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9846711"/>
                  </a:ext>
                </a:extLst>
              </a:tr>
              <a:tr h="193040">
                <a:tc rowSpan="3">
                  <a:txBody>
                    <a:bodyPr/>
                    <a:lstStyle/>
                    <a:p>
                      <a:r>
                        <a:rPr lang="en-US" sz="1600" dirty="0">
                          <a:solidFill>
                            <a:schemeClr val="tx1">
                              <a:lumMod val="75000"/>
                              <a:lumOff val="25000"/>
                            </a:schemeClr>
                          </a:solidFill>
                          <a:latin typeface="+mn-lt"/>
                          <a:cs typeface="Biome Light" panose="020B0303030204020804" pitchFamily="34" charset="0"/>
                        </a:rPr>
                        <a:t>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1400" dirty="0">
                          <a:solidFill>
                            <a:schemeClr val="tx1">
                              <a:lumMod val="75000"/>
                              <a:lumOff val="25000"/>
                            </a:schemeClr>
                          </a:solidFill>
                          <a:latin typeface="+mn-lt"/>
                          <a:cs typeface="Biome Light" panose="020B0303030204020804" pitchFamily="34" charset="0"/>
                        </a:rPr>
                        <a:t>0.51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4243071"/>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736886"/>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1568428"/>
                  </a:ext>
                </a:extLst>
              </a:tr>
              <a:tr h="193040">
                <a:tc rowSpan="3">
                  <a:txBody>
                    <a:bodyPr/>
                    <a:lstStyle/>
                    <a:p>
                      <a:r>
                        <a:rPr lang="en-US" sz="1600" dirty="0">
                          <a:solidFill>
                            <a:schemeClr val="tx1">
                              <a:lumMod val="75000"/>
                              <a:lumOff val="25000"/>
                            </a:schemeClr>
                          </a:solidFill>
                          <a:latin typeface="+mn-lt"/>
                          <a:cs typeface="Biome Light" panose="020B0303030204020804" pitchFamily="34" charset="0"/>
                        </a:rPr>
                        <a:t>GRU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en-US" sz="1400" dirty="0">
                          <a:solidFill>
                            <a:schemeClr val="tx1">
                              <a:lumMod val="75000"/>
                              <a:lumOff val="25000"/>
                            </a:schemeClr>
                          </a:solidFill>
                          <a:latin typeface="+mn-lt"/>
                          <a:cs typeface="Biome Light" panose="020B0303030204020804" pitchFamily="34" charset="0"/>
                        </a:rPr>
                        <a:t>0.51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808797"/>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8906772"/>
                  </a:ext>
                </a:extLst>
              </a:tr>
              <a:tr h="193040">
                <a:tc vMerge="1">
                  <a:txBody>
                    <a:bodyPr/>
                    <a:lstStyle/>
                    <a:p>
                      <a:endParaRPr lang="en-US"/>
                    </a:p>
                  </a:txBody>
                  <a:tcPr/>
                </a:tc>
                <a:tc>
                  <a:txBody>
                    <a:bodyPr/>
                    <a:lstStyle/>
                    <a:p>
                      <a:pPr algn="ctr"/>
                      <a:r>
                        <a:rPr lang="en-US" sz="1400" dirty="0">
                          <a:solidFill>
                            <a:schemeClr val="tx1">
                              <a:lumMod val="75000"/>
                              <a:lumOff val="25000"/>
                            </a:schemeClr>
                          </a:solidFill>
                          <a:latin typeface="+mn-lt"/>
                          <a:cs typeface="Biome Light" panose="020B03030302040208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lumMod val="75000"/>
                              <a:lumOff val="25000"/>
                            </a:schemeClr>
                          </a:solidFill>
                          <a:latin typeface="+mn-lt"/>
                          <a:cs typeface="Biome Light" panose="020B0303030204020804" pitchFamily="34" charset="0"/>
                        </a:rPr>
                        <a:t>0.44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400" dirty="0">
                        <a:solidFill>
                          <a:schemeClr val="tx1">
                            <a:lumMod val="75000"/>
                            <a:lumOff val="25000"/>
                          </a:schemeClr>
                        </a:solidFill>
                        <a:latin typeface="+mn-lt"/>
                        <a:cs typeface="Biome Light" panose="020B03030302040208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077005"/>
                  </a:ext>
                </a:extLst>
              </a:tr>
            </a:tbl>
          </a:graphicData>
        </a:graphic>
      </p:graphicFrame>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9/12/2022</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99275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DC75-938E-6386-90DE-7177B8120427}"/>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F1B999DB-406D-F905-49B8-26FF64FA64C4}"/>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4" name="Content Placeholder 3">
            <a:extLst>
              <a:ext uri="{FF2B5EF4-FFF2-40B4-BE49-F238E27FC236}">
                <a16:creationId xmlns:a16="http://schemas.microsoft.com/office/drawing/2014/main" id="{DB61D9DF-E0A7-BCE1-A0F7-8613CE91E85F}"/>
              </a:ext>
            </a:extLst>
          </p:cNvPr>
          <p:cNvSpPr>
            <a:spLocks noGrp="1"/>
          </p:cNvSpPr>
          <p:nvPr>
            <p:ph sz="quarter" idx="11"/>
          </p:nvPr>
        </p:nvSpPr>
        <p:spPr>
          <a:xfrm>
            <a:off x="720725" y="1991182"/>
            <a:ext cx="10499725" cy="4860925"/>
          </a:xfrm>
        </p:spPr>
        <p:txBody>
          <a:bodyPr/>
          <a:lstStyle/>
          <a:p>
            <a:pPr marL="0" indent="0">
              <a:buNone/>
            </a:pPr>
            <a:r>
              <a:rPr lang="en-US" dirty="0"/>
              <a:t>          RNN                                        LSTM                                       GRU</a:t>
            </a:r>
          </a:p>
          <a:p>
            <a:pPr marL="0" indent="0">
              <a:buNone/>
            </a:pPr>
            <a:endParaRPr lang="en-US" dirty="0"/>
          </a:p>
          <a:p>
            <a:pPr marL="0" indent="0">
              <a:buNone/>
            </a:pPr>
            <a:endParaRPr lang="en-US" dirty="0"/>
          </a:p>
        </p:txBody>
      </p:sp>
      <p:sp>
        <p:nvSpPr>
          <p:cNvPr id="5" name="Title 4">
            <a:extLst>
              <a:ext uri="{FF2B5EF4-FFF2-40B4-BE49-F238E27FC236}">
                <a16:creationId xmlns:a16="http://schemas.microsoft.com/office/drawing/2014/main" id="{8D2B2870-AF1B-171A-5CAE-42D1C9B7C2DE}"/>
              </a:ext>
            </a:extLst>
          </p:cNvPr>
          <p:cNvSpPr>
            <a:spLocks noGrp="1"/>
          </p:cNvSpPr>
          <p:nvPr>
            <p:ph type="title"/>
          </p:nvPr>
        </p:nvSpPr>
        <p:spPr/>
        <p:txBody>
          <a:bodyPr/>
          <a:lstStyle/>
          <a:p>
            <a:r>
              <a:rPr lang="en-US" dirty="0"/>
              <a:t>Loss and Accuracy Curves</a:t>
            </a:r>
          </a:p>
        </p:txBody>
      </p:sp>
      <p:cxnSp>
        <p:nvCxnSpPr>
          <p:cNvPr id="15" name="Straight Connector 14">
            <a:extLst>
              <a:ext uri="{FF2B5EF4-FFF2-40B4-BE49-F238E27FC236}">
                <a16:creationId xmlns:a16="http://schemas.microsoft.com/office/drawing/2014/main" id="{93E3CF83-B85C-3BA3-D981-A2122DC19BA2}"/>
              </a:ext>
            </a:extLst>
          </p:cNvPr>
          <p:cNvCxnSpPr/>
          <p:nvPr/>
        </p:nvCxnSpPr>
        <p:spPr>
          <a:xfrm>
            <a:off x="4085723" y="1991182"/>
            <a:ext cx="0" cy="4626058"/>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770E327-C515-FDA0-E295-23BCECCA75D5}"/>
              </a:ext>
            </a:extLst>
          </p:cNvPr>
          <p:cNvCxnSpPr>
            <a:cxnSpLocks/>
          </p:cNvCxnSpPr>
          <p:nvPr/>
        </p:nvCxnSpPr>
        <p:spPr>
          <a:xfrm>
            <a:off x="8200523" y="1991182"/>
            <a:ext cx="0" cy="4626058"/>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4E63EC91-644E-F079-A460-36CFA8FB569A}"/>
              </a:ext>
            </a:extLst>
          </p:cNvPr>
          <p:cNvPicPr>
            <a:picLocks noChangeAspect="1"/>
          </p:cNvPicPr>
          <p:nvPr/>
        </p:nvPicPr>
        <p:blipFill>
          <a:blip r:embed="rId2"/>
          <a:stretch>
            <a:fillRect/>
          </a:stretch>
        </p:blipFill>
        <p:spPr>
          <a:xfrm>
            <a:off x="0" y="2700218"/>
            <a:ext cx="4023701" cy="3442852"/>
          </a:xfrm>
          <a:prstGeom prst="rect">
            <a:avLst/>
          </a:prstGeom>
        </p:spPr>
      </p:pic>
      <p:pic>
        <p:nvPicPr>
          <p:cNvPr id="10" name="Picture 9">
            <a:extLst>
              <a:ext uri="{FF2B5EF4-FFF2-40B4-BE49-F238E27FC236}">
                <a16:creationId xmlns:a16="http://schemas.microsoft.com/office/drawing/2014/main" id="{7368EED8-0680-E96E-2C36-A465664A5699}"/>
              </a:ext>
            </a:extLst>
          </p:cNvPr>
          <p:cNvPicPr>
            <a:picLocks noChangeAspect="1"/>
          </p:cNvPicPr>
          <p:nvPr/>
        </p:nvPicPr>
        <p:blipFill>
          <a:blip r:embed="rId3"/>
          <a:stretch>
            <a:fillRect/>
          </a:stretch>
        </p:blipFill>
        <p:spPr>
          <a:xfrm>
            <a:off x="4124068" y="2700218"/>
            <a:ext cx="4038111" cy="3442852"/>
          </a:xfrm>
          <a:prstGeom prst="rect">
            <a:avLst/>
          </a:prstGeom>
        </p:spPr>
      </p:pic>
      <p:pic>
        <p:nvPicPr>
          <p:cNvPr id="14" name="Picture 13">
            <a:extLst>
              <a:ext uri="{FF2B5EF4-FFF2-40B4-BE49-F238E27FC236}">
                <a16:creationId xmlns:a16="http://schemas.microsoft.com/office/drawing/2014/main" id="{BB2D90DB-A8FD-94EB-A78B-6D501FD558E1}"/>
              </a:ext>
            </a:extLst>
          </p:cNvPr>
          <p:cNvPicPr>
            <a:picLocks noChangeAspect="1"/>
          </p:cNvPicPr>
          <p:nvPr/>
        </p:nvPicPr>
        <p:blipFill>
          <a:blip r:embed="rId4"/>
          <a:stretch>
            <a:fillRect/>
          </a:stretch>
        </p:blipFill>
        <p:spPr>
          <a:xfrm>
            <a:off x="8257690" y="2700218"/>
            <a:ext cx="3934310" cy="3379740"/>
          </a:xfrm>
          <a:prstGeom prst="rect">
            <a:avLst/>
          </a:prstGeom>
        </p:spPr>
      </p:pic>
    </p:spTree>
    <p:extLst>
      <p:ext uri="{BB962C8B-B14F-4D97-AF65-F5344CB8AC3E}">
        <p14:creationId xmlns:p14="http://schemas.microsoft.com/office/powerpoint/2010/main" val="216054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DC75-938E-6386-90DE-7177B8120427}"/>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F1B999DB-406D-F905-49B8-26FF64FA64C4}"/>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4" name="Content Placeholder 3">
            <a:extLst>
              <a:ext uri="{FF2B5EF4-FFF2-40B4-BE49-F238E27FC236}">
                <a16:creationId xmlns:a16="http://schemas.microsoft.com/office/drawing/2014/main" id="{DB61D9DF-E0A7-BCE1-A0F7-8613CE91E85F}"/>
              </a:ext>
            </a:extLst>
          </p:cNvPr>
          <p:cNvSpPr>
            <a:spLocks noGrp="1"/>
          </p:cNvSpPr>
          <p:nvPr>
            <p:ph sz="quarter" idx="11"/>
          </p:nvPr>
        </p:nvSpPr>
        <p:spPr>
          <a:xfrm>
            <a:off x="720725" y="1991182"/>
            <a:ext cx="10499725" cy="4860925"/>
          </a:xfrm>
        </p:spPr>
        <p:txBody>
          <a:bodyPr/>
          <a:lstStyle/>
          <a:p>
            <a:pPr marL="0" indent="0">
              <a:buNone/>
            </a:pPr>
            <a:r>
              <a:rPr lang="en-US" dirty="0"/>
              <a:t>          RNN                                        LSTM                                       GRU</a:t>
            </a:r>
          </a:p>
          <a:p>
            <a:pPr marL="0" indent="0">
              <a:buNone/>
            </a:pPr>
            <a:endParaRPr lang="en-US" dirty="0"/>
          </a:p>
          <a:p>
            <a:pPr marL="0" indent="0">
              <a:buNone/>
            </a:pPr>
            <a:endParaRPr lang="en-US" dirty="0"/>
          </a:p>
        </p:txBody>
      </p:sp>
      <p:sp>
        <p:nvSpPr>
          <p:cNvPr id="5" name="Title 4">
            <a:extLst>
              <a:ext uri="{FF2B5EF4-FFF2-40B4-BE49-F238E27FC236}">
                <a16:creationId xmlns:a16="http://schemas.microsoft.com/office/drawing/2014/main" id="{8D2B2870-AF1B-171A-5CAE-42D1C9B7C2DE}"/>
              </a:ext>
            </a:extLst>
          </p:cNvPr>
          <p:cNvSpPr>
            <a:spLocks noGrp="1"/>
          </p:cNvSpPr>
          <p:nvPr>
            <p:ph type="title"/>
          </p:nvPr>
        </p:nvSpPr>
        <p:spPr/>
        <p:txBody>
          <a:bodyPr/>
          <a:lstStyle/>
          <a:p>
            <a:r>
              <a:rPr lang="en-US" dirty="0"/>
              <a:t>Confusion matrix</a:t>
            </a:r>
          </a:p>
        </p:txBody>
      </p:sp>
      <p:cxnSp>
        <p:nvCxnSpPr>
          <p:cNvPr id="15" name="Straight Connector 14">
            <a:extLst>
              <a:ext uri="{FF2B5EF4-FFF2-40B4-BE49-F238E27FC236}">
                <a16:creationId xmlns:a16="http://schemas.microsoft.com/office/drawing/2014/main" id="{93E3CF83-B85C-3BA3-D981-A2122DC19BA2}"/>
              </a:ext>
            </a:extLst>
          </p:cNvPr>
          <p:cNvCxnSpPr/>
          <p:nvPr/>
        </p:nvCxnSpPr>
        <p:spPr>
          <a:xfrm>
            <a:off x="4085723" y="1991182"/>
            <a:ext cx="0" cy="4626058"/>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770E327-C515-FDA0-E295-23BCECCA75D5}"/>
              </a:ext>
            </a:extLst>
          </p:cNvPr>
          <p:cNvCxnSpPr>
            <a:cxnSpLocks/>
          </p:cNvCxnSpPr>
          <p:nvPr/>
        </p:nvCxnSpPr>
        <p:spPr>
          <a:xfrm>
            <a:off x="8200523" y="1991182"/>
            <a:ext cx="0" cy="4626058"/>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BC4BEB41-6527-40E5-B275-73D7A68C690A}"/>
              </a:ext>
            </a:extLst>
          </p:cNvPr>
          <p:cNvPicPr>
            <a:picLocks noChangeAspect="1"/>
          </p:cNvPicPr>
          <p:nvPr/>
        </p:nvPicPr>
        <p:blipFill>
          <a:blip r:embed="rId2"/>
          <a:stretch>
            <a:fillRect/>
          </a:stretch>
        </p:blipFill>
        <p:spPr>
          <a:xfrm>
            <a:off x="720725" y="3255356"/>
            <a:ext cx="2809821" cy="1290999"/>
          </a:xfrm>
          <a:prstGeom prst="rect">
            <a:avLst/>
          </a:prstGeom>
        </p:spPr>
      </p:pic>
      <p:pic>
        <p:nvPicPr>
          <p:cNvPr id="11" name="Picture 10">
            <a:extLst>
              <a:ext uri="{FF2B5EF4-FFF2-40B4-BE49-F238E27FC236}">
                <a16:creationId xmlns:a16="http://schemas.microsoft.com/office/drawing/2014/main" id="{10BE3FD2-4A55-710E-680A-6AFD6DEC28CE}"/>
              </a:ext>
            </a:extLst>
          </p:cNvPr>
          <p:cNvPicPr>
            <a:picLocks noChangeAspect="1"/>
          </p:cNvPicPr>
          <p:nvPr/>
        </p:nvPicPr>
        <p:blipFill>
          <a:blip r:embed="rId3"/>
          <a:stretch>
            <a:fillRect/>
          </a:stretch>
        </p:blipFill>
        <p:spPr>
          <a:xfrm>
            <a:off x="4673099" y="3154656"/>
            <a:ext cx="2899370" cy="1391699"/>
          </a:xfrm>
          <a:prstGeom prst="rect">
            <a:avLst/>
          </a:prstGeom>
        </p:spPr>
      </p:pic>
      <p:pic>
        <p:nvPicPr>
          <p:cNvPr id="13" name="Picture 12">
            <a:extLst>
              <a:ext uri="{FF2B5EF4-FFF2-40B4-BE49-F238E27FC236}">
                <a16:creationId xmlns:a16="http://schemas.microsoft.com/office/drawing/2014/main" id="{8F6D4C2B-901D-6FB6-D976-CC128D1AD2FA}"/>
              </a:ext>
            </a:extLst>
          </p:cNvPr>
          <p:cNvPicPr>
            <a:picLocks noChangeAspect="1"/>
          </p:cNvPicPr>
          <p:nvPr/>
        </p:nvPicPr>
        <p:blipFill>
          <a:blip r:embed="rId4"/>
          <a:stretch>
            <a:fillRect/>
          </a:stretch>
        </p:blipFill>
        <p:spPr>
          <a:xfrm>
            <a:off x="8837600" y="3154657"/>
            <a:ext cx="2801950" cy="1391698"/>
          </a:xfrm>
          <a:prstGeom prst="rect">
            <a:avLst/>
          </a:prstGeom>
        </p:spPr>
      </p:pic>
    </p:spTree>
    <p:extLst>
      <p:ext uri="{BB962C8B-B14F-4D97-AF65-F5344CB8AC3E}">
        <p14:creationId xmlns:p14="http://schemas.microsoft.com/office/powerpoint/2010/main" val="131277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solidFill>
                  <a:schemeClr val="tx1">
                    <a:lumMod val="75000"/>
                    <a:lumOff val="25000"/>
                  </a:schemeClr>
                </a:solidFill>
              </a:rPr>
              <a:t>Table of Contents</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01 Introduction</a:t>
            </a:r>
          </a:p>
          <a:p>
            <a:r>
              <a:rPr lang="en-US" dirty="0"/>
              <a:t>02 Dataset</a:t>
            </a:r>
          </a:p>
          <a:p>
            <a:r>
              <a:rPr lang="en-US" dirty="0"/>
              <a:t>03 Data Preprocessing</a:t>
            </a:r>
          </a:p>
          <a:p>
            <a:r>
              <a:rPr lang="en-US" dirty="0"/>
              <a:t>04 Models</a:t>
            </a:r>
          </a:p>
          <a:p>
            <a:r>
              <a:rPr lang="en-US" dirty="0"/>
              <a:t>05 Results &amp; Conclusions</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9/12/2022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solidFill>
                  <a:schemeClr val="tx1">
                    <a:lumMod val="75000"/>
                    <a:lumOff val="25000"/>
                  </a:schemeClr>
                </a:solidFill>
              </a:rPr>
              <a:t>Word Embeddings</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9/12/2022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3" name="Content Placeholder 2">
            <a:extLst>
              <a:ext uri="{FF2B5EF4-FFF2-40B4-BE49-F238E27FC236}">
                <a16:creationId xmlns:a16="http://schemas.microsoft.com/office/drawing/2014/main" id="{F8248CD1-17EA-6658-9A7E-95C3C43181F2}"/>
              </a:ext>
            </a:extLst>
          </p:cNvPr>
          <p:cNvSpPr>
            <a:spLocks noGrp="1"/>
          </p:cNvSpPr>
          <p:nvPr>
            <p:ph sz="quarter" idx="11"/>
          </p:nvPr>
        </p:nvSpPr>
        <p:spPr/>
        <p:txBody>
          <a:bodyPr>
            <a:normAutofit/>
          </a:bodyPr>
          <a:lstStyle/>
          <a:p>
            <a:endParaRPr lang="en-US" sz="2400" dirty="0"/>
          </a:p>
          <a:p>
            <a:r>
              <a:rPr lang="en-US" sz="2000" dirty="0"/>
              <a:t>Using TFIDF vectorizer, we perform feature extraction on the processed data</a:t>
            </a:r>
          </a:p>
          <a:p>
            <a:r>
              <a:rPr lang="en-US" sz="2000" dirty="0"/>
              <a:t>As they are a lot of features, we do feature selection using </a:t>
            </a:r>
            <a:br>
              <a:rPr lang="en-US" sz="2000" dirty="0"/>
            </a:br>
            <a:r>
              <a:rPr lang="en-US" sz="2000" dirty="0"/>
              <a:t>chi-squared method</a:t>
            </a:r>
          </a:p>
        </p:txBody>
      </p:sp>
      <p:pic>
        <p:nvPicPr>
          <p:cNvPr id="7" name="Picture 6">
            <a:extLst>
              <a:ext uri="{FF2B5EF4-FFF2-40B4-BE49-F238E27FC236}">
                <a16:creationId xmlns:a16="http://schemas.microsoft.com/office/drawing/2014/main" id="{32B249BD-5A80-5B7F-EBEF-B0AAA1B0450F}"/>
              </a:ext>
            </a:extLst>
          </p:cNvPr>
          <p:cNvPicPr>
            <a:picLocks noChangeAspect="1"/>
          </p:cNvPicPr>
          <p:nvPr/>
        </p:nvPicPr>
        <p:blipFill>
          <a:blip r:embed="rId2"/>
          <a:stretch>
            <a:fillRect/>
          </a:stretch>
        </p:blipFill>
        <p:spPr>
          <a:xfrm>
            <a:off x="1106906" y="4404309"/>
            <a:ext cx="5486400" cy="600075"/>
          </a:xfrm>
          <a:prstGeom prst="rect">
            <a:avLst/>
          </a:prstGeom>
        </p:spPr>
      </p:pic>
    </p:spTree>
    <p:extLst>
      <p:ext uri="{BB962C8B-B14F-4D97-AF65-F5344CB8AC3E}">
        <p14:creationId xmlns:p14="http://schemas.microsoft.com/office/powerpoint/2010/main" val="8666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17F98-16B9-D106-A898-E969E1E6AEC1}"/>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93F6DD2B-18D5-63A6-06E9-E127F894ACCB}"/>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4" name="Content Placeholder 3">
            <a:extLst>
              <a:ext uri="{FF2B5EF4-FFF2-40B4-BE49-F238E27FC236}">
                <a16:creationId xmlns:a16="http://schemas.microsoft.com/office/drawing/2014/main" id="{8E1665FC-AA93-0688-5E98-01057E09CF41}"/>
              </a:ext>
            </a:extLst>
          </p:cNvPr>
          <p:cNvSpPr>
            <a:spLocks noGrp="1"/>
          </p:cNvSpPr>
          <p:nvPr>
            <p:ph sz="quarter" idx="11"/>
          </p:nvPr>
        </p:nvSpPr>
        <p:spPr/>
        <p:txBody>
          <a:bodyPr/>
          <a:lstStyle/>
          <a:p>
            <a:r>
              <a:rPr lang="en-US" dirty="0"/>
              <a:t>We used a pre-trained word2vec model from google and performed LSTM to the obtained word embeddings</a:t>
            </a:r>
          </a:p>
        </p:txBody>
      </p:sp>
      <p:sp>
        <p:nvSpPr>
          <p:cNvPr id="5" name="Title 4">
            <a:extLst>
              <a:ext uri="{FF2B5EF4-FFF2-40B4-BE49-F238E27FC236}">
                <a16:creationId xmlns:a16="http://schemas.microsoft.com/office/drawing/2014/main" id="{0AF32FD7-7A8D-14D9-6CF5-90BB1CFD3258}"/>
              </a:ext>
            </a:extLst>
          </p:cNvPr>
          <p:cNvSpPr>
            <a:spLocks noGrp="1"/>
          </p:cNvSpPr>
          <p:nvPr>
            <p:ph type="title"/>
          </p:nvPr>
        </p:nvSpPr>
        <p:spPr/>
        <p:txBody>
          <a:bodyPr/>
          <a:lstStyle/>
          <a:p>
            <a:r>
              <a:rPr lang="en-US" dirty="0"/>
              <a:t>Word2Vec</a:t>
            </a:r>
          </a:p>
        </p:txBody>
      </p:sp>
      <p:pic>
        <p:nvPicPr>
          <p:cNvPr id="7" name="Picture 6">
            <a:extLst>
              <a:ext uri="{FF2B5EF4-FFF2-40B4-BE49-F238E27FC236}">
                <a16:creationId xmlns:a16="http://schemas.microsoft.com/office/drawing/2014/main" id="{3414DFC5-6A92-B34C-C062-8D29EFF1CD53}"/>
              </a:ext>
            </a:extLst>
          </p:cNvPr>
          <p:cNvPicPr>
            <a:picLocks noChangeAspect="1"/>
          </p:cNvPicPr>
          <p:nvPr/>
        </p:nvPicPr>
        <p:blipFill>
          <a:blip r:embed="rId2"/>
          <a:stretch>
            <a:fillRect/>
          </a:stretch>
        </p:blipFill>
        <p:spPr>
          <a:xfrm>
            <a:off x="1135981" y="3364832"/>
            <a:ext cx="4960019" cy="871760"/>
          </a:xfrm>
          <a:prstGeom prst="rect">
            <a:avLst/>
          </a:prstGeom>
        </p:spPr>
      </p:pic>
      <p:pic>
        <p:nvPicPr>
          <p:cNvPr id="9" name="Picture 8">
            <a:extLst>
              <a:ext uri="{FF2B5EF4-FFF2-40B4-BE49-F238E27FC236}">
                <a16:creationId xmlns:a16="http://schemas.microsoft.com/office/drawing/2014/main" id="{4B4B6507-412D-0E98-5DBF-575075E9DE81}"/>
              </a:ext>
            </a:extLst>
          </p:cNvPr>
          <p:cNvPicPr>
            <a:picLocks noChangeAspect="1"/>
          </p:cNvPicPr>
          <p:nvPr/>
        </p:nvPicPr>
        <p:blipFill>
          <a:blip r:embed="rId3"/>
          <a:stretch>
            <a:fillRect/>
          </a:stretch>
        </p:blipFill>
        <p:spPr>
          <a:xfrm>
            <a:off x="8252474" y="3224463"/>
            <a:ext cx="3383232" cy="3133941"/>
          </a:xfrm>
          <a:prstGeom prst="rect">
            <a:avLst/>
          </a:prstGeom>
        </p:spPr>
      </p:pic>
      <p:pic>
        <p:nvPicPr>
          <p:cNvPr id="13" name="Picture 12">
            <a:extLst>
              <a:ext uri="{FF2B5EF4-FFF2-40B4-BE49-F238E27FC236}">
                <a16:creationId xmlns:a16="http://schemas.microsoft.com/office/drawing/2014/main" id="{00510339-F480-8184-16D7-D291746C1044}"/>
              </a:ext>
            </a:extLst>
          </p:cNvPr>
          <p:cNvPicPr>
            <a:picLocks noChangeAspect="1"/>
          </p:cNvPicPr>
          <p:nvPr/>
        </p:nvPicPr>
        <p:blipFill>
          <a:blip r:embed="rId4"/>
          <a:stretch>
            <a:fillRect/>
          </a:stretch>
        </p:blipFill>
        <p:spPr>
          <a:xfrm>
            <a:off x="1135981" y="4791433"/>
            <a:ext cx="4982709" cy="871760"/>
          </a:xfrm>
          <a:prstGeom prst="rect">
            <a:avLst/>
          </a:prstGeom>
        </p:spPr>
      </p:pic>
    </p:spTree>
    <p:extLst>
      <p:ext uri="{BB962C8B-B14F-4D97-AF65-F5344CB8AC3E}">
        <p14:creationId xmlns:p14="http://schemas.microsoft.com/office/powerpoint/2010/main" val="352968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92BBC-609B-BD09-8CEA-A90AF3B9AC83}"/>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E6C01A43-DC5A-960C-9485-CDE9FC1B48E5}"/>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4" name="Content Placeholder 3">
            <a:extLst>
              <a:ext uri="{FF2B5EF4-FFF2-40B4-BE49-F238E27FC236}">
                <a16:creationId xmlns:a16="http://schemas.microsoft.com/office/drawing/2014/main" id="{1F7C9237-9DCE-C4A9-FE4F-4812E7F202AB}"/>
              </a:ext>
            </a:extLst>
          </p:cNvPr>
          <p:cNvSpPr>
            <a:spLocks noGrp="1"/>
          </p:cNvSpPr>
          <p:nvPr>
            <p:ph sz="quarter" idx="11"/>
          </p:nvPr>
        </p:nvSpPr>
        <p:spPr/>
        <p:txBody>
          <a:bodyPr/>
          <a:lstStyle/>
          <a:p>
            <a:pPr marL="0" indent="0">
              <a:buNone/>
            </a:pPr>
            <a:r>
              <a:rPr lang="en-US" dirty="0"/>
              <a:t>            Architecture                                          </a:t>
            </a:r>
          </a:p>
          <a:p>
            <a:pPr marL="0" indent="0">
              <a:buNone/>
            </a:pPr>
            <a:r>
              <a:rPr lang="en-US" dirty="0"/>
              <a:t>                                                                                   Results </a:t>
            </a:r>
          </a:p>
        </p:txBody>
      </p:sp>
      <p:sp>
        <p:nvSpPr>
          <p:cNvPr id="5" name="Title 4">
            <a:extLst>
              <a:ext uri="{FF2B5EF4-FFF2-40B4-BE49-F238E27FC236}">
                <a16:creationId xmlns:a16="http://schemas.microsoft.com/office/drawing/2014/main" id="{66878672-1CD4-9ED1-D8D5-83814849DC2C}"/>
              </a:ext>
            </a:extLst>
          </p:cNvPr>
          <p:cNvSpPr>
            <a:spLocks noGrp="1"/>
          </p:cNvSpPr>
          <p:nvPr>
            <p:ph type="title"/>
          </p:nvPr>
        </p:nvSpPr>
        <p:spPr/>
        <p:txBody>
          <a:bodyPr/>
          <a:lstStyle/>
          <a:p>
            <a:r>
              <a:rPr lang="en-US" dirty="0"/>
              <a:t>Word2vec+LSTM</a:t>
            </a:r>
          </a:p>
        </p:txBody>
      </p:sp>
      <p:pic>
        <p:nvPicPr>
          <p:cNvPr id="7" name="Picture 6">
            <a:extLst>
              <a:ext uri="{FF2B5EF4-FFF2-40B4-BE49-F238E27FC236}">
                <a16:creationId xmlns:a16="http://schemas.microsoft.com/office/drawing/2014/main" id="{CE6C49B2-6CA6-0FED-6A46-132D706328D2}"/>
              </a:ext>
            </a:extLst>
          </p:cNvPr>
          <p:cNvPicPr>
            <a:picLocks noChangeAspect="1"/>
          </p:cNvPicPr>
          <p:nvPr/>
        </p:nvPicPr>
        <p:blipFill>
          <a:blip r:embed="rId2"/>
          <a:stretch>
            <a:fillRect/>
          </a:stretch>
        </p:blipFill>
        <p:spPr>
          <a:xfrm>
            <a:off x="813969" y="2797814"/>
            <a:ext cx="4846740" cy="2994920"/>
          </a:xfrm>
          <a:prstGeom prst="rect">
            <a:avLst/>
          </a:prstGeom>
        </p:spPr>
      </p:pic>
      <p:graphicFrame>
        <p:nvGraphicFramePr>
          <p:cNvPr id="9" name="Table 9">
            <a:extLst>
              <a:ext uri="{FF2B5EF4-FFF2-40B4-BE49-F238E27FC236}">
                <a16:creationId xmlns:a16="http://schemas.microsoft.com/office/drawing/2014/main" id="{176EAA43-FEF4-CD3A-1EDB-635D2824DDE7}"/>
              </a:ext>
            </a:extLst>
          </p:cNvPr>
          <p:cNvGraphicFramePr>
            <a:graphicFrameLocks noGrp="1"/>
          </p:cNvGraphicFramePr>
          <p:nvPr>
            <p:extLst>
              <p:ext uri="{D42A27DB-BD31-4B8C-83A1-F6EECF244321}">
                <p14:modId xmlns:p14="http://schemas.microsoft.com/office/powerpoint/2010/main" val="2180055994"/>
              </p:ext>
            </p:extLst>
          </p:nvPr>
        </p:nvGraphicFramePr>
        <p:xfrm>
          <a:off x="6050546" y="3182754"/>
          <a:ext cx="4761834" cy="1483360"/>
        </p:xfrm>
        <a:graphic>
          <a:graphicData uri="http://schemas.openxmlformats.org/drawingml/2006/table">
            <a:tbl>
              <a:tblPr firstRow="1" bandRow="1">
                <a:tableStyleId>{7DF18680-E054-41AD-8BC1-D1AEF772440D}</a:tableStyleId>
              </a:tblPr>
              <a:tblGrid>
                <a:gridCol w="2380917">
                  <a:extLst>
                    <a:ext uri="{9D8B030D-6E8A-4147-A177-3AD203B41FA5}">
                      <a16:colId xmlns:a16="http://schemas.microsoft.com/office/drawing/2014/main" val="3205751374"/>
                    </a:ext>
                  </a:extLst>
                </a:gridCol>
                <a:gridCol w="2380917">
                  <a:extLst>
                    <a:ext uri="{9D8B030D-6E8A-4147-A177-3AD203B41FA5}">
                      <a16:colId xmlns:a16="http://schemas.microsoft.com/office/drawing/2014/main" val="3658479323"/>
                    </a:ext>
                  </a:extLst>
                </a:gridCol>
              </a:tblGrid>
              <a:tr h="370840">
                <a:tc>
                  <a:txBody>
                    <a:bodyPr/>
                    <a:lstStyle/>
                    <a:p>
                      <a:r>
                        <a:rPr lang="en-US" dirty="0"/>
                        <a:t>Accuracy</a:t>
                      </a:r>
                    </a:p>
                  </a:txBody>
                  <a:tcPr/>
                </a:tc>
                <a:tc>
                  <a:txBody>
                    <a:bodyPr/>
                    <a:lstStyle/>
                    <a:p>
                      <a:r>
                        <a:rPr lang="en-US" dirty="0"/>
                        <a:t>0.42</a:t>
                      </a:r>
                    </a:p>
                  </a:txBody>
                  <a:tcPr/>
                </a:tc>
                <a:extLst>
                  <a:ext uri="{0D108BD9-81ED-4DB2-BD59-A6C34878D82A}">
                    <a16:rowId xmlns:a16="http://schemas.microsoft.com/office/drawing/2014/main" val="3406265232"/>
                  </a:ext>
                </a:extLst>
              </a:tr>
              <a:tr h="370840">
                <a:tc>
                  <a:txBody>
                    <a:bodyPr/>
                    <a:lstStyle/>
                    <a:p>
                      <a:r>
                        <a:rPr lang="en-US" dirty="0"/>
                        <a:t>Precision</a:t>
                      </a:r>
                    </a:p>
                  </a:txBody>
                  <a:tcPr/>
                </a:tc>
                <a:tc>
                  <a:txBody>
                    <a:bodyPr/>
                    <a:lstStyle/>
                    <a:p>
                      <a:r>
                        <a:rPr lang="en-US" dirty="0"/>
                        <a:t>0.42</a:t>
                      </a:r>
                    </a:p>
                  </a:txBody>
                  <a:tcPr/>
                </a:tc>
                <a:extLst>
                  <a:ext uri="{0D108BD9-81ED-4DB2-BD59-A6C34878D82A}">
                    <a16:rowId xmlns:a16="http://schemas.microsoft.com/office/drawing/2014/main" val="1738863120"/>
                  </a:ext>
                </a:extLst>
              </a:tr>
              <a:tr h="370840">
                <a:tc>
                  <a:txBody>
                    <a:bodyPr/>
                    <a:lstStyle/>
                    <a:p>
                      <a:r>
                        <a:rPr lang="en-US" dirty="0"/>
                        <a:t>Recall</a:t>
                      </a:r>
                    </a:p>
                  </a:txBody>
                  <a:tcPr/>
                </a:tc>
                <a:tc>
                  <a:txBody>
                    <a:bodyPr/>
                    <a:lstStyle/>
                    <a:p>
                      <a:r>
                        <a:rPr lang="en-US" dirty="0"/>
                        <a:t>0.52</a:t>
                      </a:r>
                    </a:p>
                  </a:txBody>
                  <a:tcPr/>
                </a:tc>
                <a:extLst>
                  <a:ext uri="{0D108BD9-81ED-4DB2-BD59-A6C34878D82A}">
                    <a16:rowId xmlns:a16="http://schemas.microsoft.com/office/drawing/2014/main" val="1818020117"/>
                  </a:ext>
                </a:extLst>
              </a:tr>
              <a:tr h="370840">
                <a:tc>
                  <a:txBody>
                    <a:bodyPr/>
                    <a:lstStyle/>
                    <a:p>
                      <a:r>
                        <a:rPr lang="en-US" dirty="0"/>
                        <a:t>F1-score</a:t>
                      </a:r>
                    </a:p>
                  </a:txBody>
                  <a:tcPr/>
                </a:tc>
                <a:tc>
                  <a:txBody>
                    <a:bodyPr/>
                    <a:lstStyle/>
                    <a:p>
                      <a:r>
                        <a:rPr lang="en-US" dirty="0"/>
                        <a:t>0.59</a:t>
                      </a:r>
                    </a:p>
                  </a:txBody>
                  <a:tcPr/>
                </a:tc>
                <a:extLst>
                  <a:ext uri="{0D108BD9-81ED-4DB2-BD59-A6C34878D82A}">
                    <a16:rowId xmlns:a16="http://schemas.microsoft.com/office/drawing/2014/main" val="74719524"/>
                  </a:ext>
                </a:extLst>
              </a:tr>
            </a:tbl>
          </a:graphicData>
        </a:graphic>
      </p:graphicFrame>
    </p:spTree>
    <p:extLst>
      <p:ext uri="{BB962C8B-B14F-4D97-AF65-F5344CB8AC3E}">
        <p14:creationId xmlns:p14="http://schemas.microsoft.com/office/powerpoint/2010/main" val="308213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A237E-A035-9625-2E5B-D17003CAA3C2}"/>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4201FDB4-0BEF-2D3F-9574-29AA500C9D20}"/>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4" name="Content Placeholder 3">
            <a:extLst>
              <a:ext uri="{FF2B5EF4-FFF2-40B4-BE49-F238E27FC236}">
                <a16:creationId xmlns:a16="http://schemas.microsoft.com/office/drawing/2014/main" id="{D0E28441-6FB8-02D7-62B6-99A6526996CD}"/>
              </a:ext>
            </a:extLst>
          </p:cNvPr>
          <p:cNvSpPr>
            <a:spLocks noGrp="1"/>
          </p:cNvSpPr>
          <p:nvPr>
            <p:ph sz="quarter" idx="11"/>
          </p:nvPr>
        </p:nvSpPr>
        <p:spPr/>
        <p:txBody>
          <a:bodyPr/>
          <a:lstStyle/>
          <a:p>
            <a:r>
              <a:rPr lang="en-US" dirty="0"/>
              <a:t>Initially, we will calculate the masks, idx, and segments for the given corpus using BertTokenizer with the help of a pretrained bert-base-uncased model.</a:t>
            </a:r>
          </a:p>
          <a:p>
            <a:r>
              <a:rPr lang="en-US" dirty="0"/>
              <a:t>Then we will combine into a single array and apply the function to our training and testing data.</a:t>
            </a:r>
          </a:p>
          <a:p>
            <a:endParaRPr lang="en-US" dirty="0"/>
          </a:p>
        </p:txBody>
      </p:sp>
      <p:sp>
        <p:nvSpPr>
          <p:cNvPr id="5" name="Title 4">
            <a:extLst>
              <a:ext uri="{FF2B5EF4-FFF2-40B4-BE49-F238E27FC236}">
                <a16:creationId xmlns:a16="http://schemas.microsoft.com/office/drawing/2014/main" id="{4D57D5D1-317A-13A5-147C-3164B877F721}"/>
              </a:ext>
            </a:extLst>
          </p:cNvPr>
          <p:cNvSpPr>
            <a:spLocks noGrp="1"/>
          </p:cNvSpPr>
          <p:nvPr>
            <p:ph type="title"/>
          </p:nvPr>
        </p:nvSpPr>
        <p:spPr/>
        <p:txBody>
          <a:bodyPr/>
          <a:lstStyle/>
          <a:p>
            <a:r>
              <a:rPr lang="en-US" dirty="0"/>
              <a:t>BERT Language Model</a:t>
            </a:r>
          </a:p>
        </p:txBody>
      </p:sp>
      <p:pic>
        <p:nvPicPr>
          <p:cNvPr id="7" name="Picture 6">
            <a:extLst>
              <a:ext uri="{FF2B5EF4-FFF2-40B4-BE49-F238E27FC236}">
                <a16:creationId xmlns:a16="http://schemas.microsoft.com/office/drawing/2014/main" id="{97F924CD-E12F-6355-158E-F610EC618314}"/>
              </a:ext>
            </a:extLst>
          </p:cNvPr>
          <p:cNvPicPr>
            <a:picLocks noChangeAspect="1"/>
          </p:cNvPicPr>
          <p:nvPr/>
        </p:nvPicPr>
        <p:blipFill>
          <a:blip r:embed="rId2"/>
          <a:stretch>
            <a:fillRect/>
          </a:stretch>
        </p:blipFill>
        <p:spPr>
          <a:xfrm>
            <a:off x="1323993" y="5560564"/>
            <a:ext cx="7338696" cy="434378"/>
          </a:xfrm>
          <a:prstGeom prst="rect">
            <a:avLst/>
          </a:prstGeom>
        </p:spPr>
      </p:pic>
      <p:pic>
        <p:nvPicPr>
          <p:cNvPr id="9" name="Picture 8">
            <a:extLst>
              <a:ext uri="{FF2B5EF4-FFF2-40B4-BE49-F238E27FC236}">
                <a16:creationId xmlns:a16="http://schemas.microsoft.com/office/drawing/2014/main" id="{E56D7728-63DE-D206-D62C-2FCDCBE31CBB}"/>
              </a:ext>
            </a:extLst>
          </p:cNvPr>
          <p:cNvPicPr>
            <a:picLocks noChangeAspect="1"/>
          </p:cNvPicPr>
          <p:nvPr/>
        </p:nvPicPr>
        <p:blipFill>
          <a:blip r:embed="rId3"/>
          <a:stretch>
            <a:fillRect/>
          </a:stretch>
        </p:blipFill>
        <p:spPr>
          <a:xfrm>
            <a:off x="1323993" y="6162782"/>
            <a:ext cx="5243014" cy="388654"/>
          </a:xfrm>
          <a:prstGeom prst="rect">
            <a:avLst/>
          </a:prstGeom>
        </p:spPr>
      </p:pic>
    </p:spTree>
    <p:extLst>
      <p:ext uri="{BB962C8B-B14F-4D97-AF65-F5344CB8AC3E}">
        <p14:creationId xmlns:p14="http://schemas.microsoft.com/office/powerpoint/2010/main" val="1941659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2A0A5-3524-0342-C29D-1108157B8F78}"/>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A5F1EF80-095B-230F-4949-5B2343C199A1}"/>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7" name="Content Placeholder 6">
            <a:extLst>
              <a:ext uri="{FF2B5EF4-FFF2-40B4-BE49-F238E27FC236}">
                <a16:creationId xmlns:a16="http://schemas.microsoft.com/office/drawing/2014/main" id="{CE493AC7-2117-F484-CC3F-6808A0140866}"/>
              </a:ext>
            </a:extLst>
          </p:cNvPr>
          <p:cNvPicPr>
            <a:picLocks noGrp="1" noChangeAspect="1"/>
          </p:cNvPicPr>
          <p:nvPr>
            <p:ph sz="quarter" idx="11"/>
          </p:nvPr>
        </p:nvPicPr>
        <p:blipFill>
          <a:blip r:embed="rId2"/>
          <a:stretch>
            <a:fillRect/>
          </a:stretch>
        </p:blipFill>
        <p:spPr>
          <a:xfrm>
            <a:off x="2518417" y="2048018"/>
            <a:ext cx="7171041" cy="4016088"/>
          </a:xfrm>
        </p:spPr>
      </p:pic>
      <p:sp>
        <p:nvSpPr>
          <p:cNvPr id="5" name="Title 4">
            <a:extLst>
              <a:ext uri="{FF2B5EF4-FFF2-40B4-BE49-F238E27FC236}">
                <a16:creationId xmlns:a16="http://schemas.microsoft.com/office/drawing/2014/main" id="{963FE550-5255-3137-A48F-83EC5A8BAC03}"/>
              </a:ext>
            </a:extLst>
          </p:cNvPr>
          <p:cNvSpPr>
            <a:spLocks noGrp="1"/>
          </p:cNvSpPr>
          <p:nvPr>
            <p:ph type="title"/>
          </p:nvPr>
        </p:nvSpPr>
        <p:spPr/>
        <p:txBody>
          <a:bodyPr/>
          <a:lstStyle/>
          <a:p>
            <a:r>
              <a:rPr lang="en-US" dirty="0"/>
              <a:t>Model Architecture</a:t>
            </a:r>
          </a:p>
        </p:txBody>
      </p:sp>
    </p:spTree>
    <p:extLst>
      <p:ext uri="{BB962C8B-B14F-4D97-AF65-F5344CB8AC3E}">
        <p14:creationId xmlns:p14="http://schemas.microsoft.com/office/powerpoint/2010/main" val="149007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BBB72-B5F6-8417-AD6B-DB8503B89AB7}"/>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6660CF91-D638-BD7B-4CC4-51630584C1F3}"/>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7" name="Content Placeholder 6">
            <a:extLst>
              <a:ext uri="{FF2B5EF4-FFF2-40B4-BE49-F238E27FC236}">
                <a16:creationId xmlns:a16="http://schemas.microsoft.com/office/drawing/2014/main" id="{FB7AF335-1DFD-4A5D-268D-70137673952B}"/>
              </a:ext>
            </a:extLst>
          </p:cNvPr>
          <p:cNvPicPr>
            <a:picLocks noGrp="1" noChangeAspect="1"/>
          </p:cNvPicPr>
          <p:nvPr>
            <p:ph sz="quarter" idx="11"/>
          </p:nvPr>
        </p:nvPicPr>
        <p:blipFill>
          <a:blip r:embed="rId2"/>
          <a:stretch>
            <a:fillRect/>
          </a:stretch>
        </p:blipFill>
        <p:spPr>
          <a:xfrm>
            <a:off x="854074" y="1552010"/>
            <a:ext cx="5783979" cy="4860925"/>
          </a:xfrm>
        </p:spPr>
      </p:pic>
      <p:sp>
        <p:nvSpPr>
          <p:cNvPr id="5" name="Title 4">
            <a:extLst>
              <a:ext uri="{FF2B5EF4-FFF2-40B4-BE49-F238E27FC236}">
                <a16:creationId xmlns:a16="http://schemas.microsoft.com/office/drawing/2014/main" id="{9378F182-DB8F-8B8A-181A-5FB62455FA26}"/>
              </a:ext>
            </a:extLst>
          </p:cNvPr>
          <p:cNvSpPr>
            <a:spLocks noGrp="1"/>
          </p:cNvSpPr>
          <p:nvPr>
            <p:ph type="title"/>
          </p:nvPr>
        </p:nvSpPr>
        <p:spPr/>
        <p:txBody>
          <a:bodyPr/>
          <a:lstStyle/>
          <a:p>
            <a:r>
              <a:rPr lang="en-US" dirty="0"/>
              <a:t>Results</a:t>
            </a:r>
          </a:p>
        </p:txBody>
      </p:sp>
      <p:pic>
        <p:nvPicPr>
          <p:cNvPr id="9" name="Picture 8">
            <a:extLst>
              <a:ext uri="{FF2B5EF4-FFF2-40B4-BE49-F238E27FC236}">
                <a16:creationId xmlns:a16="http://schemas.microsoft.com/office/drawing/2014/main" id="{E1C986AE-714F-CE66-F74A-4E526C28903B}"/>
              </a:ext>
            </a:extLst>
          </p:cNvPr>
          <p:cNvPicPr>
            <a:picLocks noChangeAspect="1"/>
          </p:cNvPicPr>
          <p:nvPr/>
        </p:nvPicPr>
        <p:blipFill>
          <a:blip r:embed="rId3"/>
          <a:stretch>
            <a:fillRect/>
          </a:stretch>
        </p:blipFill>
        <p:spPr>
          <a:xfrm>
            <a:off x="6934628" y="2688871"/>
            <a:ext cx="4922819" cy="2419053"/>
          </a:xfrm>
          <a:prstGeom prst="rect">
            <a:avLst/>
          </a:prstGeom>
        </p:spPr>
      </p:pic>
    </p:spTree>
    <p:extLst>
      <p:ext uri="{BB962C8B-B14F-4D97-AF65-F5344CB8AC3E}">
        <p14:creationId xmlns:p14="http://schemas.microsoft.com/office/powerpoint/2010/main" val="302294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45C33-A64C-4563-D183-2F44DD82B944}"/>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095273BC-B0BB-F29D-9858-CF31F098998A}"/>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Content Placeholder 3">
            <a:extLst>
              <a:ext uri="{FF2B5EF4-FFF2-40B4-BE49-F238E27FC236}">
                <a16:creationId xmlns:a16="http://schemas.microsoft.com/office/drawing/2014/main" id="{5E115E8A-92E0-92F7-8289-202D1DB63568}"/>
              </a:ext>
            </a:extLst>
          </p:cNvPr>
          <p:cNvSpPr>
            <a:spLocks noGrp="1"/>
          </p:cNvSpPr>
          <p:nvPr>
            <p:ph sz="quarter" idx="11"/>
          </p:nvPr>
        </p:nvSpPr>
        <p:spPr/>
        <p:txBody>
          <a:bodyPr/>
          <a:lstStyle/>
          <a:p>
            <a:r>
              <a:rPr lang="en-US" dirty="0"/>
              <a:t>We can observe that ML models achieved high accuracy by a close margin when compared to others.   </a:t>
            </a:r>
          </a:p>
          <a:p>
            <a:r>
              <a:rPr lang="en-US" dirty="0"/>
              <a:t>There are also fewer misclassifications in the CAG class in DL models but OAG class misclassifications are more.</a:t>
            </a:r>
          </a:p>
          <a:p>
            <a:r>
              <a:rPr lang="en-US" dirty="0"/>
              <a:t>The BERT, while compared to others, achieved a slightly lesser accuracy but the toughest class OAG is classified pretty well.</a:t>
            </a:r>
          </a:p>
          <a:p>
            <a:endParaRPr lang="en-US" dirty="0"/>
          </a:p>
          <a:p>
            <a:endParaRPr lang="en-US" dirty="0"/>
          </a:p>
        </p:txBody>
      </p:sp>
      <p:sp>
        <p:nvSpPr>
          <p:cNvPr id="5" name="Title 4">
            <a:extLst>
              <a:ext uri="{FF2B5EF4-FFF2-40B4-BE49-F238E27FC236}">
                <a16:creationId xmlns:a16="http://schemas.microsoft.com/office/drawing/2014/main" id="{3432C7F6-94D6-09DB-22B1-AD043715FA26}"/>
              </a:ext>
            </a:extLst>
          </p:cNvPr>
          <p:cNvSpPr>
            <a:spLocks noGrp="1"/>
          </p:cNvSpPr>
          <p:nvPr>
            <p:ph type="title"/>
          </p:nvPr>
        </p:nvSpPr>
        <p:spPr/>
        <p:txBody>
          <a:bodyPr/>
          <a:lstStyle/>
          <a:p>
            <a:r>
              <a:rPr lang="en-US" dirty="0"/>
              <a:t>Inference</a:t>
            </a:r>
          </a:p>
        </p:txBody>
      </p:sp>
    </p:spTree>
    <p:extLst>
      <p:ext uri="{BB962C8B-B14F-4D97-AF65-F5344CB8AC3E}">
        <p14:creationId xmlns:p14="http://schemas.microsoft.com/office/powerpoint/2010/main" val="155299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B47DE-D7E3-B219-57AC-52DAE2981078}"/>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CFB7AB4F-0B6D-6236-BB1C-0C8B14E23408}"/>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Content Placeholder 3">
            <a:extLst>
              <a:ext uri="{FF2B5EF4-FFF2-40B4-BE49-F238E27FC236}">
                <a16:creationId xmlns:a16="http://schemas.microsoft.com/office/drawing/2014/main" id="{FCA54F6F-BC2A-3EFF-FE33-3C581ECA47DD}"/>
              </a:ext>
            </a:extLst>
          </p:cNvPr>
          <p:cNvSpPr>
            <a:spLocks noGrp="1"/>
          </p:cNvSpPr>
          <p:nvPr>
            <p:ph sz="quarter" idx="11"/>
          </p:nvPr>
        </p:nvSpPr>
        <p:spPr/>
        <p:txBody>
          <a:bodyPr>
            <a:normAutofit fontScale="92500" lnSpcReduction="10000"/>
          </a:bodyPr>
          <a:lstStyle/>
          <a:p>
            <a:r>
              <a:rPr lang="en-US" sz="2000" dirty="0"/>
              <a:t>The performance of the best systems in the task shows that aggression identification is a hard problem to solve. </a:t>
            </a:r>
          </a:p>
          <a:p>
            <a:r>
              <a:rPr lang="en-US" sz="2000" dirty="0"/>
              <a:t>Moreover, the performance of the neural networks-based systems as well as the other approaches do not seem to differ much. </a:t>
            </a:r>
          </a:p>
          <a:p>
            <a:r>
              <a:rPr lang="en-US" sz="2000" dirty="0"/>
              <a:t>If the features are carefully selected then classifiers like SVM and even random forest and logistic regression perform at par with deep neural networks. </a:t>
            </a:r>
          </a:p>
          <a:p>
            <a:r>
              <a:rPr lang="en-US" sz="2000" dirty="0"/>
              <a:t>On the other hand, we find quite a few neural networks-based systems not performing quite well in the task</a:t>
            </a:r>
          </a:p>
          <a:p>
            <a:r>
              <a:rPr lang="en-US" sz="2000" dirty="0"/>
              <a:t>Hence, we may point out the apparent “inconsistencies” in the annotation and need to get the annotations validated by multiple human annotators.</a:t>
            </a:r>
            <a:endParaRPr lang="en-US" sz="3200" dirty="0"/>
          </a:p>
        </p:txBody>
      </p:sp>
      <p:sp>
        <p:nvSpPr>
          <p:cNvPr id="5" name="Title 4">
            <a:extLst>
              <a:ext uri="{FF2B5EF4-FFF2-40B4-BE49-F238E27FC236}">
                <a16:creationId xmlns:a16="http://schemas.microsoft.com/office/drawing/2014/main" id="{665D19F9-BEAA-3EFE-CA08-F3FE8DB6C531}"/>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16791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623491-D279-99E3-716B-D4FA949CD29E}"/>
              </a:ext>
            </a:extLst>
          </p:cNvPr>
          <p:cNvSpPr>
            <a:spLocks noGrp="1"/>
          </p:cNvSpPr>
          <p:nvPr>
            <p:ph type="dt" sz="half" idx="2"/>
          </p:nvPr>
        </p:nvSpPr>
        <p:spPr/>
        <p:txBody>
          <a:bodyPr/>
          <a:lstStyle/>
          <a:p>
            <a:fld id="{CF53EA80-260A-4EE9-83BB-E6DD04DEA906}" type="datetime1">
              <a:rPr lang="en-US" smtClean="0"/>
              <a:t>9/12/2022</a:t>
            </a:fld>
            <a:endParaRPr lang="en-US" dirty="0"/>
          </a:p>
        </p:txBody>
      </p:sp>
      <p:sp>
        <p:nvSpPr>
          <p:cNvPr id="3" name="Slide Number Placeholder 2">
            <a:extLst>
              <a:ext uri="{FF2B5EF4-FFF2-40B4-BE49-F238E27FC236}">
                <a16:creationId xmlns:a16="http://schemas.microsoft.com/office/drawing/2014/main" id="{26D0DA3F-0943-D22D-D18A-B1F9C40E19F9}"/>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itle 3">
            <a:extLst>
              <a:ext uri="{FF2B5EF4-FFF2-40B4-BE49-F238E27FC236}">
                <a16:creationId xmlns:a16="http://schemas.microsoft.com/office/drawing/2014/main" id="{966D2EEB-B815-172F-C669-4C6EA75AE80D}"/>
              </a:ext>
            </a:extLst>
          </p:cNvPr>
          <p:cNvSpPr>
            <a:spLocks noGrp="1"/>
          </p:cNvSpPr>
          <p:nvPr>
            <p:ph type="title"/>
          </p:nvPr>
        </p:nvSpPr>
        <p:spPr>
          <a:xfrm>
            <a:off x="3190850" y="2466472"/>
            <a:ext cx="6290901" cy="1369591"/>
          </a:xfrm>
        </p:spPr>
        <p:txBody>
          <a:bodyPr/>
          <a:lstStyle/>
          <a:p>
            <a:r>
              <a:rPr lang="en-US" dirty="0"/>
              <a:t>THANK YOU</a:t>
            </a:r>
          </a:p>
        </p:txBody>
      </p:sp>
    </p:spTree>
    <p:extLst>
      <p:ext uri="{BB962C8B-B14F-4D97-AF65-F5344CB8AC3E}">
        <p14:creationId xmlns:p14="http://schemas.microsoft.com/office/powerpoint/2010/main" val="319911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solidFill>
                  <a:schemeClr val="tx1">
                    <a:lumMod val="75000"/>
                    <a:lumOff val="25000"/>
                  </a:schemeClr>
                </a:solidFill>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9940692" cy="4391025"/>
          </a:xfrm>
        </p:spPr>
        <p:txBody>
          <a:bodyPr/>
          <a:lstStyle/>
          <a:p>
            <a:endParaRPr lang="en-US" dirty="0">
              <a:solidFill>
                <a:schemeClr val="tx1">
                  <a:lumMod val="75000"/>
                  <a:lumOff val="25000"/>
                </a:schemeClr>
              </a:solidFill>
            </a:endParaRPr>
          </a:p>
          <a:p>
            <a:r>
              <a:rPr lang="en-US" sz="1800" dirty="0">
                <a:solidFill>
                  <a:schemeClr val="tx1">
                    <a:lumMod val="75000"/>
                    <a:lumOff val="25000"/>
                  </a:schemeClr>
                </a:solidFill>
              </a:rPr>
              <a:t>Over the years, with the increase in the number of users as well as content on the internet, there has been a substantial increase in the number of aggression activities such as trolling, cyberbullying, hate speech, etc.</a:t>
            </a:r>
          </a:p>
          <a:p>
            <a:endParaRPr lang="en-US" sz="1800" dirty="0">
              <a:solidFill>
                <a:schemeClr val="tx1">
                  <a:lumMod val="75000"/>
                  <a:lumOff val="25000"/>
                </a:schemeClr>
              </a:solidFill>
            </a:endParaRPr>
          </a:p>
          <a:p>
            <a:r>
              <a:rPr lang="en-US" sz="1800" dirty="0">
                <a:solidFill>
                  <a:schemeClr val="tx1">
                    <a:lumMod val="75000"/>
                    <a:lumOff val="25000"/>
                  </a:schemeClr>
                </a:solidFill>
              </a:rPr>
              <a:t>We used Facebook and other social media posts which contain such kind of aggressive words. After data preprocessing, we performed three strategies in text classification namely bag of words using TFIDF, word embedding using word2vec, BERT language model.</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9/12/2022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p:txBody>
          <a:bodyPr>
            <a:normAutofit fontScale="90000"/>
          </a:bodyPr>
          <a:lstStyle/>
          <a:p>
            <a:r>
              <a:rPr lang="en-US" dirty="0">
                <a:solidFill>
                  <a:schemeClr val="tx1">
                    <a:lumMod val="75000"/>
                    <a:lumOff val="25000"/>
                  </a:schemeClr>
                </a:solidFill>
              </a:rPr>
              <a:t>Dataset</a:t>
            </a:r>
          </a:p>
        </p:txBody>
      </p:sp>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p:txBody>
          <a:bodyPr/>
          <a:lstStyle/>
          <a:p>
            <a:r>
              <a:rPr lang="en-US" dirty="0">
                <a:solidFill>
                  <a:schemeClr val="tx1">
                    <a:lumMod val="75000"/>
                    <a:lumOff val="25000"/>
                  </a:schemeClr>
                </a:solidFill>
              </a:rPr>
              <a:t>Data</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004637" y="2295910"/>
            <a:ext cx="3406942" cy="2434386"/>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75000"/>
                    <a:lumOff val="25000"/>
                  </a:schemeClr>
                </a:solidFill>
                <a:cs typeface="Biome Light" panose="020B0303030204020804" pitchFamily="34" charset="0"/>
              </a:rPr>
              <a:t>Data Info</a:t>
            </a:r>
            <a:endPar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a:defRPr/>
            </a:pPr>
            <a:r>
              <a:rPr lang="en-US" sz="1600" dirty="0">
                <a:solidFill>
                  <a:schemeClr val="tx1">
                    <a:lumMod val="75000"/>
                    <a:lumOff val="25000"/>
                  </a:schemeClr>
                </a:solidFill>
                <a:cs typeface="Biome Light" panose="020B0303030204020804" pitchFamily="34" charset="0"/>
              </a:rPr>
              <a:t>Taken from Facebook posts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solidFill>
                  <a:schemeClr val="tx1">
                    <a:lumMod val="75000"/>
                    <a:lumOff val="25000"/>
                  </a:schemeClr>
                </a:solidFill>
                <a:cs typeface="Biome Light" panose="020B0303030204020804" pitchFamily="34" charset="0"/>
              </a:rPr>
              <a:t>A total of 15000 posts are present in CSV format</a:t>
            </a:r>
            <a:endParaRPr kumimoji="0" lang="en-US" sz="16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rPr>
              <a:t>Each of the posts already classified based on the aggressiveness</a:t>
            </a:r>
          </a:p>
          <a:p>
            <a:pPr>
              <a:defRPr/>
            </a:pPr>
            <a:endParaRPr lang="en-US" sz="1600" dirty="0">
              <a:solidFill>
                <a:schemeClr val="tx1">
                  <a:lumMod val="75000"/>
                  <a:lumOff val="25000"/>
                </a:schemeClr>
              </a:solidFill>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a:p>
            <a:endParaRPr lang="en-US" sz="1600" dirty="0">
              <a:solidFill>
                <a:schemeClr val="tx1">
                  <a:lumMod val="75000"/>
                  <a:lumOff val="25000"/>
                </a:schemeClr>
              </a:solidFill>
              <a:cs typeface="Biome Light" panose="020B0303030204020804" pitchFamily="34" charset="0"/>
            </a:endParaRPr>
          </a:p>
        </p:txBody>
      </p:sp>
      <p:sp>
        <p:nvSpPr>
          <p:cNvPr id="26" name="Content Placeholder 25">
            <a:extLst>
              <a:ext uri="{FF2B5EF4-FFF2-40B4-BE49-F238E27FC236}">
                <a16:creationId xmlns:a16="http://schemas.microsoft.com/office/drawing/2014/main" id="{34CC2084-FCB9-4F4B-8B47-44B2A81D5235}"/>
              </a:ext>
            </a:extLst>
          </p:cNvPr>
          <p:cNvSpPr>
            <a:spLocks noGrp="1"/>
          </p:cNvSpPr>
          <p:nvPr>
            <p:ph idx="4294967295"/>
          </p:nvPr>
        </p:nvSpPr>
        <p:spPr>
          <a:xfrm>
            <a:off x="1004637" y="4788569"/>
            <a:ext cx="3108960" cy="1982540"/>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75000"/>
                    <a:lumOff val="25000"/>
                  </a:schemeClr>
                </a:solidFill>
                <a:cs typeface="Biome Light" panose="020B0303030204020804" pitchFamily="34" charset="0"/>
              </a:rPr>
              <a:t>Number of Classes</a:t>
            </a:r>
            <a:endPar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marL="228600" indent="-228600">
              <a:lnSpc>
                <a:spcPct val="90000"/>
              </a:lnSpc>
              <a:spcBef>
                <a:spcPts val="1000"/>
              </a:spcBef>
              <a:buFont typeface="Arial" panose="020B0604020202020204" pitchFamily="34" charset="0"/>
              <a:buChar char="•"/>
              <a:defRPr/>
            </a:pPr>
            <a:r>
              <a:rPr lang="en-US" sz="1600" dirty="0">
                <a:solidFill>
                  <a:schemeClr val="tx1">
                    <a:lumMod val="75000"/>
                    <a:lumOff val="25000"/>
                  </a:schemeClr>
                </a:solidFill>
                <a:cs typeface="Biome Light" panose="020B0303030204020804" pitchFamily="34" charset="0"/>
              </a:rPr>
              <a:t>Overtly Aggressive </a:t>
            </a:r>
          </a:p>
          <a:p>
            <a:pPr marL="228600" indent="-228600">
              <a:lnSpc>
                <a:spcPct val="90000"/>
              </a:lnSpc>
              <a:spcBef>
                <a:spcPts val="1000"/>
              </a:spcBef>
              <a:buFont typeface="Arial" panose="020B0604020202020204" pitchFamily="34" charset="0"/>
              <a:buChar char="•"/>
              <a:defRPr/>
            </a:pPr>
            <a:r>
              <a:rPr lang="en-US" sz="1600" dirty="0">
                <a:solidFill>
                  <a:schemeClr val="tx1">
                    <a:lumMod val="75000"/>
                    <a:lumOff val="25000"/>
                  </a:schemeClr>
                </a:solidFill>
                <a:cs typeface="Biome Light" panose="020B0303030204020804" pitchFamily="34" charset="0"/>
              </a:rPr>
              <a:t>Covertly Aggressive</a:t>
            </a:r>
          </a:p>
          <a:p>
            <a:pPr marL="228600" indent="-228600">
              <a:lnSpc>
                <a:spcPct val="90000"/>
              </a:lnSpc>
              <a:spcBef>
                <a:spcPts val="1000"/>
              </a:spcBef>
              <a:buFont typeface="Arial" panose="020B0604020202020204" pitchFamily="34" charset="0"/>
              <a:buChar char="•"/>
              <a:defRPr/>
            </a:pPr>
            <a:r>
              <a:rPr lang="en-US" sz="1600" dirty="0">
                <a:solidFill>
                  <a:schemeClr val="tx1">
                    <a:lumMod val="75000"/>
                    <a:lumOff val="25000"/>
                  </a:schemeClr>
                </a:solidFill>
                <a:cs typeface="Biome Light" panose="020B0303030204020804" pitchFamily="34" charset="0"/>
              </a:rPr>
              <a:t> Non-Aggressive</a:t>
            </a:r>
          </a:p>
          <a:p>
            <a:pPr marL="0" indent="0">
              <a:lnSpc>
                <a:spcPct val="90000"/>
              </a:lnSpc>
              <a:spcBef>
                <a:spcPts val="1000"/>
              </a:spcBef>
              <a:buNone/>
              <a:defRPr/>
            </a:pPr>
            <a:endParaRPr lang="en-US" sz="1600" dirty="0">
              <a:solidFill>
                <a:schemeClr val="tx1">
                  <a:lumMod val="75000"/>
                  <a:lumOff val="25000"/>
                </a:schemeClr>
              </a:solidFill>
              <a:cs typeface="Biome Light" panose="020B0303030204020804" pitchFamily="34" charset="0"/>
            </a:endParaRPr>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9/12/2022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5" name="Picture 14">
            <a:extLst>
              <a:ext uri="{FF2B5EF4-FFF2-40B4-BE49-F238E27FC236}">
                <a16:creationId xmlns:a16="http://schemas.microsoft.com/office/drawing/2014/main" id="{3327E789-7943-562F-AEEF-ACB7A7D41F44}"/>
              </a:ext>
            </a:extLst>
          </p:cNvPr>
          <p:cNvPicPr>
            <a:picLocks noChangeAspect="1"/>
          </p:cNvPicPr>
          <p:nvPr/>
        </p:nvPicPr>
        <p:blipFill>
          <a:blip r:embed="rId2"/>
          <a:stretch>
            <a:fillRect/>
          </a:stretch>
        </p:blipFill>
        <p:spPr>
          <a:xfrm>
            <a:off x="4796161" y="539225"/>
            <a:ext cx="7262489" cy="2225233"/>
          </a:xfrm>
          <a:prstGeom prst="rect">
            <a:avLst/>
          </a:prstGeom>
        </p:spPr>
      </p:pic>
      <p:pic>
        <p:nvPicPr>
          <p:cNvPr id="17" name="Picture 16">
            <a:extLst>
              <a:ext uri="{FF2B5EF4-FFF2-40B4-BE49-F238E27FC236}">
                <a16:creationId xmlns:a16="http://schemas.microsoft.com/office/drawing/2014/main" id="{67CFF0E2-0687-5B30-84BB-C6B75FDA54BD}"/>
              </a:ext>
            </a:extLst>
          </p:cNvPr>
          <p:cNvPicPr>
            <a:picLocks noChangeAspect="1"/>
          </p:cNvPicPr>
          <p:nvPr/>
        </p:nvPicPr>
        <p:blipFill rotWithShape="1">
          <a:blip r:embed="rId3"/>
          <a:srcRect r="6280"/>
          <a:stretch/>
        </p:blipFill>
        <p:spPr>
          <a:xfrm>
            <a:off x="4796161" y="2937689"/>
            <a:ext cx="6869312" cy="3585214"/>
          </a:xfrm>
          <a:prstGeom prst="rect">
            <a:avLst/>
          </a:prstGeom>
        </p:spPr>
      </p:pic>
    </p:spTree>
    <p:extLst>
      <p:ext uri="{BB962C8B-B14F-4D97-AF65-F5344CB8AC3E}">
        <p14:creationId xmlns:p14="http://schemas.microsoft.com/office/powerpoint/2010/main" val="104669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p:txBody>
          <a:bodyPr/>
          <a:lstStyle/>
          <a:p>
            <a:r>
              <a:rPr lang="en-US" dirty="0"/>
              <a:t>03</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p:txBody>
          <a:bodyPr/>
          <a:lstStyle/>
          <a:p>
            <a:r>
              <a:rPr lang="en-US" dirty="0">
                <a:solidFill>
                  <a:schemeClr val="bg1">
                    <a:lumMod val="75000"/>
                    <a:lumOff val="25000"/>
                  </a:schemeClr>
                </a:solidFill>
              </a:rPr>
              <a:t>Data Preprocessing</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9/12/2022</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34" name="Picture 33">
            <a:extLst>
              <a:ext uri="{FF2B5EF4-FFF2-40B4-BE49-F238E27FC236}">
                <a16:creationId xmlns:a16="http://schemas.microsoft.com/office/drawing/2014/main" id="{910034BA-00FE-0134-A3FE-A0ACA95FB4FC}"/>
              </a:ext>
            </a:extLst>
          </p:cNvPr>
          <p:cNvPicPr>
            <a:picLocks noChangeAspect="1"/>
          </p:cNvPicPr>
          <p:nvPr/>
        </p:nvPicPr>
        <p:blipFill rotWithShape="1">
          <a:blip r:embed="rId2"/>
          <a:srcRect r="44576"/>
          <a:stretch/>
        </p:blipFill>
        <p:spPr>
          <a:xfrm>
            <a:off x="6812873" y="2148304"/>
            <a:ext cx="5245777" cy="3177815"/>
          </a:xfrm>
          <a:prstGeom prst="rect">
            <a:avLst/>
          </a:prstGeom>
        </p:spPr>
      </p:pic>
      <p:sp>
        <p:nvSpPr>
          <p:cNvPr id="38" name="Content Placeholder 25">
            <a:extLst>
              <a:ext uri="{FF2B5EF4-FFF2-40B4-BE49-F238E27FC236}">
                <a16:creationId xmlns:a16="http://schemas.microsoft.com/office/drawing/2014/main" id="{06666FFC-255D-69A8-5DF9-8CE1F971D7E9}"/>
              </a:ext>
            </a:extLst>
          </p:cNvPr>
          <p:cNvSpPr txBox="1">
            <a:spLocks/>
          </p:cNvSpPr>
          <p:nvPr/>
        </p:nvSpPr>
        <p:spPr>
          <a:xfrm>
            <a:off x="1051559" y="2286000"/>
            <a:ext cx="5245777" cy="359343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r>
              <a:rPr lang="en-US" sz="1600" dirty="0">
                <a:solidFill>
                  <a:schemeClr val="bg1">
                    <a:lumMod val="75000"/>
                    <a:lumOff val="25000"/>
                  </a:schemeClr>
                </a:solidFill>
                <a:cs typeface="Biome Light" panose="020B0303030204020804" pitchFamily="34" charset="0"/>
              </a:rPr>
              <a:t>Normalization –</a:t>
            </a:r>
            <a:br>
              <a:rPr lang="en-US" sz="1600" dirty="0">
                <a:solidFill>
                  <a:schemeClr val="bg1">
                    <a:lumMod val="75000"/>
                    <a:lumOff val="25000"/>
                  </a:schemeClr>
                </a:solidFill>
                <a:cs typeface="Biome Light" panose="020B0303030204020804" pitchFamily="34" charset="0"/>
              </a:rPr>
            </a:br>
            <a:r>
              <a:rPr lang="en-US" sz="1600" dirty="0">
                <a:solidFill>
                  <a:schemeClr val="bg1">
                    <a:lumMod val="75000"/>
                    <a:lumOff val="25000"/>
                  </a:schemeClr>
                </a:solidFill>
                <a:cs typeface="Biome Light" panose="020B0303030204020804" pitchFamily="34" charset="0"/>
              </a:rPr>
              <a:t>Removing all the unnecessary data such as URL, mail, etc.</a:t>
            </a:r>
          </a:p>
          <a:p>
            <a:pPr>
              <a:lnSpc>
                <a:spcPct val="90000"/>
              </a:lnSpc>
              <a:defRPr/>
            </a:pPr>
            <a:r>
              <a:rPr lang="en-US" sz="1600" dirty="0">
                <a:solidFill>
                  <a:schemeClr val="bg1">
                    <a:lumMod val="75000"/>
                    <a:lumOff val="25000"/>
                  </a:schemeClr>
                </a:solidFill>
                <a:cs typeface="Biome Light" panose="020B0303030204020804" pitchFamily="34" charset="0"/>
              </a:rPr>
              <a:t> Fixing all HTML tokens</a:t>
            </a:r>
          </a:p>
          <a:p>
            <a:pPr>
              <a:lnSpc>
                <a:spcPct val="90000"/>
              </a:lnSpc>
              <a:defRPr/>
            </a:pPr>
            <a:r>
              <a:rPr lang="en-US" sz="1600" dirty="0">
                <a:solidFill>
                  <a:schemeClr val="bg1">
                    <a:lumMod val="75000"/>
                    <a:lumOff val="25000"/>
                  </a:schemeClr>
                </a:solidFill>
                <a:cs typeface="Biome Light" panose="020B0303030204020804" pitchFamily="34" charset="0"/>
              </a:rPr>
              <a:t>Performing word segmentation on hashtags</a:t>
            </a:r>
          </a:p>
          <a:p>
            <a:pPr>
              <a:lnSpc>
                <a:spcPct val="90000"/>
              </a:lnSpc>
              <a:defRPr/>
            </a:pPr>
            <a:r>
              <a:rPr lang="en-US" sz="1600" dirty="0">
                <a:solidFill>
                  <a:schemeClr val="bg1">
                    <a:lumMod val="75000"/>
                    <a:lumOff val="25000"/>
                  </a:schemeClr>
                </a:solidFill>
                <a:cs typeface="Biome Light" panose="020B0303030204020804" pitchFamily="34" charset="0"/>
              </a:rPr>
              <a:t>Unpacking contractions ( can’t -&gt; can not)</a:t>
            </a:r>
          </a:p>
          <a:p>
            <a:pPr>
              <a:lnSpc>
                <a:spcPct val="90000"/>
              </a:lnSpc>
              <a:defRPr/>
            </a:pPr>
            <a:r>
              <a:rPr lang="en-US" sz="1600" dirty="0">
                <a:solidFill>
                  <a:schemeClr val="bg1">
                    <a:lumMod val="75000"/>
                    <a:lumOff val="25000"/>
                  </a:schemeClr>
                </a:solidFill>
                <a:cs typeface="Biome Light" panose="020B0303030204020804" pitchFamily="34" charset="0"/>
              </a:rPr>
              <a:t>Tokenizer – converting the input string into tokens</a:t>
            </a:r>
          </a:p>
          <a:p>
            <a:pPr>
              <a:lnSpc>
                <a:spcPct val="90000"/>
              </a:lnSpc>
              <a:defRPr/>
            </a:pPr>
            <a:r>
              <a:rPr lang="en-US" sz="1600" dirty="0">
                <a:solidFill>
                  <a:schemeClr val="bg1">
                    <a:lumMod val="75000"/>
                    <a:lumOff val="25000"/>
                  </a:schemeClr>
                </a:solidFill>
                <a:cs typeface="Biome Light" panose="020B0303030204020804" pitchFamily="34" charset="0"/>
              </a:rPr>
              <a:t>Dictionary for replacing tokens extracted from the text with other expressions.</a:t>
            </a:r>
            <a:br>
              <a:rPr lang="en-US" sz="1600" dirty="0">
                <a:solidFill>
                  <a:schemeClr val="bg1">
                    <a:lumMod val="75000"/>
                    <a:lumOff val="25000"/>
                  </a:schemeClr>
                </a:solidFill>
                <a:cs typeface="Biome Light" panose="020B0303030204020804" pitchFamily="34" charset="0"/>
              </a:rPr>
            </a:br>
            <a:endParaRPr lang="en-US" sz="1600" dirty="0">
              <a:solidFill>
                <a:schemeClr val="bg1">
                  <a:lumMod val="75000"/>
                  <a:lumOff val="25000"/>
                </a:schemeClr>
              </a:solidFill>
              <a:cs typeface="Biome Light" panose="020B0303030204020804" pitchFamily="34" charset="0"/>
            </a:endParaRPr>
          </a:p>
          <a:p>
            <a:pPr marL="0" indent="0">
              <a:lnSpc>
                <a:spcPct val="90000"/>
              </a:lnSpc>
              <a:buFont typeface="Arial" panose="020B0604020202020204" pitchFamily="34" charset="0"/>
              <a:buNone/>
              <a:defRPr/>
            </a:pPr>
            <a:endParaRPr lang="en-US" sz="1600" dirty="0">
              <a:solidFill>
                <a:schemeClr val="bg1">
                  <a:lumMod val="75000"/>
                  <a:lumOff val="25000"/>
                </a:schemeClr>
              </a:solidFill>
              <a:cs typeface="Biome Light" panose="020B0303030204020804" pitchFamily="34" charset="0"/>
            </a:endParaRPr>
          </a:p>
        </p:txBody>
      </p:sp>
    </p:spTree>
    <p:extLst>
      <p:ext uri="{BB962C8B-B14F-4D97-AF65-F5344CB8AC3E}">
        <p14:creationId xmlns:p14="http://schemas.microsoft.com/office/powerpoint/2010/main" val="179437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9D25A50B-BB2E-4F06-82AE-76A92D7CC3B8}"/>
              </a:ext>
            </a:extLst>
          </p:cNvPr>
          <p:cNvSpPr txBox="1"/>
          <p:nvPr/>
        </p:nvSpPr>
        <p:spPr>
          <a:xfrm>
            <a:off x="360947" y="930442"/>
            <a:ext cx="5390148" cy="969417"/>
          </a:xfrm>
          <a:prstGeom prst="rect">
            <a:avLst/>
          </a:prstGeom>
        </p:spPr>
        <p:txBody>
          <a:bodyPr vert="horz" lIns="91440" tIns="45720" rIns="91440" bIns="45720" rtlCol="0" anchor="t">
            <a:normAutofit fontScale="97500"/>
          </a:bodyPr>
          <a:lstStyle>
            <a:lvl1pPr lvl="0">
              <a:lnSpc>
                <a:spcPct val="150000"/>
              </a:lnSpc>
              <a:spcBef>
                <a:spcPts val="0"/>
              </a:spcBef>
              <a:buNone/>
              <a:defRPr lang="en-US" sz="2000">
                <a:solidFill>
                  <a:schemeClr val="accent2">
                    <a:lumMod val="50000"/>
                  </a:schemeClr>
                </a:solidFill>
              </a:defRPr>
            </a:lvl1pPr>
          </a:lstStyle>
          <a:p>
            <a:r>
              <a:rPr lang="en-US" sz="3200" dirty="0">
                <a:solidFill>
                  <a:schemeClr val="tx1">
                    <a:lumMod val="75000"/>
                    <a:lumOff val="25000"/>
                  </a:schemeClr>
                </a:solidFill>
                <a:latin typeface="+mj-lt"/>
              </a:rPr>
              <a:t>Cleaning the Data</a:t>
            </a:r>
          </a:p>
        </p:txBody>
      </p:sp>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9/12/2022</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5" name="Picture 4">
            <a:extLst>
              <a:ext uri="{FF2B5EF4-FFF2-40B4-BE49-F238E27FC236}">
                <a16:creationId xmlns:a16="http://schemas.microsoft.com/office/drawing/2014/main" id="{4F68E8CB-DB9B-72DF-B43C-D7DFF86AE382}"/>
              </a:ext>
            </a:extLst>
          </p:cNvPr>
          <p:cNvPicPr>
            <a:picLocks noChangeAspect="1"/>
          </p:cNvPicPr>
          <p:nvPr/>
        </p:nvPicPr>
        <p:blipFill rotWithShape="1">
          <a:blip r:embed="rId2"/>
          <a:srcRect l="594" r="55222" b="35970"/>
          <a:stretch/>
        </p:blipFill>
        <p:spPr>
          <a:xfrm>
            <a:off x="452834" y="2489403"/>
            <a:ext cx="3826042" cy="2313031"/>
          </a:xfrm>
          <a:prstGeom prst="rect">
            <a:avLst/>
          </a:prstGeom>
        </p:spPr>
      </p:pic>
      <p:sp>
        <p:nvSpPr>
          <p:cNvPr id="14" name="Content Placeholder 25">
            <a:extLst>
              <a:ext uri="{FF2B5EF4-FFF2-40B4-BE49-F238E27FC236}">
                <a16:creationId xmlns:a16="http://schemas.microsoft.com/office/drawing/2014/main" id="{976D7ED2-9C78-BBD1-670D-633B8425ACB9}"/>
              </a:ext>
            </a:extLst>
          </p:cNvPr>
          <p:cNvSpPr txBox="1">
            <a:spLocks/>
          </p:cNvSpPr>
          <p:nvPr/>
        </p:nvSpPr>
        <p:spPr>
          <a:xfrm>
            <a:off x="5062085" y="2754982"/>
            <a:ext cx="5245777" cy="178187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r>
              <a:rPr lang="en-US" sz="1800" dirty="0">
                <a:solidFill>
                  <a:schemeClr val="tx1">
                    <a:lumMod val="75000"/>
                    <a:lumOff val="25000"/>
                  </a:schemeClr>
                </a:solidFill>
                <a:cs typeface="Biome Light" panose="020B0303030204020804" pitchFamily="34" charset="0"/>
              </a:rPr>
              <a:t>Correcting Spellings</a:t>
            </a:r>
          </a:p>
          <a:p>
            <a:pPr>
              <a:lnSpc>
                <a:spcPct val="90000"/>
              </a:lnSpc>
              <a:defRPr/>
            </a:pPr>
            <a:r>
              <a:rPr lang="en-US" sz="1800" dirty="0">
                <a:solidFill>
                  <a:schemeClr val="tx1">
                    <a:lumMod val="75000"/>
                    <a:lumOff val="25000"/>
                  </a:schemeClr>
                </a:solidFill>
                <a:cs typeface="Biome Light" panose="020B0303030204020804" pitchFamily="34" charset="0"/>
              </a:rPr>
              <a:t>Lemmatizing Text</a:t>
            </a:r>
            <a:br>
              <a:rPr lang="en-US" sz="1800" dirty="0">
                <a:solidFill>
                  <a:schemeClr val="tx1">
                    <a:lumMod val="75000"/>
                    <a:lumOff val="25000"/>
                  </a:schemeClr>
                </a:solidFill>
                <a:cs typeface="Biome Light" panose="020B0303030204020804" pitchFamily="34" charset="0"/>
              </a:rPr>
            </a:br>
            <a:r>
              <a:rPr lang="en-US" sz="1800" dirty="0">
                <a:solidFill>
                  <a:schemeClr val="tx1">
                    <a:lumMod val="75000"/>
                    <a:lumOff val="25000"/>
                  </a:schemeClr>
                </a:solidFill>
                <a:cs typeface="Biome Light" panose="020B0303030204020804" pitchFamily="34" charset="0"/>
              </a:rPr>
              <a:t>Removing other forms of words and replacing them with the base form of it (removing –ing)</a:t>
            </a:r>
            <a:br>
              <a:rPr lang="en-US" sz="1800" dirty="0">
                <a:solidFill>
                  <a:schemeClr val="tx1">
                    <a:lumMod val="75000"/>
                    <a:lumOff val="25000"/>
                  </a:schemeClr>
                </a:solidFill>
                <a:cs typeface="Biome Light" panose="020B0303030204020804" pitchFamily="34" charset="0"/>
              </a:rPr>
            </a:br>
            <a:endParaRPr lang="en-US" sz="1800" dirty="0">
              <a:solidFill>
                <a:schemeClr val="tx1">
                  <a:lumMod val="75000"/>
                  <a:lumOff val="25000"/>
                </a:schemeClr>
              </a:solidFill>
              <a:cs typeface="Biome Light" panose="020B0303030204020804" pitchFamily="34" charset="0"/>
            </a:endParaRPr>
          </a:p>
        </p:txBody>
      </p:sp>
      <p:pic>
        <p:nvPicPr>
          <p:cNvPr id="9" name="Picture 8">
            <a:extLst>
              <a:ext uri="{FF2B5EF4-FFF2-40B4-BE49-F238E27FC236}">
                <a16:creationId xmlns:a16="http://schemas.microsoft.com/office/drawing/2014/main" id="{BAECA346-41D5-1BDB-59DB-A37EBD82E619}"/>
              </a:ext>
            </a:extLst>
          </p:cNvPr>
          <p:cNvPicPr>
            <a:picLocks noChangeAspect="1"/>
          </p:cNvPicPr>
          <p:nvPr/>
        </p:nvPicPr>
        <p:blipFill>
          <a:blip r:embed="rId3"/>
          <a:stretch>
            <a:fillRect/>
          </a:stretch>
        </p:blipFill>
        <p:spPr>
          <a:xfrm>
            <a:off x="452834" y="4958142"/>
            <a:ext cx="6980525" cy="1082134"/>
          </a:xfrm>
          <a:prstGeom prst="rect">
            <a:avLst/>
          </a:prstGeom>
        </p:spPr>
      </p:pic>
    </p:spTree>
    <p:extLst>
      <p:ext uri="{BB962C8B-B14F-4D97-AF65-F5344CB8AC3E}">
        <p14:creationId xmlns:p14="http://schemas.microsoft.com/office/powerpoint/2010/main" val="114225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45FE22-C79D-7A61-B684-47861FB0E004}"/>
              </a:ext>
            </a:extLst>
          </p:cNvPr>
          <p:cNvSpPr>
            <a:spLocks noGrp="1"/>
          </p:cNvSpPr>
          <p:nvPr>
            <p:ph type="dt" sz="half" idx="2"/>
          </p:nvPr>
        </p:nvSpPr>
        <p:spPr/>
        <p:txBody>
          <a:bodyPr/>
          <a:lstStyle/>
          <a:p>
            <a:fld id="{C5DB74C9-B808-4394-A017-79C83B2524EF}" type="datetime1">
              <a:rPr lang="en-US" smtClean="0"/>
              <a:t>9/12/2022</a:t>
            </a:fld>
            <a:endParaRPr lang="en-US" dirty="0"/>
          </a:p>
        </p:txBody>
      </p:sp>
      <p:sp>
        <p:nvSpPr>
          <p:cNvPr id="3" name="Slide Number Placeholder 2">
            <a:extLst>
              <a:ext uri="{FF2B5EF4-FFF2-40B4-BE49-F238E27FC236}">
                <a16:creationId xmlns:a16="http://schemas.microsoft.com/office/drawing/2014/main" id="{CBE70C5D-031D-620E-29B5-62711930BF16}"/>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7" name="Content Placeholder 6">
            <a:extLst>
              <a:ext uri="{FF2B5EF4-FFF2-40B4-BE49-F238E27FC236}">
                <a16:creationId xmlns:a16="http://schemas.microsoft.com/office/drawing/2014/main" id="{3D78899C-86C9-1246-DCEF-1B59DAB85E5C}"/>
              </a:ext>
            </a:extLst>
          </p:cNvPr>
          <p:cNvPicPr>
            <a:picLocks noGrp="1" noChangeAspect="1"/>
          </p:cNvPicPr>
          <p:nvPr>
            <p:ph sz="quarter" idx="11"/>
          </p:nvPr>
        </p:nvPicPr>
        <p:blipFill>
          <a:blip r:embed="rId2"/>
          <a:stretch>
            <a:fillRect/>
          </a:stretch>
        </p:blipFill>
        <p:spPr>
          <a:xfrm>
            <a:off x="2080227" y="1940135"/>
            <a:ext cx="8047417" cy="4084674"/>
          </a:xfrm>
        </p:spPr>
      </p:pic>
      <p:sp>
        <p:nvSpPr>
          <p:cNvPr id="5" name="Title 4">
            <a:extLst>
              <a:ext uri="{FF2B5EF4-FFF2-40B4-BE49-F238E27FC236}">
                <a16:creationId xmlns:a16="http://schemas.microsoft.com/office/drawing/2014/main" id="{98CC5B0E-D8CF-D862-9E27-EFFD8CADF30F}"/>
              </a:ext>
            </a:extLst>
          </p:cNvPr>
          <p:cNvSpPr>
            <a:spLocks noGrp="1"/>
          </p:cNvSpPr>
          <p:nvPr>
            <p:ph type="title"/>
          </p:nvPr>
        </p:nvSpPr>
        <p:spPr/>
        <p:txBody>
          <a:bodyPr/>
          <a:lstStyle/>
          <a:p>
            <a:r>
              <a:rPr lang="en-US" dirty="0"/>
              <a:t>WordCloud</a:t>
            </a:r>
          </a:p>
        </p:txBody>
      </p:sp>
    </p:spTree>
    <p:extLst>
      <p:ext uri="{BB962C8B-B14F-4D97-AF65-F5344CB8AC3E}">
        <p14:creationId xmlns:p14="http://schemas.microsoft.com/office/powerpoint/2010/main" val="346918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p:txBody>
          <a:bodyPr>
            <a:normAutofit/>
          </a:bodyPr>
          <a:lstStyle/>
          <a:p>
            <a:r>
              <a:rPr lang="en-US" sz="4800" dirty="0">
                <a:solidFill>
                  <a:schemeClr val="tx1">
                    <a:lumMod val="75000"/>
                    <a:lumOff val="25000"/>
                  </a:schemeClr>
                </a:solidFill>
              </a:rPr>
              <a:t>Three Strategies</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895530" y="2973611"/>
            <a:ext cx="3242130" cy="2868389"/>
          </a:xfrm>
        </p:spPr>
        <p:txBody>
          <a:bodyPr>
            <a:normAutofit/>
          </a:bodyPr>
          <a:lstStyle/>
          <a:p>
            <a:pPr>
              <a:lnSpc>
                <a:spcPct val="100000"/>
              </a:lnSpc>
              <a:spcBef>
                <a:spcPts val="0"/>
              </a:spcBef>
              <a:defRPr/>
            </a:pPr>
            <a:r>
              <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rPr>
              <a:t>Term Frequency Inverse Document Frequency</a:t>
            </a:r>
          </a:p>
        </p:txBody>
      </p:sp>
      <p:sp>
        <p:nvSpPr>
          <p:cNvPr id="25" name="Content Placeholder 24">
            <a:extLst>
              <a:ext uri="{FF2B5EF4-FFF2-40B4-BE49-F238E27FC236}">
                <a16:creationId xmlns:a16="http://schemas.microsoft.com/office/drawing/2014/main" id="{EEC41F11-47BD-44B1-BF22-D3C7965626ED}"/>
              </a:ext>
            </a:extLst>
          </p:cNvPr>
          <p:cNvSpPr>
            <a:spLocks noGrp="1"/>
          </p:cNvSpPr>
          <p:nvPr>
            <p:ph idx="4294967295"/>
          </p:nvPr>
        </p:nvSpPr>
        <p:spPr>
          <a:xfrm>
            <a:off x="4541520" y="4211053"/>
            <a:ext cx="3108960" cy="1630947"/>
          </a:xfrm>
        </p:spPr>
        <p:txBody>
          <a:bodyPr>
            <a:normAutofit/>
          </a:bodyPr>
          <a:lstStyle/>
          <a:p>
            <a:pPr>
              <a:lnSpc>
                <a:spcPct val="100000"/>
              </a:lnSpc>
              <a:spcBef>
                <a:spcPts val="0"/>
              </a:spcBef>
              <a:defRPr/>
            </a:pPr>
            <a:r>
              <a:rPr lang="en-US" sz="2400" dirty="0">
                <a:solidFill>
                  <a:schemeClr val="tx1">
                    <a:lumMod val="75000"/>
                    <a:lumOff val="25000"/>
                  </a:schemeClr>
                </a:solidFill>
                <a:cs typeface="Biome Light" panose="020B0303030204020804" pitchFamily="34" charset="0"/>
              </a:rPr>
              <a:t>Word Embedding</a:t>
            </a:r>
            <a:endPar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p:txBody>
      </p:sp>
      <p:sp>
        <p:nvSpPr>
          <p:cNvPr id="26" name="Content Placeholder 25">
            <a:extLst>
              <a:ext uri="{FF2B5EF4-FFF2-40B4-BE49-F238E27FC236}">
                <a16:creationId xmlns:a16="http://schemas.microsoft.com/office/drawing/2014/main" id="{34CC2084-FCB9-4F4B-8B47-44B2A81D5235}"/>
              </a:ext>
            </a:extLst>
          </p:cNvPr>
          <p:cNvSpPr>
            <a:spLocks noGrp="1"/>
          </p:cNvSpPr>
          <p:nvPr>
            <p:ph idx="4294967295"/>
          </p:nvPr>
        </p:nvSpPr>
        <p:spPr>
          <a:xfrm>
            <a:off x="8054339" y="5245768"/>
            <a:ext cx="3584207" cy="596232"/>
          </a:xfrm>
        </p:spPr>
        <p:txBody>
          <a:bodyPr>
            <a:normAutofit fontScale="92500"/>
          </a:bodyPr>
          <a:lstStyle/>
          <a:p>
            <a:pPr>
              <a:lnSpc>
                <a:spcPct val="100000"/>
              </a:lnSpc>
              <a:spcBef>
                <a:spcPts val="0"/>
              </a:spcBef>
              <a:defRPr/>
            </a:pPr>
            <a:r>
              <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rPr>
              <a:t>BERT Language Model</a:t>
            </a:r>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9/12/2022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54839560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16c05727-aa75-4e4a-9b5f-8a80a1165891"/>
    <ds:schemaRef ds:uri="http://schemas.microsoft.com/office/infopath/2007/PartnerControls"/>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{A15661D6-D650-4549-B03F-3B54DB373509}tf16411245_win32</Template>
  <TotalTime>790</TotalTime>
  <Words>797</Words>
  <Application>Microsoft Office PowerPoint</Application>
  <PresentationFormat>Widescreen</PresentationFormat>
  <Paragraphs>242</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Biome Light</vt:lpstr>
      <vt:lpstr>Calibri</vt:lpstr>
      <vt:lpstr>Office Theme</vt:lpstr>
      <vt:lpstr>Aggression Identification</vt:lpstr>
      <vt:lpstr>Table of Contents</vt:lpstr>
      <vt:lpstr>Introduction</vt:lpstr>
      <vt:lpstr>Dataset</vt:lpstr>
      <vt:lpstr>Data</vt:lpstr>
      <vt:lpstr>Data Preprocessing</vt:lpstr>
      <vt:lpstr>PowerPoint Presentation</vt:lpstr>
      <vt:lpstr>WordCloud</vt:lpstr>
      <vt:lpstr>Three Strategies</vt:lpstr>
      <vt:lpstr>TFIDF Vectorizer</vt:lpstr>
      <vt:lpstr>Feature Selection</vt:lpstr>
      <vt:lpstr>ML Model Pipeline</vt:lpstr>
      <vt:lpstr>ML Classifiers</vt:lpstr>
      <vt:lpstr>ML Models Metrics </vt:lpstr>
      <vt:lpstr>Confusion Matrix</vt:lpstr>
      <vt:lpstr>DL Architectures</vt:lpstr>
      <vt:lpstr>DL Models Metrics </vt:lpstr>
      <vt:lpstr>Loss and Accuracy Curves</vt:lpstr>
      <vt:lpstr>Confusion matrix</vt:lpstr>
      <vt:lpstr>Word Embeddings</vt:lpstr>
      <vt:lpstr>Word2Vec</vt:lpstr>
      <vt:lpstr>Word2vec+LSTM</vt:lpstr>
      <vt:lpstr>BERT Language Model</vt:lpstr>
      <vt:lpstr>Model Architecture</vt:lpstr>
      <vt:lpstr>Results</vt:lpstr>
      <vt:lpstr>Inference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Aggression Identification</dc:title>
  <dc:creator>Sai Kasukurthi</dc:creator>
  <cp:lastModifiedBy>Prattipati Sri Vaishno Sai Suren - [CB.EN.U4AIE19048]</cp:lastModifiedBy>
  <cp:revision>14</cp:revision>
  <dcterms:created xsi:type="dcterms:W3CDTF">2022-05-04T06:57:47Z</dcterms:created>
  <dcterms:modified xsi:type="dcterms:W3CDTF">2022-09-12T11:11:20Z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