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9" r:id="rId4"/>
    <p:sldId id="260" r:id="rId5"/>
    <p:sldId id="261" r:id="rId6"/>
    <p:sldId id="262" r:id="rId7"/>
    <p:sldId id="263" r:id="rId8"/>
    <p:sldId id="264" r:id="rId9"/>
    <p:sldId id="265" r:id="rId10"/>
    <p:sldId id="281" r:id="rId11"/>
    <p:sldId id="279" r:id="rId12"/>
    <p:sldId id="282" r:id="rId13"/>
    <p:sldId id="266" r:id="rId14"/>
    <p:sldId id="270" r:id="rId15"/>
    <p:sldId id="271" r:id="rId16"/>
    <p:sldId id="272" r:id="rId17"/>
    <p:sldId id="273" r:id="rId18"/>
    <p:sldId id="284" r:id="rId19"/>
    <p:sldId id="285" r:id="rId20"/>
    <p:sldId id="286" r:id="rId21"/>
    <p:sldId id="287" r:id="rId22"/>
    <p:sldId id="292" r:id="rId23"/>
    <p:sldId id="275" r:id="rId24"/>
    <p:sldId id="289" r:id="rId25"/>
    <p:sldId id="293" r:id="rId26"/>
    <p:sldId id="294" r:id="rId27"/>
    <p:sldId id="290" r:id="rId28"/>
    <p:sldId id="267" r:id="rId29"/>
    <p:sldId id="274" r:id="rId30"/>
    <p:sldId id="268" r:id="rId31"/>
    <p:sldId id="269" r:id="rId32"/>
    <p:sldId id="291"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C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3DE1AE-FBD0-41B5-A111-0DF8E0E16DF2}">
  <a:tblStyle styleId="{753DE1AE-FBD0-41B5-A111-0DF8E0E16DF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78" d="100"/>
          <a:sy n="78" d="100"/>
        </p:scale>
        <p:origin x="65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0339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39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9639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59702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2960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5721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350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2620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517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65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6999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314953" y="1274618"/>
            <a:ext cx="9222658" cy="144891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Anomaly Detection in System Log using ML and DL Algorithms</a:t>
            </a:r>
            <a:endParaRPr sz="4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5" name="Google Shape;85;p13"/>
          <p:cNvSpPr txBox="1">
            <a:spLocks noGrp="1"/>
          </p:cNvSpPr>
          <p:nvPr>
            <p:ph type="subTitle" idx="1"/>
          </p:nvPr>
        </p:nvSpPr>
        <p:spPr>
          <a:xfrm>
            <a:off x="1524000" y="3429000"/>
            <a:ext cx="9144000" cy="94695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2400"/>
              <a:buNone/>
            </a:pPr>
            <a:r>
              <a:rPr lang="en-US" b="1" dirty="0">
                <a:latin typeface="Times New Roman" panose="02020603050405020304" pitchFamily="18" charset="0"/>
                <a:cs typeface="Times New Roman" panose="02020603050405020304" pitchFamily="18" charset="0"/>
              </a:rPr>
              <a:t>Guided by</a:t>
            </a:r>
            <a:endParaRPr b="1" dirty="0">
              <a:latin typeface="Times New Roman" panose="02020603050405020304" pitchFamily="18" charset="0"/>
              <a:cs typeface="Times New Roman" panose="02020603050405020304" pitchFamily="18" charset="0"/>
            </a:endParaRPr>
          </a:p>
          <a:p>
            <a:pPr marL="0" lvl="0" indent="0" algn="ctr" rtl="0">
              <a:lnSpc>
                <a:spcPct val="90000"/>
              </a:lnSpc>
              <a:spcBef>
                <a:spcPts val="1000"/>
              </a:spcBef>
              <a:spcAft>
                <a:spcPts val="0"/>
              </a:spcAft>
              <a:buClr>
                <a:schemeClr val="dk1"/>
              </a:buClr>
              <a:buSzPts val="2400"/>
              <a:buNone/>
            </a:pPr>
            <a:r>
              <a:rPr lang="en-US" b="1" dirty="0">
                <a:latin typeface="Times New Roman" panose="02020603050405020304" pitchFamily="18" charset="0"/>
                <a:cs typeface="Times New Roman" panose="02020603050405020304" pitchFamily="18" charset="0"/>
              </a:rPr>
              <a:t>Advisor: Dr Premjith B</a:t>
            </a:r>
            <a:endParaRPr b="1" dirty="0">
              <a:latin typeface="Times New Roman" panose="02020603050405020304" pitchFamily="18" charset="0"/>
              <a:cs typeface="Times New Roman" panose="02020603050405020304" pitchFamily="18" charset="0"/>
            </a:endParaRPr>
          </a:p>
        </p:txBody>
      </p:sp>
      <p:sp>
        <p:nvSpPr>
          <p:cNvPr id="86" name="Google Shape;86;p13"/>
          <p:cNvSpPr txBox="1"/>
          <p:nvPr/>
        </p:nvSpPr>
        <p:spPr>
          <a:xfrm>
            <a:off x="2790950" y="4921682"/>
            <a:ext cx="6140613" cy="132339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spcFirstLastPara="1" wrap="square" lIns="91425" tIns="45700" rIns="91425" bIns="45700" anchor="ctr" anchorCtr="0">
            <a:spAutoFit/>
          </a:bodyPr>
          <a:lstStyle/>
          <a:p>
            <a:pPr marL="0" marR="0" lvl="0" indent="0" algn="ctr" rtl="0">
              <a:spcBef>
                <a:spcPts val="0"/>
              </a:spcBef>
              <a:spcAft>
                <a:spcPts val="0"/>
              </a:spcAft>
              <a:buNone/>
            </a:pPr>
            <a:r>
              <a:rPr lang="en-US" sz="2000" b="0" i="0" u="none" strike="noStrike" cap="none" dirty="0">
                <a:solidFill>
                  <a:schemeClr val="dk1"/>
                </a:solidFill>
                <a:latin typeface="Century Gothic" panose="020B0502020202020204" pitchFamily="34" charset="0"/>
                <a:ea typeface="Calibri"/>
                <a:cs typeface="Calibri"/>
                <a:sym typeface="Calibri"/>
              </a:rPr>
              <a:t>Dinesh			CB.EN.U4AIE190</a:t>
            </a:r>
            <a:r>
              <a:rPr lang="en-US" sz="2000" dirty="0">
                <a:solidFill>
                  <a:schemeClr val="dk1"/>
                </a:solidFill>
                <a:latin typeface="Century Gothic" panose="020B0502020202020204" pitchFamily="34" charset="0"/>
                <a:ea typeface="Calibri"/>
                <a:cs typeface="Calibri"/>
                <a:sym typeface="Calibri"/>
              </a:rPr>
              <a:t>25</a:t>
            </a:r>
            <a:endParaRPr sz="2000" dirty="0">
              <a:latin typeface="Century Gothic" panose="020B0502020202020204" pitchFamily="34" charset="0"/>
            </a:endParaRPr>
          </a:p>
          <a:p>
            <a:pPr marL="0" marR="0" lvl="0" indent="0" algn="ctr" rtl="0">
              <a:spcBef>
                <a:spcPts val="0"/>
              </a:spcBef>
              <a:spcAft>
                <a:spcPts val="0"/>
              </a:spcAft>
              <a:buNone/>
            </a:pPr>
            <a:r>
              <a:rPr lang="en-US" sz="2000" b="0" i="0" u="none" strike="noStrike" cap="none" dirty="0">
                <a:solidFill>
                  <a:schemeClr val="dk1"/>
                </a:solidFill>
                <a:latin typeface="Century Gothic" panose="020B0502020202020204" pitchFamily="34" charset="0"/>
                <a:ea typeface="Calibri"/>
                <a:cs typeface="Calibri"/>
                <a:sym typeface="Calibri"/>
              </a:rPr>
              <a:t>Vaishno P		CB.EN.U4AIE19048</a:t>
            </a:r>
            <a:endParaRPr sz="2000" dirty="0">
              <a:latin typeface="Century Gothic" panose="020B0502020202020204" pitchFamily="34" charset="0"/>
            </a:endParaRPr>
          </a:p>
          <a:p>
            <a:pPr marL="0" marR="0" lvl="0" indent="0" algn="ctr" rtl="0">
              <a:spcBef>
                <a:spcPts val="0"/>
              </a:spcBef>
              <a:spcAft>
                <a:spcPts val="0"/>
              </a:spcAft>
              <a:buNone/>
            </a:pPr>
            <a:r>
              <a:rPr lang="en-US" sz="2000" b="0" i="0" u="none" strike="noStrike" cap="none" dirty="0">
                <a:solidFill>
                  <a:schemeClr val="dk1"/>
                </a:solidFill>
                <a:latin typeface="Century Gothic" panose="020B0502020202020204" pitchFamily="34" charset="0"/>
                <a:ea typeface="Calibri"/>
                <a:cs typeface="Calibri"/>
                <a:sym typeface="Calibri"/>
              </a:rPr>
              <a:t>Asmitha U		CB.EN.U4AIE190</a:t>
            </a:r>
            <a:r>
              <a:rPr lang="en-US" sz="2000" dirty="0">
                <a:solidFill>
                  <a:schemeClr val="dk1"/>
                </a:solidFill>
                <a:latin typeface="Century Gothic" panose="020B0502020202020204" pitchFamily="34" charset="0"/>
                <a:ea typeface="Calibri"/>
                <a:cs typeface="Calibri"/>
                <a:sym typeface="Calibri"/>
              </a:rPr>
              <a:t>65</a:t>
            </a:r>
            <a:endParaRPr sz="2000" dirty="0">
              <a:latin typeface="Century Gothic" panose="020B0502020202020204" pitchFamily="34" charset="0"/>
            </a:endParaRPr>
          </a:p>
          <a:p>
            <a:pPr marL="0" marR="0" lvl="0" indent="0" algn="ctr" rtl="0">
              <a:spcBef>
                <a:spcPts val="0"/>
              </a:spcBef>
              <a:spcAft>
                <a:spcPts val="0"/>
              </a:spcAft>
              <a:buNone/>
            </a:pPr>
            <a:r>
              <a:rPr lang="en-US" sz="2000" b="0" i="0" u="none" strike="noStrike" cap="none" dirty="0">
                <a:solidFill>
                  <a:schemeClr val="dk1"/>
                </a:solidFill>
                <a:latin typeface="Century Gothic" panose="020B0502020202020204" pitchFamily="34" charset="0"/>
                <a:ea typeface="Calibri"/>
                <a:cs typeface="Calibri"/>
                <a:sym typeface="Calibri"/>
              </a:rPr>
              <a:t>Logesh. V		CB.EN.U4AIE19073</a:t>
            </a:r>
            <a:endParaRPr sz="2000" dirty="0">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0A6C-4AA2-5BFA-B43C-E1D7293134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Approach – </a:t>
            </a:r>
            <a:r>
              <a:rPr lang="en-IN" dirty="0" err="1">
                <a:latin typeface="Times New Roman" panose="02020603050405020304" pitchFamily="18" charset="0"/>
                <a:cs typeface="Times New Roman" panose="02020603050405020304" pitchFamily="18" charset="0"/>
              </a:rPr>
              <a:t>MileStones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F1F34F6-05BE-AC48-C023-EB4BFB701028}"/>
              </a:ext>
            </a:extLst>
          </p:cNvPr>
          <p:cNvSpPr>
            <a:spLocks noGrp="1"/>
          </p:cNvSpPr>
          <p:nvPr>
            <p:ph type="body" idx="1"/>
          </p:nvPr>
        </p:nvSpPr>
        <p:spPr/>
        <p:txBody>
          <a:bodyPr>
            <a:normAutofit/>
          </a:bodyPr>
          <a:lstStyle/>
          <a:p>
            <a:pPr algn="just">
              <a:buFont typeface="Wingdings" panose="05000000000000000000" pitchFamily="2" charset="2"/>
              <a:buChar char="ü"/>
            </a:pPr>
            <a:r>
              <a:rPr lang="en-US" sz="2000" b="1" dirty="0">
                <a:latin typeface="Times New Roman"/>
                <a:cs typeface="Times New Roman"/>
              </a:rPr>
              <a:t>MS-1: Bert Model Trainer</a:t>
            </a:r>
          </a:p>
          <a:p>
            <a:pPr marL="114300" indent="0" algn="just">
              <a:buNone/>
            </a:pPr>
            <a:r>
              <a:rPr lang="en-US" sz="2000" dirty="0">
                <a:latin typeface="Times New Roman"/>
                <a:cs typeface="Times New Roman"/>
              </a:rPr>
              <a:t>Features are extracted using self defined preprocess layer with Bert-base-uncased transformer and trained with distilbert-base-uncased Bert model</a:t>
            </a:r>
          </a:p>
          <a:p>
            <a:pPr lvl="1" algn="just">
              <a:buFont typeface="Wingdings" panose="05000000000000000000" pitchFamily="2" charset="2"/>
              <a:buChar char="Ø"/>
            </a:pPr>
            <a:r>
              <a:rPr lang="en-US" sz="2000" b="1" dirty="0">
                <a:latin typeface="Times New Roman"/>
                <a:cs typeface="Times New Roman"/>
              </a:rPr>
              <a:t>Result: </a:t>
            </a:r>
            <a:r>
              <a:rPr lang="en-US" sz="2000" dirty="0">
                <a:latin typeface="Times New Roman"/>
                <a:cs typeface="Times New Roman"/>
              </a:rPr>
              <a:t>Due to highly imbalance nature of the dataset, the model cannot classify any anomalies. All the test long sequences are classified as “normal”.</a:t>
            </a:r>
          </a:p>
          <a:p>
            <a:pPr marL="114300" indent="0" algn="just">
              <a:buNone/>
            </a:pPr>
            <a:endParaRPr lang="en-US" sz="2000" dirty="0">
              <a:latin typeface="Times New Roman"/>
              <a:cs typeface="Times New Roman"/>
            </a:endParaRPr>
          </a:p>
          <a:p>
            <a:pPr algn="just">
              <a:buFont typeface="Wingdings" panose="05000000000000000000" pitchFamily="2" charset="2"/>
              <a:buChar char="ü"/>
            </a:pPr>
            <a:r>
              <a:rPr lang="en-US" sz="2000" b="1" dirty="0">
                <a:latin typeface="Times New Roman"/>
                <a:cs typeface="Times New Roman"/>
              </a:rPr>
              <a:t>MS-2: Bert Feature Extraction</a:t>
            </a:r>
          </a:p>
          <a:p>
            <a:pPr marL="114300" indent="0" algn="just">
              <a:buNone/>
            </a:pPr>
            <a:r>
              <a:rPr lang="en-US" sz="2000" dirty="0">
                <a:latin typeface="Times New Roman"/>
                <a:cs typeface="Times New Roman"/>
              </a:rPr>
              <a:t>In this approach, Bert - hugging face (</a:t>
            </a:r>
            <a:r>
              <a:rPr lang="en-US" sz="2000" dirty="0" err="1">
                <a:latin typeface="Times New Roman"/>
                <a:cs typeface="Times New Roman"/>
              </a:rPr>
              <a:t>small_bert_uncased</a:t>
            </a:r>
            <a:r>
              <a:rPr lang="en-US" sz="2000" dirty="0">
                <a:latin typeface="Times New Roman"/>
                <a:cs typeface="Times New Roman"/>
              </a:rPr>
              <a:t>) is used for feature extraction and an ANN (dense layer/neural networks) is trained with those features.</a:t>
            </a:r>
          </a:p>
          <a:p>
            <a:pPr lvl="1" algn="just">
              <a:buFont typeface="Wingdings" panose="05000000000000000000" pitchFamily="2" charset="2"/>
              <a:buChar char="Ø"/>
            </a:pPr>
            <a:r>
              <a:rPr lang="en-US" sz="2000" b="1" dirty="0">
                <a:latin typeface="Times New Roman"/>
                <a:cs typeface="Times New Roman"/>
              </a:rPr>
              <a:t>Result</a:t>
            </a:r>
            <a:r>
              <a:rPr lang="en-US" sz="2000" dirty="0">
                <a:latin typeface="Times New Roman"/>
                <a:cs typeface="Times New Roman"/>
              </a:rPr>
              <a:t>: Model cannot classify any anomalies due to highly imbalanced data</a:t>
            </a:r>
          </a:p>
        </p:txBody>
      </p:sp>
    </p:spTree>
    <p:extLst>
      <p:ext uri="{BB962C8B-B14F-4D97-AF65-F5344CB8AC3E}">
        <p14:creationId xmlns:p14="http://schemas.microsoft.com/office/powerpoint/2010/main" val="158967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0A6C-4AA2-5BFA-B43C-E1D729313460}"/>
              </a:ext>
            </a:extLst>
          </p:cNvPr>
          <p:cNvSpPr>
            <a:spLocks noGrp="1"/>
          </p:cNvSpPr>
          <p:nvPr>
            <p:ph type="title"/>
          </p:nvPr>
        </p:nvSpPr>
        <p:spPr>
          <a:xfrm>
            <a:off x="838200" y="365126"/>
            <a:ext cx="10515600" cy="927966"/>
          </a:xfrm>
        </p:spPr>
        <p:txBody>
          <a:bodyPr/>
          <a:lstStyle/>
          <a:p>
            <a:r>
              <a:rPr lang="en-IN" dirty="0">
                <a:latin typeface="Times New Roman" panose="02020603050405020304" pitchFamily="18" charset="0"/>
                <a:cs typeface="Times New Roman" panose="02020603050405020304" pitchFamily="18" charset="0"/>
              </a:rPr>
              <a:t>Approach – </a:t>
            </a:r>
            <a:r>
              <a:rPr lang="en-IN" dirty="0" err="1">
                <a:latin typeface="Times New Roman" panose="02020603050405020304" pitchFamily="18" charset="0"/>
                <a:cs typeface="Times New Roman" panose="02020603050405020304" pitchFamily="18" charset="0"/>
              </a:rPr>
              <a:t>MileStones</a:t>
            </a:r>
            <a:endParaRPr lang="en-IN" dirty="0">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F30A012B-2163-A734-BC68-F4854D971A58}"/>
              </a:ext>
            </a:extLst>
          </p:cNvPr>
          <p:cNvSpPr txBox="1">
            <a:spLocks/>
          </p:cNvSpPr>
          <p:nvPr/>
        </p:nvSpPr>
        <p:spPr>
          <a:xfrm>
            <a:off x="838200" y="1293092"/>
            <a:ext cx="10515600" cy="5333951"/>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buFont typeface="Wingdings" panose="05000000000000000000" pitchFamily="2" charset="2"/>
              <a:buChar char="ü"/>
            </a:pPr>
            <a:r>
              <a:rPr lang="en-US" sz="2000" b="1" dirty="0">
                <a:latin typeface="Times New Roman"/>
                <a:cs typeface="Times New Roman"/>
              </a:rPr>
              <a:t>MS-3: Oversampling Features</a:t>
            </a:r>
            <a:endParaRPr lang="en-US" sz="2000" dirty="0">
              <a:latin typeface="Times New Roman"/>
              <a:cs typeface="Times New Roman"/>
            </a:endParaRPr>
          </a:p>
          <a:p>
            <a:pPr marL="571500" lvl="1" indent="0" algn="just">
              <a:buNone/>
            </a:pPr>
            <a:r>
              <a:rPr lang="en-US" sz="2000" dirty="0">
                <a:latin typeface="Times New Roman"/>
                <a:cs typeface="Times New Roman"/>
              </a:rPr>
              <a:t>Feature extracted is done using transformer </a:t>
            </a:r>
            <a:r>
              <a:rPr lang="en-US" sz="2000" dirty="0" err="1">
                <a:latin typeface="Times New Roman"/>
                <a:cs typeface="Times New Roman"/>
              </a:rPr>
              <a:t>small_bert_uncased</a:t>
            </a:r>
            <a:r>
              <a:rPr lang="en-US" sz="2000" dirty="0">
                <a:latin typeface="Times New Roman"/>
                <a:cs typeface="Times New Roman"/>
              </a:rPr>
              <a:t>. Oversampling method - SMOTE is applied to features to tackle the imbalance problem in the dataset. Then, we train those SMOTE features into various ML algorithms. </a:t>
            </a:r>
          </a:p>
          <a:p>
            <a:pPr marL="571500" lvl="1" indent="0" algn="just">
              <a:buNone/>
            </a:pPr>
            <a:endParaRPr lang="en-US" sz="2000" dirty="0">
              <a:latin typeface="Times New Roman"/>
              <a:cs typeface="Times New Roman"/>
            </a:endParaRPr>
          </a:p>
          <a:p>
            <a:pPr marL="571500" lvl="1" indent="0" algn="just">
              <a:buNone/>
            </a:pPr>
            <a:endParaRPr lang="en-US" sz="2000" dirty="0">
              <a:latin typeface="Times New Roman"/>
              <a:cs typeface="Times New Roman"/>
            </a:endParaRPr>
          </a:p>
          <a:p>
            <a:pPr marL="571500" lvl="1" indent="0" algn="just">
              <a:buNone/>
            </a:pPr>
            <a:endParaRPr lang="en-US" sz="2000" dirty="0">
              <a:latin typeface="Times New Roman"/>
              <a:cs typeface="Times New Roman"/>
            </a:endParaRPr>
          </a:p>
          <a:p>
            <a:pPr lvl="1" algn="just">
              <a:buFont typeface="Wingdings" panose="05000000000000000000" pitchFamily="2" charset="2"/>
              <a:buChar char="Ø"/>
            </a:pPr>
            <a:r>
              <a:rPr lang="en-US" sz="2000" b="1" dirty="0">
                <a:latin typeface="Times New Roman"/>
                <a:cs typeface="Times New Roman"/>
              </a:rPr>
              <a:t>Result</a:t>
            </a:r>
            <a:r>
              <a:rPr lang="en-US" sz="2000" dirty="0">
                <a:latin typeface="Times New Roman"/>
                <a:cs typeface="Times New Roman"/>
              </a:rPr>
              <a:t>: Since the imbalance nature of the dataset has been treated with SMOTE, good accuracy is achieved.</a:t>
            </a:r>
          </a:p>
          <a:p>
            <a:pPr marL="571500" lvl="1" indent="0" algn="just">
              <a:buNone/>
            </a:pPr>
            <a:endParaRPr lang="en-US" sz="2000" dirty="0">
              <a:latin typeface="Times New Roman"/>
              <a:cs typeface="Times New Roman"/>
            </a:endParaRPr>
          </a:p>
          <a:p>
            <a:pPr algn="just">
              <a:buFont typeface="Wingdings" panose="05000000000000000000" pitchFamily="2" charset="2"/>
              <a:buChar char="ü"/>
            </a:pPr>
            <a:r>
              <a:rPr lang="en-US" sz="2000" b="1" dirty="0">
                <a:latin typeface="Times New Roman"/>
                <a:cs typeface="Times New Roman"/>
              </a:rPr>
              <a:t>MS-4: Extending ML Implementations on Entire data</a:t>
            </a:r>
          </a:p>
          <a:p>
            <a:pPr marL="571500" lvl="1" indent="0" algn="just">
              <a:buNone/>
            </a:pPr>
            <a:r>
              <a:rPr lang="en-US" sz="2000" dirty="0">
                <a:latin typeface="Times New Roman"/>
                <a:cs typeface="Times New Roman"/>
              </a:rPr>
              <a:t>Features extracted for the entire dataset using </a:t>
            </a:r>
            <a:r>
              <a:rPr lang="en-US" sz="2000" dirty="0" err="1">
                <a:latin typeface="Times New Roman"/>
                <a:cs typeface="Times New Roman"/>
              </a:rPr>
              <a:t>bert_cased</a:t>
            </a:r>
            <a:r>
              <a:rPr lang="en-US" sz="2000" dirty="0">
                <a:latin typeface="Times New Roman"/>
                <a:cs typeface="Times New Roman"/>
              </a:rPr>
              <a:t> in hugging face package. Applying ML algorithms did previous on these features also with SMOTE and without SMOTE.</a:t>
            </a:r>
          </a:p>
          <a:p>
            <a:pPr lvl="1" algn="just">
              <a:buFont typeface="Wingdings" panose="05000000000000000000" pitchFamily="2" charset="2"/>
              <a:buChar char="Ø"/>
            </a:pPr>
            <a:r>
              <a:rPr lang="en-US" sz="2000" b="1" dirty="0">
                <a:latin typeface="Times New Roman"/>
                <a:cs typeface="Times New Roman"/>
              </a:rPr>
              <a:t>Results:</a:t>
            </a:r>
            <a:r>
              <a:rPr lang="en-US" sz="2000" dirty="0">
                <a:latin typeface="Times New Roman"/>
                <a:cs typeface="Times New Roman"/>
              </a:rPr>
              <a:t> Some of the ML Algorithms were not trainable (One Class SVM, SVC, Local Outlier Factor, Gradient Boosting, Random Forest, Ada Boost, Gaussian Process) due to exponential time complexity. (One-Class and SVM has a training time that scales quadratically with the number of samples, or worse.) Apart from these, the rest all ML algorithms gave the similar results</a:t>
            </a:r>
          </a:p>
        </p:txBody>
      </p:sp>
      <p:sp>
        <p:nvSpPr>
          <p:cNvPr id="3" name="TextBox 2">
            <a:extLst>
              <a:ext uri="{FF2B5EF4-FFF2-40B4-BE49-F238E27FC236}">
                <a16:creationId xmlns:a16="http://schemas.microsoft.com/office/drawing/2014/main" id="{AFE94799-F090-D6F4-90F3-96E5E3A50E20}"/>
              </a:ext>
            </a:extLst>
          </p:cNvPr>
          <p:cNvSpPr txBox="1"/>
          <p:nvPr/>
        </p:nvSpPr>
        <p:spPr>
          <a:xfrm>
            <a:off x="1772240" y="2474893"/>
            <a:ext cx="2875175" cy="954107"/>
          </a:xfrm>
          <a:prstGeom prst="rect">
            <a:avLst/>
          </a:prstGeom>
          <a:noFill/>
        </p:spPr>
        <p:txBody>
          <a:bodyPr wrap="square" numCol="1" rtlCol="0">
            <a:spAutoFit/>
          </a:bodyPr>
          <a:lstStyle/>
          <a:p>
            <a:pPr marL="285750" lvl="1" indent="-285750" algn="just">
              <a:buFont typeface="Arial" panose="020B0604020202020204" pitchFamily="34" charset="0"/>
              <a:buChar char="•"/>
            </a:pPr>
            <a:r>
              <a:rPr lang="en-US" sz="1400" dirty="0">
                <a:latin typeface="Times New Roman"/>
                <a:cs typeface="Times New Roman"/>
              </a:rPr>
              <a:t>K-Nearest-Neighbors, </a:t>
            </a:r>
          </a:p>
          <a:p>
            <a:pPr marL="285750" lvl="1" indent="-285750" algn="just">
              <a:buFont typeface="Arial" panose="020B0604020202020204" pitchFamily="34" charset="0"/>
              <a:buChar char="•"/>
            </a:pPr>
            <a:r>
              <a:rPr lang="en-US" sz="1400" dirty="0">
                <a:latin typeface="Times New Roman"/>
                <a:cs typeface="Times New Roman"/>
              </a:rPr>
              <a:t>Quadratic Discriminant Analysis, </a:t>
            </a:r>
          </a:p>
          <a:p>
            <a:pPr marL="285750" lvl="1" indent="-285750" algn="just">
              <a:buFont typeface="Arial" panose="020B0604020202020204" pitchFamily="34" charset="0"/>
              <a:buChar char="•"/>
            </a:pPr>
            <a:r>
              <a:rPr lang="en-US" sz="1400" dirty="0">
                <a:latin typeface="Times New Roman"/>
                <a:cs typeface="Times New Roman"/>
              </a:rPr>
              <a:t>Support Vector Machine, </a:t>
            </a:r>
          </a:p>
          <a:p>
            <a:pPr marL="285750" lvl="1" indent="-285750" algn="just">
              <a:buFont typeface="Arial" panose="020B0604020202020204" pitchFamily="34" charset="0"/>
              <a:buChar char="•"/>
            </a:pPr>
            <a:r>
              <a:rPr lang="en-US" sz="1400" dirty="0">
                <a:latin typeface="Times New Roman"/>
                <a:cs typeface="Times New Roman"/>
              </a:rPr>
              <a:t>One class SVM, </a:t>
            </a:r>
          </a:p>
        </p:txBody>
      </p:sp>
      <p:sp>
        <p:nvSpPr>
          <p:cNvPr id="4" name="TextBox 3">
            <a:extLst>
              <a:ext uri="{FF2B5EF4-FFF2-40B4-BE49-F238E27FC236}">
                <a16:creationId xmlns:a16="http://schemas.microsoft.com/office/drawing/2014/main" id="{D04BBE40-C18F-87A5-C0A2-F8C23D33167A}"/>
              </a:ext>
            </a:extLst>
          </p:cNvPr>
          <p:cNvSpPr txBox="1"/>
          <p:nvPr/>
        </p:nvSpPr>
        <p:spPr>
          <a:xfrm>
            <a:off x="4681983" y="2474892"/>
            <a:ext cx="2875175" cy="954107"/>
          </a:xfrm>
          <a:prstGeom prst="rect">
            <a:avLst/>
          </a:prstGeom>
          <a:noFill/>
        </p:spPr>
        <p:txBody>
          <a:bodyPr wrap="square" numCol="1" rtlCol="0">
            <a:spAutoFit/>
          </a:bodyPr>
          <a:lstStyle/>
          <a:p>
            <a:pPr marL="285750" marR="0" indent="-285750" algn="just" rtl="0">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Local-Outlier-Factor, </a:t>
            </a:r>
            <a:endParaRPr lang="en-US" dirty="0">
              <a:effectLst/>
            </a:endParaRPr>
          </a:p>
          <a:p>
            <a:pPr marL="285750" marR="0" indent="-285750" algn="just" rtl="0">
              <a:spcBef>
                <a:spcPts val="0"/>
              </a:spcBef>
              <a:spcAft>
                <a:spcPts val="0"/>
              </a:spcAft>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Isolation Forest, </a:t>
            </a:r>
            <a:endParaRPr lang="en-US" dirty="0">
              <a:effectLst/>
            </a:endParaRPr>
          </a:p>
          <a:p>
            <a:pPr marL="285750" marR="0" indent="-285750" algn="just" rtl="0">
              <a:spcBef>
                <a:spcPts val="0"/>
              </a:spcBef>
              <a:spcAft>
                <a:spcPts val="0"/>
              </a:spcAft>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Linear Regression, </a:t>
            </a:r>
            <a:endParaRPr lang="en-US" dirty="0">
              <a:effectLst/>
            </a:endParaRPr>
          </a:p>
          <a:p>
            <a:pPr marL="285750" marR="0" indent="-285750" algn="just" rtl="0">
              <a:spcBef>
                <a:spcPts val="0"/>
              </a:spcBef>
              <a:spcAft>
                <a:spcPts val="0"/>
              </a:spcAft>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Stochastic Gradient Descent, </a:t>
            </a:r>
            <a:endParaRPr lang="en-US" dirty="0">
              <a:effectLst/>
            </a:endParaRPr>
          </a:p>
        </p:txBody>
      </p:sp>
      <p:sp>
        <p:nvSpPr>
          <p:cNvPr id="5" name="TextBox 4">
            <a:extLst>
              <a:ext uri="{FF2B5EF4-FFF2-40B4-BE49-F238E27FC236}">
                <a16:creationId xmlns:a16="http://schemas.microsoft.com/office/drawing/2014/main" id="{A06F30F3-61A8-1F07-EBAB-11816FC76045}"/>
              </a:ext>
            </a:extLst>
          </p:cNvPr>
          <p:cNvSpPr txBox="1"/>
          <p:nvPr/>
        </p:nvSpPr>
        <p:spPr>
          <a:xfrm>
            <a:off x="7591726" y="2474891"/>
            <a:ext cx="2875175" cy="954107"/>
          </a:xfrm>
          <a:prstGeom prst="rect">
            <a:avLst/>
          </a:prstGeom>
          <a:noFill/>
        </p:spPr>
        <p:txBody>
          <a:bodyPr wrap="square" numCol="1" rtlCol="0">
            <a:spAutoFit/>
          </a:bodyPr>
          <a:lstStyle/>
          <a:p>
            <a:pPr marL="285750" marR="0" indent="-285750" algn="just" rtl="0">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Gaussian Naïve Bayes, </a:t>
            </a:r>
          </a:p>
          <a:p>
            <a:pPr marL="285750" marR="0" indent="-285750" algn="just" rtl="0">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Decision Tree, </a:t>
            </a:r>
          </a:p>
          <a:p>
            <a:pPr marL="285750" marR="0" indent="-285750" algn="just" rtl="0">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Random Forest, </a:t>
            </a:r>
          </a:p>
          <a:p>
            <a:pPr marL="285750" marR="0" indent="-285750" algn="just" rtl="0">
              <a:spcBef>
                <a:spcPts val="0"/>
              </a:spcBef>
              <a:spcAft>
                <a:spcPts val="0"/>
              </a:spcAft>
              <a:buClr>
                <a:srgbClr val="000000"/>
              </a:buClr>
              <a:buSzPts val="1400"/>
              <a:buFont typeface="Arial" panose="020B0604020202020204" pitchFamily="34" charset="0"/>
              <a:buChar char="•"/>
            </a:pPr>
            <a:r>
              <a:rPr lang="en-US" b="0" i="0"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Light-Grade-Boost-Machine</a:t>
            </a:r>
          </a:p>
        </p:txBody>
      </p:sp>
    </p:spTree>
    <p:extLst>
      <p:ext uri="{BB962C8B-B14F-4D97-AF65-F5344CB8AC3E}">
        <p14:creationId xmlns:p14="http://schemas.microsoft.com/office/powerpoint/2010/main" val="246659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0A6C-4AA2-5BFA-B43C-E1D72931346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Approach – </a:t>
            </a:r>
            <a:r>
              <a:rPr lang="en-IN" dirty="0" err="1">
                <a:latin typeface="Times New Roman" panose="02020603050405020304" pitchFamily="18" charset="0"/>
                <a:cs typeface="Times New Roman" panose="02020603050405020304" pitchFamily="18" charset="0"/>
              </a:rPr>
              <a:t>MileStones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F1F34F6-05BE-AC48-C023-EB4BFB701028}"/>
              </a:ext>
            </a:extLst>
          </p:cNvPr>
          <p:cNvSpPr>
            <a:spLocks noGrp="1"/>
          </p:cNvSpPr>
          <p:nvPr>
            <p:ph type="body" idx="1"/>
          </p:nvPr>
        </p:nvSpPr>
        <p:spPr>
          <a:xfrm>
            <a:off x="838200" y="1616364"/>
            <a:ext cx="10515600" cy="4876511"/>
          </a:xfrm>
        </p:spPr>
        <p:txBody>
          <a:bodyPr>
            <a:normAutofit lnSpcReduction="10000"/>
          </a:bodyPr>
          <a:lstStyle/>
          <a:p>
            <a:pPr algn="just">
              <a:buFont typeface="Wingdings" panose="05000000000000000000" pitchFamily="2" charset="2"/>
              <a:buChar char="ü"/>
            </a:pPr>
            <a:r>
              <a:rPr lang="en-US" sz="2000" b="1" dirty="0">
                <a:latin typeface="Times New Roman"/>
                <a:cs typeface="Times New Roman"/>
              </a:rPr>
              <a:t>MS-5: DL  and ML approaches on Text Tokenized vectors</a:t>
            </a:r>
          </a:p>
          <a:p>
            <a:pPr marL="114300" indent="0" algn="just">
              <a:buNone/>
            </a:pPr>
            <a:r>
              <a:rPr lang="en-US" sz="2000" dirty="0">
                <a:latin typeface="Times New Roman"/>
                <a:cs typeface="Times New Roman"/>
              </a:rPr>
              <a:t>Sentence to sequence Tokenizer is applied directly on the log data. Then this tokenized vectors and SMOTE(tokenized vectors) is trained into various DL methods (separate models) – RNN, Bi-RNN, LSTM, Bi-LSTM, GRU, Bi-GRU, CNN.</a:t>
            </a:r>
          </a:p>
          <a:p>
            <a:pPr lvl="1" algn="just">
              <a:buFont typeface="Wingdings" panose="05000000000000000000" pitchFamily="2" charset="2"/>
              <a:buChar char="Ø"/>
            </a:pPr>
            <a:r>
              <a:rPr lang="en-US" sz="2000" b="1" dirty="0">
                <a:latin typeface="Times New Roman"/>
                <a:cs typeface="Times New Roman"/>
              </a:rPr>
              <a:t>Result: </a:t>
            </a:r>
            <a:r>
              <a:rPr lang="en-US" sz="2000" dirty="0">
                <a:latin typeface="Times New Roman"/>
                <a:cs typeface="Times New Roman"/>
              </a:rPr>
              <a:t>Better promising results of without-smote fitted model than with-smote fitted model. This gives a better way to avoid oversampling, but most of the model is supervised learning which we are trying to avoid as real time labelling manually of log is impossible. (that’s why we started basic anomaly detection unsupervised ML approaches on a small portion of data – One-Class SVM and Isolation Forrest Especially)</a:t>
            </a:r>
          </a:p>
          <a:p>
            <a:pPr marL="114300" indent="0" algn="just">
              <a:buNone/>
            </a:pPr>
            <a:endParaRPr lang="en-US" sz="2000" b="1" dirty="0">
              <a:latin typeface="Times New Roman"/>
              <a:cs typeface="Times New Roman"/>
            </a:endParaRPr>
          </a:p>
          <a:p>
            <a:pPr algn="just">
              <a:buFont typeface="Wingdings" panose="05000000000000000000" pitchFamily="2" charset="2"/>
              <a:buChar char="ü"/>
            </a:pPr>
            <a:r>
              <a:rPr lang="en-US" sz="2000" b="1" dirty="0">
                <a:latin typeface="Times New Roman"/>
                <a:cs typeface="Times New Roman"/>
              </a:rPr>
              <a:t>MS-6: DL approaches on Bert Features</a:t>
            </a:r>
          </a:p>
          <a:p>
            <a:pPr marL="114300" indent="0" algn="just">
              <a:buNone/>
            </a:pPr>
            <a:r>
              <a:rPr lang="en-US" sz="2000" dirty="0">
                <a:latin typeface="Times New Roman"/>
                <a:cs typeface="Times New Roman"/>
              </a:rPr>
              <a:t>Basically we are implementing the same approach as above, except that we giving the Bert-feature extracted from </a:t>
            </a:r>
            <a:r>
              <a:rPr lang="en-US" sz="2000" dirty="0" err="1">
                <a:latin typeface="Times New Roman"/>
                <a:cs typeface="Times New Roman"/>
              </a:rPr>
              <a:t>bert</a:t>
            </a:r>
            <a:r>
              <a:rPr lang="en-US" sz="2000" dirty="0">
                <a:latin typeface="Times New Roman"/>
                <a:cs typeface="Times New Roman"/>
              </a:rPr>
              <a:t>-cased (hugging face) previously as input into the same DL methods (separate models for with-smote fit and without-smote fit) for comparison purposes.</a:t>
            </a:r>
          </a:p>
          <a:p>
            <a:pPr lvl="1" algn="just">
              <a:buFont typeface="Wingdings" panose="05000000000000000000" pitchFamily="2" charset="2"/>
              <a:buChar char="Ø"/>
            </a:pPr>
            <a:r>
              <a:rPr lang="en-US" sz="2000" b="1" dirty="0">
                <a:latin typeface="Times New Roman"/>
                <a:cs typeface="Times New Roman"/>
              </a:rPr>
              <a:t>Result</a:t>
            </a:r>
            <a:r>
              <a:rPr lang="en-US" sz="2000" dirty="0">
                <a:latin typeface="Times New Roman"/>
                <a:cs typeface="Times New Roman"/>
              </a:rPr>
              <a:t>: The results of DL models on Sentence Tokenized input vectors done previously were significantly better than this approach.</a:t>
            </a:r>
            <a:endParaRPr lang="en-IN" sz="2400" dirty="0">
              <a:latin typeface="Times New Roman"/>
              <a:cs typeface="Times New Roman"/>
            </a:endParaRPr>
          </a:p>
        </p:txBody>
      </p:sp>
    </p:spTree>
    <p:extLst>
      <p:ext uri="{BB962C8B-B14F-4D97-AF65-F5344CB8AC3E}">
        <p14:creationId xmlns:p14="http://schemas.microsoft.com/office/powerpoint/2010/main" val="32385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METHODOLOGY</a:t>
            </a:r>
            <a:endParaRPr dirty="0"/>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8" name="Rectangle 7">
            <a:extLst>
              <a:ext uri="{FF2B5EF4-FFF2-40B4-BE49-F238E27FC236}">
                <a16:creationId xmlns:a16="http://schemas.microsoft.com/office/drawing/2014/main" id="{062B9668-DC51-48EE-D59A-0A3823C57CCD}"/>
              </a:ext>
            </a:extLst>
          </p:cNvPr>
          <p:cNvSpPr/>
          <p:nvPr/>
        </p:nvSpPr>
        <p:spPr>
          <a:xfrm>
            <a:off x="2133600" y="1257301"/>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DEF3BA82-92CE-093A-FB4E-87EF9B839C57}"/>
              </a:ext>
            </a:extLst>
          </p:cNvPr>
          <p:cNvPicPr>
            <a:picLocks noChangeAspect="1"/>
          </p:cNvPicPr>
          <p:nvPr/>
        </p:nvPicPr>
        <p:blipFill>
          <a:blip r:embed="rId4"/>
          <a:stretch>
            <a:fillRect/>
          </a:stretch>
        </p:blipFill>
        <p:spPr>
          <a:xfrm>
            <a:off x="3940952" y="5476971"/>
            <a:ext cx="7102455" cy="800169"/>
          </a:xfrm>
          <a:prstGeom prst="rect">
            <a:avLst/>
          </a:prstGeom>
        </p:spPr>
      </p:pic>
      <p:pic>
        <p:nvPicPr>
          <p:cNvPr id="13" name="Picture 12">
            <a:extLst>
              <a:ext uri="{FF2B5EF4-FFF2-40B4-BE49-F238E27FC236}">
                <a16:creationId xmlns:a16="http://schemas.microsoft.com/office/drawing/2014/main" id="{F94775C2-F182-414E-0061-4AC4042BFB75}"/>
              </a:ext>
            </a:extLst>
          </p:cNvPr>
          <p:cNvPicPr>
            <a:picLocks noChangeAspect="1"/>
          </p:cNvPicPr>
          <p:nvPr/>
        </p:nvPicPr>
        <p:blipFill>
          <a:blip r:embed="rId5"/>
          <a:stretch>
            <a:fillRect/>
          </a:stretch>
        </p:blipFill>
        <p:spPr>
          <a:xfrm>
            <a:off x="4188623" y="3963865"/>
            <a:ext cx="6607113" cy="983065"/>
          </a:xfrm>
          <a:prstGeom prst="rect">
            <a:avLst/>
          </a:prstGeom>
        </p:spPr>
      </p:pic>
      <p:cxnSp>
        <p:nvCxnSpPr>
          <p:cNvPr id="15" name="Straight Arrow Connector 14">
            <a:extLst>
              <a:ext uri="{FF2B5EF4-FFF2-40B4-BE49-F238E27FC236}">
                <a16:creationId xmlns:a16="http://schemas.microsoft.com/office/drawing/2014/main" id="{88D5D965-2F8D-5EB3-EB39-D70A6D64658D}"/>
              </a:ext>
            </a:extLst>
          </p:cNvPr>
          <p:cNvCxnSpPr>
            <a:cxnSpLocks/>
            <a:stCxn id="13" idx="2"/>
            <a:endCxn id="9" idx="0"/>
          </p:cNvCxnSpPr>
          <p:nvPr/>
        </p:nvCxnSpPr>
        <p:spPr>
          <a:xfrm>
            <a:off x="7492180" y="4946930"/>
            <a:ext cx="0" cy="5300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AE432EF-8CA3-213D-593F-C6430C586C2C}"/>
              </a:ext>
            </a:extLst>
          </p:cNvPr>
          <p:cNvSpPr txBox="1"/>
          <p:nvPr/>
        </p:nvSpPr>
        <p:spPr>
          <a:xfrm>
            <a:off x="3793468" y="1752526"/>
            <a:ext cx="7649497" cy="1550168"/>
          </a:xfrm>
          <a:prstGeom prst="rect">
            <a:avLst/>
          </a:prstGeom>
          <a:noFill/>
        </p:spPr>
        <p:txBody>
          <a:bodyPr wrap="square" rtlCol="0">
            <a:spAutoFit/>
          </a:bodyPr>
          <a:lstStyle/>
          <a:p>
            <a:pPr marL="457200" indent="-342900" algn="just">
              <a:lnSpc>
                <a:spcPct val="90000"/>
              </a:lnSpc>
              <a:spcBef>
                <a:spcPts val="1000"/>
              </a:spcBef>
              <a:buClr>
                <a:schemeClr val="dk1"/>
              </a:buClr>
              <a:buSzPts val="1800"/>
              <a:buFont typeface="Arial" panose="020B0604020202020204" pitchFamily="34" charset="0"/>
              <a:buChar char="•"/>
            </a:pPr>
            <a:r>
              <a:rPr lang="en-IN" sz="2400" dirty="0">
                <a:solidFill>
                  <a:schemeClr val="dk1"/>
                </a:solidFill>
                <a:latin typeface="Times New Roman"/>
                <a:cs typeface="Times New Roman"/>
                <a:sym typeface="Calibri"/>
              </a:rPr>
              <a:t>Log parsing is the process of breaking the log lines into smaller chunks and make them structured so that they are easy to  interpret and analyse.</a:t>
            </a:r>
          </a:p>
          <a:p>
            <a:pPr marL="457200" indent="-342900" algn="just">
              <a:lnSpc>
                <a:spcPct val="90000"/>
              </a:lnSpc>
              <a:spcBef>
                <a:spcPts val="1000"/>
              </a:spcBef>
              <a:buClr>
                <a:schemeClr val="dk1"/>
              </a:buClr>
              <a:buSzPts val="1800"/>
              <a:buFont typeface="Arial" panose="020B0604020202020204" pitchFamily="34" charset="0"/>
              <a:buChar char="•"/>
            </a:pPr>
            <a:r>
              <a:rPr lang="en-IN" sz="2400" dirty="0">
                <a:solidFill>
                  <a:schemeClr val="dk1"/>
                </a:solidFill>
                <a:latin typeface="Times New Roman"/>
                <a:cs typeface="Times New Roman"/>
                <a:sym typeface="Calibri"/>
              </a:rPr>
              <a:t>These parsed files are stored as CSV files.</a:t>
            </a:r>
          </a:p>
        </p:txBody>
      </p:sp>
      <p:sp>
        <p:nvSpPr>
          <p:cNvPr id="20" name="Rectangle 19">
            <a:extLst>
              <a:ext uri="{FF2B5EF4-FFF2-40B4-BE49-F238E27FC236}">
                <a16:creationId xmlns:a16="http://schemas.microsoft.com/office/drawing/2014/main" id="{0669BCDE-6EE7-2CB0-469F-0A7C9598525A}"/>
              </a:ext>
            </a:extLst>
          </p:cNvPr>
          <p:cNvSpPr/>
          <p:nvPr/>
        </p:nvSpPr>
        <p:spPr>
          <a:xfrm>
            <a:off x="5830529" y="5476971"/>
            <a:ext cx="5212878" cy="800169"/>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E78A0B9-77BC-A8E3-7D07-09F14875C651}"/>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METHODOLOGY</a:t>
            </a:r>
            <a:endParaRPr dirty="0"/>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2" name="Rectangle 1">
            <a:extLst>
              <a:ext uri="{FF2B5EF4-FFF2-40B4-BE49-F238E27FC236}">
                <a16:creationId xmlns:a16="http://schemas.microsoft.com/office/drawing/2014/main" id="{B9E5528E-A907-8522-7CA3-8C1CB8EF8806}"/>
              </a:ext>
            </a:extLst>
          </p:cNvPr>
          <p:cNvSpPr/>
          <p:nvPr/>
        </p:nvSpPr>
        <p:spPr>
          <a:xfrm>
            <a:off x="2133600" y="2124899"/>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87892585-1028-2456-4029-880EB85173FA}"/>
              </a:ext>
            </a:extLst>
          </p:cNvPr>
          <p:cNvSpPr txBox="1"/>
          <p:nvPr/>
        </p:nvSpPr>
        <p:spPr>
          <a:xfrm>
            <a:off x="3793468" y="1752526"/>
            <a:ext cx="7649497" cy="1882567"/>
          </a:xfrm>
          <a:prstGeom prst="rect">
            <a:avLst/>
          </a:prstGeom>
          <a:noFill/>
        </p:spPr>
        <p:txBody>
          <a:bodyPr wrap="square" rtlCol="0">
            <a:spAutoFit/>
          </a:bodyPr>
          <a:lstStyle/>
          <a:p>
            <a:pPr marL="457200" indent="-342900" algn="just">
              <a:lnSpc>
                <a:spcPct val="90000"/>
              </a:lnSpc>
              <a:spcBef>
                <a:spcPts val="1000"/>
              </a:spcBef>
              <a:buClr>
                <a:schemeClr val="dk1"/>
              </a:buClr>
              <a:buSzPts val="1800"/>
              <a:buFont typeface="Arial" panose="020B0604020202020204" pitchFamily="34" charset="0"/>
              <a:buChar char="•"/>
            </a:pPr>
            <a:r>
              <a:rPr lang="en-IN" sz="2400" dirty="0">
                <a:solidFill>
                  <a:schemeClr val="dk1"/>
                </a:solidFill>
                <a:latin typeface="Times New Roman"/>
                <a:cs typeface="Times New Roman"/>
                <a:sym typeface="Calibri"/>
              </a:rPr>
              <a:t>After log parsing, the raw log data is pre-processed using regular expressions which removes all non-alphanumeric characters and punctuation marks.</a:t>
            </a:r>
          </a:p>
          <a:p>
            <a:pPr marL="457200" indent="-342900" algn="just">
              <a:lnSpc>
                <a:spcPct val="90000"/>
              </a:lnSpc>
              <a:spcBef>
                <a:spcPts val="1000"/>
              </a:spcBef>
              <a:buClr>
                <a:schemeClr val="dk1"/>
              </a:buClr>
              <a:buSzPts val="1800"/>
              <a:buFont typeface="Arial" panose="020B0604020202020204" pitchFamily="34" charset="0"/>
              <a:buChar char="•"/>
            </a:pPr>
            <a:r>
              <a:rPr lang="en-IN" sz="2400" dirty="0">
                <a:solidFill>
                  <a:schemeClr val="dk1"/>
                </a:solidFill>
                <a:latin typeface="Times New Roman"/>
                <a:cs typeface="Times New Roman"/>
                <a:sym typeface="Calibri"/>
              </a:rPr>
              <a:t>However, the data is not lower cased as it may lead to misinterpretation of class labels.</a:t>
            </a:r>
          </a:p>
        </p:txBody>
      </p:sp>
      <p:pic>
        <p:nvPicPr>
          <p:cNvPr id="5" name="Picture 4">
            <a:extLst>
              <a:ext uri="{FF2B5EF4-FFF2-40B4-BE49-F238E27FC236}">
                <a16:creationId xmlns:a16="http://schemas.microsoft.com/office/drawing/2014/main" id="{1594B9E8-6B70-7584-C3E7-17F2D7FB89D3}"/>
              </a:ext>
            </a:extLst>
          </p:cNvPr>
          <p:cNvPicPr>
            <a:picLocks noChangeAspect="1"/>
          </p:cNvPicPr>
          <p:nvPr/>
        </p:nvPicPr>
        <p:blipFill>
          <a:blip r:embed="rId4"/>
          <a:stretch>
            <a:fillRect/>
          </a:stretch>
        </p:blipFill>
        <p:spPr>
          <a:xfrm>
            <a:off x="4424588" y="3883413"/>
            <a:ext cx="5992031" cy="1067610"/>
          </a:xfrm>
          <a:prstGeom prst="rect">
            <a:avLst/>
          </a:prstGeom>
        </p:spPr>
      </p:pic>
      <p:pic>
        <p:nvPicPr>
          <p:cNvPr id="8" name="Picture 7">
            <a:extLst>
              <a:ext uri="{FF2B5EF4-FFF2-40B4-BE49-F238E27FC236}">
                <a16:creationId xmlns:a16="http://schemas.microsoft.com/office/drawing/2014/main" id="{0A62DD2B-7FF4-62FB-61E7-538FD3619F1E}"/>
              </a:ext>
            </a:extLst>
          </p:cNvPr>
          <p:cNvPicPr>
            <a:picLocks noChangeAspect="1"/>
          </p:cNvPicPr>
          <p:nvPr/>
        </p:nvPicPr>
        <p:blipFill>
          <a:blip r:embed="rId5"/>
          <a:stretch>
            <a:fillRect/>
          </a:stretch>
        </p:blipFill>
        <p:spPr>
          <a:xfrm>
            <a:off x="5992235" y="5532580"/>
            <a:ext cx="2698231" cy="1091608"/>
          </a:xfrm>
          <a:prstGeom prst="rect">
            <a:avLst/>
          </a:prstGeom>
        </p:spPr>
      </p:pic>
      <p:cxnSp>
        <p:nvCxnSpPr>
          <p:cNvPr id="9" name="Straight Arrow Connector 8">
            <a:extLst>
              <a:ext uri="{FF2B5EF4-FFF2-40B4-BE49-F238E27FC236}">
                <a16:creationId xmlns:a16="http://schemas.microsoft.com/office/drawing/2014/main" id="{5184DE05-9D0A-353E-A423-2F460DF3A250}"/>
              </a:ext>
            </a:extLst>
          </p:cNvPr>
          <p:cNvCxnSpPr>
            <a:cxnSpLocks/>
          </p:cNvCxnSpPr>
          <p:nvPr/>
        </p:nvCxnSpPr>
        <p:spPr>
          <a:xfrm>
            <a:off x="7341351" y="5031772"/>
            <a:ext cx="0" cy="5300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5A5ECCD-4702-E5C0-973E-8704EBD3411A}"/>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extLst>
      <p:ext uri="{BB962C8B-B14F-4D97-AF65-F5344CB8AC3E}">
        <p14:creationId xmlns:p14="http://schemas.microsoft.com/office/powerpoint/2010/main" val="1043131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METHODOLOGY</a:t>
            </a:r>
            <a:endParaRPr dirty="0"/>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4" name="TextBox 3">
            <a:extLst>
              <a:ext uri="{FF2B5EF4-FFF2-40B4-BE49-F238E27FC236}">
                <a16:creationId xmlns:a16="http://schemas.microsoft.com/office/drawing/2014/main" id="{D0D91531-0CBB-35E3-85D6-AF1BD1125859}"/>
              </a:ext>
            </a:extLst>
          </p:cNvPr>
          <p:cNvSpPr txBox="1"/>
          <p:nvPr/>
        </p:nvSpPr>
        <p:spPr>
          <a:xfrm>
            <a:off x="3592945" y="1257301"/>
            <a:ext cx="8220364" cy="5324535"/>
          </a:xfrm>
          <a:prstGeom prst="rect">
            <a:avLst/>
          </a:prstGeom>
          <a:noFill/>
        </p:spPr>
        <p:txBody>
          <a:bodyPr wrap="square">
            <a:sp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Tokenization is breaking the raw text into small chunks. Tokenization breaks the raw text into words, sentences called tokens. The tokenization helps in interpreting the meaning of the text by analyzing the sequence of the words.</a:t>
            </a:r>
          </a:p>
          <a:p>
            <a:pPr marL="342900" indent="-342900" algn="just">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BERT provides dense vector representations for natural language by using a deep, pre-trained neural network with the Transformer architecture</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BERT models chosen are </a:t>
            </a:r>
            <a:r>
              <a:rPr lang="en-IN" sz="2000" dirty="0" err="1">
                <a:latin typeface="Times New Roman" panose="02020603050405020304" pitchFamily="18" charset="0"/>
                <a:cs typeface="Times New Roman" panose="02020603050405020304" pitchFamily="18" charset="0"/>
              </a:rPr>
              <a:t>small_bert_uncased</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bert_base_cased</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 </a:t>
            </a:r>
          </a:p>
          <a:p>
            <a:pPr marL="342900" indent="-34290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The Small BERT models are the BERT architecture with a smaller number of layers  combined with a smaller hidden size. </a:t>
            </a:r>
          </a:p>
          <a:p>
            <a:pPr marL="342900" indent="-342900" algn="just">
              <a:buFont typeface="Courier New" panose="02070309020205020404" pitchFamily="49" charset="0"/>
              <a:buChar char="o"/>
            </a:pPr>
            <a:r>
              <a:rPr lang="en-IN" sz="2000" dirty="0">
                <a:latin typeface="Times New Roman" panose="02020603050405020304" pitchFamily="18" charset="0"/>
                <a:cs typeface="Times New Roman" panose="02020603050405020304" pitchFamily="18" charset="0"/>
              </a:rPr>
              <a:t>The Base Bert model is the basic transformer model without lowercasing before Word-Piece tokenization, i.e. raw text input.</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After the Preprocessing step, the log lines are given to Bert model for feature extraction. </a:t>
            </a:r>
          </a:p>
        </p:txBody>
      </p:sp>
      <p:sp>
        <p:nvSpPr>
          <p:cNvPr id="3" name="TextBox 2">
            <a:extLst>
              <a:ext uri="{FF2B5EF4-FFF2-40B4-BE49-F238E27FC236}">
                <a16:creationId xmlns:a16="http://schemas.microsoft.com/office/drawing/2014/main" id="{91B25D1E-232D-0BF8-EE2E-C58F7D28965D}"/>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
        <p:nvSpPr>
          <p:cNvPr id="5" name="Rectangle 4">
            <a:extLst>
              <a:ext uri="{FF2B5EF4-FFF2-40B4-BE49-F238E27FC236}">
                <a16:creationId xmlns:a16="http://schemas.microsoft.com/office/drawing/2014/main" id="{3D03550C-DA45-604F-535E-5B0CCB8D9750}"/>
              </a:ext>
            </a:extLst>
          </p:cNvPr>
          <p:cNvSpPr/>
          <p:nvPr/>
        </p:nvSpPr>
        <p:spPr>
          <a:xfrm>
            <a:off x="2127325" y="3013487"/>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66900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31847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METHODOLOGY</a:t>
            </a:r>
            <a:endParaRPr dirty="0"/>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2" name="Rectangle 1">
            <a:extLst>
              <a:ext uri="{FF2B5EF4-FFF2-40B4-BE49-F238E27FC236}">
                <a16:creationId xmlns:a16="http://schemas.microsoft.com/office/drawing/2014/main" id="{36FE30A4-41FB-C134-1E67-94F30FBCDE52}"/>
              </a:ext>
            </a:extLst>
          </p:cNvPr>
          <p:cNvSpPr/>
          <p:nvPr/>
        </p:nvSpPr>
        <p:spPr>
          <a:xfrm>
            <a:off x="2133600" y="3858261"/>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6214A27-3D52-B35A-D7F4-78833C63E32C}"/>
              </a:ext>
            </a:extLst>
          </p:cNvPr>
          <p:cNvSpPr txBox="1"/>
          <p:nvPr/>
        </p:nvSpPr>
        <p:spPr>
          <a:xfrm>
            <a:off x="4206239" y="1552569"/>
            <a:ext cx="7326999" cy="2800767"/>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Smote(Synthetic Minority Oversampling Technique) is a statistical technique for increasing the number of cases in our dataset in order to make it balanced.</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SMOTE takes the entire dataset as an input, but it increases the percentage of only the minority cases.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graphicFrame>
        <p:nvGraphicFramePr>
          <p:cNvPr id="9" name="Google Shape;140;p22">
            <a:extLst>
              <a:ext uri="{FF2B5EF4-FFF2-40B4-BE49-F238E27FC236}">
                <a16:creationId xmlns:a16="http://schemas.microsoft.com/office/drawing/2014/main" id="{874F9BBC-AFCB-4DFB-17D0-D48673EB5D75}"/>
              </a:ext>
            </a:extLst>
          </p:cNvPr>
          <p:cNvGraphicFramePr/>
          <p:nvPr>
            <p:extLst>
              <p:ext uri="{D42A27DB-BD31-4B8C-83A1-F6EECF244321}">
                <p14:modId xmlns:p14="http://schemas.microsoft.com/office/powerpoint/2010/main" val="4232054949"/>
              </p:ext>
            </p:extLst>
          </p:nvPr>
        </p:nvGraphicFramePr>
        <p:xfrm>
          <a:off x="4085464" y="4171152"/>
          <a:ext cx="7568547" cy="1645950"/>
        </p:xfrm>
        <a:graphic>
          <a:graphicData uri="http://schemas.openxmlformats.org/drawingml/2006/table">
            <a:tbl>
              <a:tblPr firstRow="1" bandRow="1">
                <a:noFill/>
                <a:tableStyleId>{753DE1AE-FBD0-41B5-A111-0DF8E0E16DF2}</a:tableStyleId>
              </a:tblPr>
              <a:tblGrid>
                <a:gridCol w="2344843">
                  <a:extLst>
                    <a:ext uri="{9D8B030D-6E8A-4147-A177-3AD203B41FA5}">
                      <a16:colId xmlns:a16="http://schemas.microsoft.com/office/drawing/2014/main" val="95284796"/>
                    </a:ext>
                  </a:extLst>
                </a:gridCol>
                <a:gridCol w="1915039">
                  <a:extLst>
                    <a:ext uri="{9D8B030D-6E8A-4147-A177-3AD203B41FA5}">
                      <a16:colId xmlns:a16="http://schemas.microsoft.com/office/drawing/2014/main" val="20000"/>
                    </a:ext>
                  </a:extLst>
                </a:gridCol>
                <a:gridCol w="1495796">
                  <a:extLst>
                    <a:ext uri="{9D8B030D-6E8A-4147-A177-3AD203B41FA5}">
                      <a16:colId xmlns:a16="http://schemas.microsoft.com/office/drawing/2014/main" val="20002"/>
                    </a:ext>
                  </a:extLst>
                </a:gridCol>
                <a:gridCol w="1812869">
                  <a:extLst>
                    <a:ext uri="{9D8B030D-6E8A-4147-A177-3AD203B41FA5}">
                      <a16:colId xmlns:a16="http://schemas.microsoft.com/office/drawing/2014/main" val="20003"/>
                    </a:ext>
                  </a:extLst>
                </a:gridCol>
              </a:tblGrid>
              <a:tr h="342030">
                <a:tc>
                  <a:txBody>
                    <a:bodyPr/>
                    <a:lstStyle/>
                    <a:p>
                      <a:pPr marL="0" marR="0" lvl="0" indent="0" algn="l" rtl="0">
                        <a:spcBef>
                          <a:spcPts val="0"/>
                        </a:spcBef>
                        <a:spcAft>
                          <a:spcPts val="0"/>
                        </a:spcAft>
                        <a:buNone/>
                      </a:pPr>
                      <a:r>
                        <a:rPr lang="en-US" sz="1800" dirty="0"/>
                        <a:t>(Appling for entire dataset)</a:t>
                      </a:r>
                      <a:endParaRPr sz="1800" dirty="0"/>
                    </a:p>
                  </a:txBody>
                  <a:tcPr marL="91450" marR="91450" marT="45725" marB="45725"/>
                </a:tc>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281485">
                <a:tc>
                  <a:txBody>
                    <a:bodyPr/>
                    <a:lstStyle/>
                    <a:p>
                      <a:pPr marL="0" marR="0" lvl="0" indent="0" algn="l" rtl="0">
                        <a:lnSpc>
                          <a:spcPct val="100000"/>
                        </a:lnSpc>
                        <a:spcBef>
                          <a:spcPts val="0"/>
                        </a:spcBef>
                        <a:spcAft>
                          <a:spcPts val="0"/>
                        </a:spcAft>
                        <a:buClr>
                          <a:srgbClr val="000000"/>
                        </a:buClr>
                        <a:buFont typeface="Arial"/>
                        <a:buNone/>
                      </a:pPr>
                      <a:r>
                        <a:rPr lang="en-IN" sz="1600" b="0" i="0" u="none" strike="noStrike" cap="none" dirty="0">
                          <a:solidFill>
                            <a:schemeClr val="dk1"/>
                          </a:solidFill>
                          <a:latin typeface="Times New Roman" panose="02020603050405020304" pitchFamily="18" charset="0"/>
                          <a:cs typeface="Times New Roman" panose="02020603050405020304" pitchFamily="18" charset="0"/>
                          <a:sym typeface="Arial"/>
                        </a:rPr>
                        <a:t>Original Dataset</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104815</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101544</a:t>
                      </a:r>
                      <a:endParaRPr sz="1800" dirty="0">
                        <a:latin typeface="Times New Roman" panose="02020603050405020304" pitchFamily="18" charset="0"/>
                        <a:cs typeface="Times New Roman" panose="02020603050405020304" pitchFamily="18" charset="0"/>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3271</a:t>
                      </a:r>
                      <a:endParaRPr sz="1800" dirty="0">
                        <a:latin typeface="Times New Roman" panose="02020603050405020304" pitchFamily="18" charset="0"/>
                        <a:cs typeface="Times New Roman" panose="02020603050405020304" pitchFamily="18" charset="0"/>
                      </a:endParaRPr>
                    </a:p>
                  </a:txBody>
                  <a:tcPr marL="91450" marR="91450" marT="45725" marB="45725"/>
                </a:tc>
                <a:extLst>
                  <a:ext uri="{0D108BD9-81ED-4DB2-BD59-A6C34878D82A}">
                    <a16:rowId xmlns:a16="http://schemas.microsoft.com/office/drawing/2014/main" val="10001"/>
                  </a:ext>
                </a:extLst>
              </a:tr>
              <a:tr h="281485">
                <a:tc>
                  <a:txBody>
                    <a:bodyPr/>
                    <a:lstStyle/>
                    <a:p>
                      <a:pPr marL="0" marR="0" lvl="0" indent="0" algn="l" rtl="0">
                        <a:lnSpc>
                          <a:spcPct val="100000"/>
                        </a:lnSpc>
                        <a:spcBef>
                          <a:spcPts val="0"/>
                        </a:spcBef>
                        <a:spcAft>
                          <a:spcPts val="0"/>
                        </a:spcAft>
                        <a:buClr>
                          <a:srgbClr val="000000"/>
                        </a:buClr>
                        <a:buFont typeface="Arial"/>
                        <a:buNone/>
                      </a:pPr>
                      <a:r>
                        <a:rPr lang="en-IN" sz="1600" b="0" i="0" u="none" strike="noStrike" cap="none" dirty="0">
                          <a:solidFill>
                            <a:schemeClr val="dk1"/>
                          </a:solidFill>
                          <a:latin typeface="Times New Roman" panose="02020603050405020304" pitchFamily="18" charset="0"/>
                          <a:cs typeface="Times New Roman" panose="02020603050405020304" pitchFamily="18" charset="0"/>
                          <a:sym typeface="Arial"/>
                        </a:rPr>
                        <a:t>After applying SMOTE</a:t>
                      </a: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203088</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101544</a:t>
                      </a: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101544</a:t>
                      </a:r>
                    </a:p>
                  </a:txBody>
                  <a:tcPr marL="91450" marR="91450" marT="45725" marB="45725"/>
                </a:tc>
                <a:extLst>
                  <a:ext uri="{0D108BD9-81ED-4DB2-BD59-A6C34878D82A}">
                    <a16:rowId xmlns:a16="http://schemas.microsoft.com/office/drawing/2014/main" val="2786777111"/>
                  </a:ext>
                </a:extLst>
              </a:tr>
            </a:tbl>
          </a:graphicData>
        </a:graphic>
      </p:graphicFrame>
      <p:sp>
        <p:nvSpPr>
          <p:cNvPr id="3" name="TextBox 2">
            <a:extLst>
              <a:ext uri="{FF2B5EF4-FFF2-40B4-BE49-F238E27FC236}">
                <a16:creationId xmlns:a16="http://schemas.microsoft.com/office/drawing/2014/main" id="{DE6D8684-3E23-AC0C-88A9-D5F04D4C8650}"/>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extLst>
      <p:ext uri="{BB962C8B-B14F-4D97-AF65-F5344CB8AC3E}">
        <p14:creationId xmlns:p14="http://schemas.microsoft.com/office/powerpoint/2010/main" val="649347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89935" y="218539"/>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METHODOLOGY</a:t>
            </a:r>
            <a:endParaRPr dirty="0"/>
          </a:p>
        </p:txBody>
      </p:sp>
      <p:pic>
        <p:nvPicPr>
          <p:cNvPr id="6" name="Picture 5">
            <a:extLst>
              <a:ext uri="{FF2B5EF4-FFF2-40B4-BE49-F238E27FC236}">
                <a16:creationId xmlns:a16="http://schemas.microsoft.com/office/drawing/2014/main" id="{C17FD2D8-2C5E-6402-5F43-9B8BE17EB7B4}"/>
              </a:ext>
            </a:extLst>
          </p:cNvPr>
          <p:cNvPicPr>
            <a:picLocks noChangeAspect="1"/>
          </p:cNvPicPr>
          <p:nvPr/>
        </p:nvPicPr>
        <p:blipFill>
          <a:blip r:embed="rId3"/>
          <a:stretch>
            <a:fillRect/>
          </a:stretch>
        </p:blipFill>
        <p:spPr>
          <a:xfrm>
            <a:off x="589935" y="1257301"/>
            <a:ext cx="2840600" cy="5019839"/>
          </a:xfrm>
          <a:prstGeom prst="rect">
            <a:avLst/>
          </a:prstGeom>
        </p:spPr>
      </p:pic>
      <p:sp>
        <p:nvSpPr>
          <p:cNvPr id="2" name="Rectangle 1">
            <a:extLst>
              <a:ext uri="{FF2B5EF4-FFF2-40B4-BE49-F238E27FC236}">
                <a16:creationId xmlns:a16="http://schemas.microsoft.com/office/drawing/2014/main" id="{F92A20A9-666C-81F8-4D15-26E46CC8A9E7}"/>
              </a:ext>
            </a:extLst>
          </p:cNvPr>
          <p:cNvSpPr/>
          <p:nvPr/>
        </p:nvSpPr>
        <p:spPr>
          <a:xfrm>
            <a:off x="2133600" y="4742181"/>
            <a:ext cx="1296935" cy="650157"/>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F60E0BC-FD05-3D41-F5A7-C8D0479937FE}"/>
              </a:ext>
            </a:extLst>
          </p:cNvPr>
          <p:cNvSpPr txBox="1"/>
          <p:nvPr/>
        </p:nvSpPr>
        <p:spPr>
          <a:xfrm>
            <a:off x="3941813" y="2042169"/>
            <a:ext cx="7660252" cy="3483005"/>
          </a:xfrm>
          <a:prstGeom prst="rect">
            <a:avLst/>
          </a:prstGeom>
          <a:noFill/>
        </p:spPr>
        <p:txBody>
          <a:bodyPr wrap="square" rtlCol="0" anchor="ctr">
            <a:spAutoFit/>
          </a:bodyPr>
          <a:lstStyle/>
          <a:p>
            <a:pPr marL="114300" algn="just">
              <a:lnSpc>
                <a:spcPct val="90000"/>
              </a:lnSpc>
              <a:spcBef>
                <a:spcPts val="1000"/>
              </a:spcBef>
              <a:buClr>
                <a:schemeClr val="dk1"/>
              </a:buClr>
              <a:buSzPts val="1800"/>
            </a:pPr>
            <a:r>
              <a:rPr lang="en-IN" sz="2000" dirty="0">
                <a:solidFill>
                  <a:schemeClr val="dk1"/>
                </a:solidFill>
                <a:latin typeface="Times New Roman"/>
                <a:cs typeface="Times New Roman"/>
              </a:rPr>
              <a:t>Various important Algorithms used for training models are:</a:t>
            </a:r>
          </a:p>
          <a:p>
            <a:pPr marL="457200" indent="-342900" algn="just">
              <a:lnSpc>
                <a:spcPct val="90000"/>
              </a:lnSpc>
              <a:spcBef>
                <a:spcPts val="1000"/>
              </a:spcBef>
              <a:buClr>
                <a:schemeClr val="dk1"/>
              </a:buClr>
              <a:buSzPts val="1800"/>
              <a:buFont typeface="Wingdings" panose="05000000000000000000" pitchFamily="2" charset="2"/>
              <a:buChar char="q"/>
            </a:pPr>
            <a:r>
              <a:rPr lang="en-IN" sz="2000" dirty="0">
                <a:solidFill>
                  <a:schemeClr val="dk1"/>
                </a:solidFill>
                <a:latin typeface="Times New Roman"/>
                <a:cs typeface="Times New Roman"/>
              </a:rPr>
              <a:t>One-Class SVM (Support Vector Machine)</a:t>
            </a:r>
          </a:p>
          <a:p>
            <a:pPr marL="457200" indent="-342900" algn="just">
              <a:lnSpc>
                <a:spcPct val="90000"/>
              </a:lnSpc>
              <a:spcBef>
                <a:spcPts val="1000"/>
              </a:spcBef>
              <a:buClr>
                <a:schemeClr val="dk1"/>
              </a:buClr>
              <a:buSzPts val="1800"/>
              <a:buFont typeface="Wingdings" panose="05000000000000000000" pitchFamily="2" charset="2"/>
              <a:buChar char="q"/>
            </a:pPr>
            <a:r>
              <a:rPr lang="en-IN" sz="2000" dirty="0">
                <a:solidFill>
                  <a:schemeClr val="dk1"/>
                </a:solidFill>
                <a:latin typeface="Times New Roman"/>
                <a:cs typeface="Times New Roman"/>
              </a:rPr>
              <a:t>Isolation Forrest</a:t>
            </a:r>
          </a:p>
          <a:p>
            <a:pPr marL="457200" indent="-342900" algn="just">
              <a:lnSpc>
                <a:spcPct val="90000"/>
              </a:lnSpc>
              <a:spcBef>
                <a:spcPts val="1000"/>
              </a:spcBef>
              <a:buClr>
                <a:schemeClr val="dk1"/>
              </a:buClr>
              <a:buSzPts val="1800"/>
              <a:buFont typeface="Wingdings" panose="05000000000000000000" pitchFamily="2" charset="2"/>
              <a:buChar char="q"/>
            </a:pPr>
            <a:r>
              <a:rPr lang="en-IN" sz="2000" dirty="0">
                <a:solidFill>
                  <a:schemeClr val="dk1"/>
                </a:solidFill>
                <a:latin typeface="Times New Roman"/>
                <a:cs typeface="Times New Roman"/>
              </a:rPr>
              <a:t>Quadratic Discriminative Analysis (QDA)</a:t>
            </a:r>
          </a:p>
          <a:p>
            <a:pPr marL="457200" indent="-342900" algn="just">
              <a:lnSpc>
                <a:spcPct val="90000"/>
              </a:lnSpc>
              <a:spcBef>
                <a:spcPts val="1000"/>
              </a:spcBef>
              <a:buClr>
                <a:schemeClr val="dk1"/>
              </a:buClr>
              <a:buSzPts val="1800"/>
              <a:buFont typeface="Wingdings" panose="05000000000000000000" pitchFamily="2" charset="2"/>
              <a:buChar char="q"/>
            </a:pPr>
            <a:r>
              <a:rPr lang="en-US" sz="2000" dirty="0">
                <a:latin typeface="Times New Roman"/>
                <a:cs typeface="Times New Roman"/>
              </a:rPr>
              <a:t>RNN &amp; Bidirectional-RNN (Recurrent Neural Network)</a:t>
            </a:r>
          </a:p>
          <a:p>
            <a:pPr marL="457200" indent="-342900" algn="just">
              <a:lnSpc>
                <a:spcPct val="90000"/>
              </a:lnSpc>
              <a:spcBef>
                <a:spcPts val="1000"/>
              </a:spcBef>
              <a:buClr>
                <a:schemeClr val="dk1"/>
              </a:buClr>
              <a:buSzPts val="1800"/>
              <a:buFont typeface="Wingdings" panose="05000000000000000000" pitchFamily="2" charset="2"/>
              <a:buChar char="q"/>
            </a:pPr>
            <a:r>
              <a:rPr lang="en-US" sz="2000" dirty="0">
                <a:latin typeface="Times New Roman"/>
                <a:cs typeface="Times New Roman"/>
              </a:rPr>
              <a:t>LSTM &amp; Bidirectional-LSTM (Long Short-Term Memory)</a:t>
            </a:r>
          </a:p>
          <a:p>
            <a:pPr marL="457200" indent="-342900" algn="just">
              <a:lnSpc>
                <a:spcPct val="90000"/>
              </a:lnSpc>
              <a:spcBef>
                <a:spcPts val="1000"/>
              </a:spcBef>
              <a:buClr>
                <a:schemeClr val="dk1"/>
              </a:buClr>
              <a:buSzPts val="1800"/>
              <a:buFont typeface="Wingdings" panose="05000000000000000000" pitchFamily="2" charset="2"/>
              <a:buChar char="q"/>
            </a:pPr>
            <a:r>
              <a:rPr lang="en-US" sz="2000" dirty="0">
                <a:latin typeface="Times New Roman"/>
                <a:cs typeface="Times New Roman"/>
              </a:rPr>
              <a:t>GRU &amp; Bidirectional-GRU (Gated Recurrent Unit)</a:t>
            </a:r>
          </a:p>
          <a:p>
            <a:pPr marL="457200" indent="-342900" algn="just">
              <a:lnSpc>
                <a:spcPct val="90000"/>
              </a:lnSpc>
              <a:spcBef>
                <a:spcPts val="1000"/>
              </a:spcBef>
              <a:buClr>
                <a:schemeClr val="dk1"/>
              </a:buClr>
              <a:buSzPts val="1800"/>
              <a:buFont typeface="Wingdings" panose="05000000000000000000" pitchFamily="2" charset="2"/>
              <a:buChar char="q"/>
            </a:pPr>
            <a:r>
              <a:rPr lang="en-US" sz="2000" dirty="0">
                <a:latin typeface="Times New Roman"/>
                <a:cs typeface="Times New Roman"/>
              </a:rPr>
              <a:t>ANN (Artificial Neural Network – dense layers) &amp; CNN (1D – Convolution Neural Network)</a:t>
            </a:r>
            <a:endParaRPr lang="en-IN" sz="2000" dirty="0">
              <a:solidFill>
                <a:schemeClr val="dk1"/>
              </a:solidFill>
              <a:latin typeface="Times New Roman"/>
              <a:cs typeface="Times New Roman"/>
            </a:endParaRPr>
          </a:p>
        </p:txBody>
      </p:sp>
      <p:sp>
        <p:nvSpPr>
          <p:cNvPr id="3" name="TextBox 2">
            <a:extLst>
              <a:ext uri="{FF2B5EF4-FFF2-40B4-BE49-F238E27FC236}">
                <a16:creationId xmlns:a16="http://schemas.microsoft.com/office/drawing/2014/main" id="{439B0921-35B9-D411-3D45-0190261D0408}"/>
              </a:ext>
            </a:extLst>
          </p:cNvPr>
          <p:cNvSpPr txBox="1"/>
          <p:nvPr/>
        </p:nvSpPr>
        <p:spPr>
          <a:xfrm>
            <a:off x="2133600" y="3306618"/>
            <a:ext cx="1272540" cy="338554"/>
          </a:xfrm>
          <a:prstGeom prst="rect">
            <a:avLst/>
          </a:prstGeom>
          <a:solidFill>
            <a:schemeClr val="bg1"/>
          </a:solidFill>
        </p:spPr>
        <p:txBody>
          <a:bodyPr wrap="square" rtlCol="0">
            <a:spAutoFit/>
          </a:bodyPr>
          <a:lstStyle/>
          <a:p>
            <a:pPr algn="ctr"/>
            <a:r>
              <a:rPr lang="en-US" sz="800" dirty="0"/>
              <a:t>(Bert and Sentence Tokenizer)</a:t>
            </a:r>
          </a:p>
        </p:txBody>
      </p:sp>
    </p:spTree>
    <p:extLst>
      <p:ext uri="{BB962C8B-B14F-4D97-AF65-F5344CB8AC3E}">
        <p14:creationId xmlns:p14="http://schemas.microsoft.com/office/powerpoint/2010/main" val="3150935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70324F-22D5-0416-2238-7DC8B4A664A7}"/>
              </a:ext>
            </a:extLst>
          </p:cNvPr>
          <p:cNvSpPr>
            <a:spLocks noGrp="1"/>
          </p:cNvSpPr>
          <p:nvPr>
            <p:ph type="body" idx="1"/>
          </p:nvPr>
        </p:nvSpPr>
        <p:spPr>
          <a:xfrm>
            <a:off x="838200" y="150725"/>
            <a:ext cx="10515600" cy="6358229"/>
          </a:xfrm>
        </p:spPr>
        <p:txBody>
          <a:bodyPr anchor="ctr">
            <a:normAutofit fontScale="77500" lnSpcReduction="20000"/>
          </a:bodyPr>
          <a:lstStyle/>
          <a:p>
            <a:pPr marL="114300" indent="0" algn="just">
              <a:lnSpc>
                <a:spcPct val="90000"/>
              </a:lnSpc>
              <a:spcBef>
                <a:spcPts val="1000"/>
              </a:spcBef>
              <a:buClr>
                <a:schemeClr val="dk1"/>
              </a:buClr>
              <a:buSzPts val="1800"/>
              <a:buNone/>
            </a:pPr>
            <a:r>
              <a:rPr lang="en-US" sz="2800" b="1" dirty="0">
                <a:latin typeface="Times New Roman"/>
                <a:cs typeface="Times New Roman"/>
                <a:sym typeface="Calibri"/>
              </a:rPr>
              <a:t>One Class SVM:</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The aim is to separate data into two classes the positive one considered as the class of  normal and the negative one considered as the class of anomaly.</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The reason why we used one class SVM is due to their flexibility in fitting complex nonlinear boundaries between normal and anomaly data.</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One class SVM  learns the boundary for the normal data points and identifies the data outside the border to be anomalies.</a:t>
            </a:r>
          </a:p>
          <a:p>
            <a:pPr marL="114300" indent="0" algn="just">
              <a:lnSpc>
                <a:spcPct val="90000"/>
              </a:lnSpc>
              <a:spcBef>
                <a:spcPts val="1000"/>
              </a:spcBef>
              <a:buClr>
                <a:schemeClr val="dk1"/>
              </a:buClr>
              <a:buSzPts val="1800"/>
              <a:buNone/>
            </a:pPr>
            <a:endParaRPr lang="en-US" sz="2800" dirty="0">
              <a:latin typeface="Times New Roman"/>
              <a:cs typeface="Times New Roman"/>
              <a:sym typeface="Calibri"/>
            </a:endParaRPr>
          </a:p>
          <a:p>
            <a:pPr marL="114300" indent="0" algn="just">
              <a:buNone/>
            </a:pPr>
            <a:r>
              <a:rPr lang="en-US" sz="2800" b="1" dirty="0">
                <a:latin typeface="Times New Roman" panose="02020603050405020304" pitchFamily="18" charset="0"/>
                <a:cs typeface="Times New Roman" panose="02020603050405020304" pitchFamily="18" charset="0"/>
              </a:rPr>
              <a:t>Isolation Forest:</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Its an unsupervised anomaly detection that identifies anomaly by isolating outliers in the data i.e., how far a data point is to the rest of the data.</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Isolation forest split the data space using lines that are orthogonal to the origin and assigns higher anomaly scores to data points that need few splits to be isolated.</a:t>
            </a:r>
          </a:p>
          <a:p>
            <a:pPr marL="114300" indent="0" algn="just">
              <a:buNone/>
            </a:pPr>
            <a:endParaRPr lang="en-US" sz="2800" dirty="0">
              <a:latin typeface="Times New Roman" panose="02020603050405020304" pitchFamily="18" charset="0"/>
              <a:cs typeface="Times New Roman" panose="02020603050405020304" pitchFamily="18" charset="0"/>
            </a:endParaRPr>
          </a:p>
          <a:p>
            <a:pPr marL="114300" indent="0" algn="just">
              <a:buNone/>
            </a:pPr>
            <a:r>
              <a:rPr lang="en-US" sz="2800" b="1" dirty="0">
                <a:latin typeface="Times New Roman" panose="02020603050405020304" pitchFamily="18" charset="0"/>
                <a:cs typeface="Times New Roman" panose="02020603050405020304" pitchFamily="18" charset="0"/>
              </a:rPr>
              <a:t>Quadratic Discriminant Analysis: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QDA is a generative model, that assumes each class follow a Gaussian distribution and fits a quadratic decision boundary using Bayes' rule </a:t>
            </a:r>
            <a:endParaRPr lang="en-US" sz="2800" dirty="0">
              <a:latin typeface="Times New Roman"/>
              <a:cs typeface="Times New Roman"/>
              <a:sym typeface="Calibri"/>
            </a:endParaRP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Quadratic discriminant analysis is quite like Linear discriminant analysis except we relaxed the assumption that the mean and covariance of all the classes were equal.</a:t>
            </a:r>
          </a:p>
        </p:txBody>
      </p:sp>
    </p:spTree>
    <p:extLst>
      <p:ext uri="{BB962C8B-B14F-4D97-AF65-F5344CB8AC3E}">
        <p14:creationId xmlns:p14="http://schemas.microsoft.com/office/powerpoint/2010/main" val="120696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70324F-22D5-0416-2238-7DC8B4A664A7}"/>
              </a:ext>
            </a:extLst>
          </p:cNvPr>
          <p:cNvSpPr>
            <a:spLocks noGrp="1"/>
          </p:cNvSpPr>
          <p:nvPr>
            <p:ph type="body" idx="1"/>
          </p:nvPr>
        </p:nvSpPr>
        <p:spPr>
          <a:xfrm>
            <a:off x="838200" y="691500"/>
            <a:ext cx="10515600" cy="5474999"/>
          </a:xfrm>
        </p:spPr>
        <p:txBody>
          <a:bodyPr anchor="ctr">
            <a:normAutofit fontScale="77500" lnSpcReduction="20000"/>
          </a:bodyPr>
          <a:lstStyle/>
          <a:p>
            <a:pPr marL="114300" indent="0" algn="just">
              <a:lnSpc>
                <a:spcPct val="90000"/>
              </a:lnSpc>
              <a:spcBef>
                <a:spcPts val="1000"/>
              </a:spcBef>
              <a:buClr>
                <a:schemeClr val="dk1"/>
              </a:buClr>
              <a:buSzPts val="1800"/>
              <a:buNone/>
            </a:pPr>
            <a:r>
              <a:rPr lang="en-US" sz="2800" b="1" dirty="0">
                <a:latin typeface="Times New Roman"/>
                <a:cs typeface="Times New Roman"/>
                <a:sym typeface="Calibri"/>
              </a:rPr>
              <a:t>RNN Vs Bi-RNN:</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Recurrent Neural Network(RNN) are a type of Neural Network where the output from previous step are fed as input to the current step. </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RNN has the limitation that it processes inputs in strict temporal order. This means current input has context of previous inputs but not the future. </a:t>
            </a:r>
          </a:p>
          <a:p>
            <a:pPr marL="457200" indent="-342900" algn="just">
              <a:lnSpc>
                <a:spcPct val="90000"/>
              </a:lnSpc>
              <a:spcBef>
                <a:spcPts val="1000"/>
              </a:spcBef>
              <a:buClr>
                <a:schemeClr val="dk1"/>
              </a:buClr>
              <a:buSzPts val="1800"/>
              <a:buFont typeface="Arial" panose="020B0604020202020204" pitchFamily="34" charset="0"/>
              <a:buChar char="•"/>
            </a:pPr>
            <a:r>
              <a:rPr lang="en-US" sz="2800" dirty="0">
                <a:latin typeface="Times New Roman"/>
                <a:cs typeface="Times New Roman"/>
                <a:sym typeface="Calibri"/>
              </a:rPr>
              <a:t>Bidirectional RNN (Bi-RNN) duplicates the RNN processing chain so that inputs are processed in both forward and reverse time order. This allows a Bi-RNN to look at future context as well.</a:t>
            </a:r>
          </a:p>
          <a:p>
            <a:pPr marL="114300" indent="0" algn="just">
              <a:lnSpc>
                <a:spcPct val="90000"/>
              </a:lnSpc>
              <a:spcBef>
                <a:spcPts val="1000"/>
              </a:spcBef>
              <a:buClr>
                <a:schemeClr val="dk1"/>
              </a:buClr>
              <a:buSzPts val="1800"/>
              <a:buNone/>
            </a:pPr>
            <a:endParaRPr lang="en-US" sz="2800" dirty="0">
              <a:latin typeface="Times New Roman"/>
              <a:cs typeface="Times New Roman"/>
              <a:sym typeface="Calibri"/>
            </a:endParaRPr>
          </a:p>
          <a:p>
            <a:pPr marL="114300" indent="0" algn="just">
              <a:buNone/>
            </a:pPr>
            <a:r>
              <a:rPr lang="en-US" sz="2800" b="1" dirty="0">
                <a:latin typeface="Times New Roman" panose="02020603050405020304" pitchFamily="18" charset="0"/>
                <a:cs typeface="Times New Roman" panose="02020603050405020304" pitchFamily="18" charset="0"/>
              </a:rPr>
              <a:t>LSTM Vs Bi-LSTM:</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LSTM is a special type of recurrent neural network. Specifically, this architecture is introduced to solve the problem of vanishing and exploding gradients.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addition, this type of network is better for maintaining long-range connections, recognizing the relationship between values at the beginning and end of a sequence.</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Bi-LSTM adds one more LSTM layer, which reverses the direction of information flow. Then we combine the outputs from both LSTM layers in several ways, such as average, sum, multiplication, or concatenation.</a:t>
            </a:r>
          </a:p>
        </p:txBody>
      </p:sp>
    </p:spTree>
    <p:extLst>
      <p:ext uri="{BB962C8B-B14F-4D97-AF65-F5344CB8AC3E}">
        <p14:creationId xmlns:p14="http://schemas.microsoft.com/office/powerpoint/2010/main" val="2483711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8200" y="766353"/>
            <a:ext cx="10515600" cy="78377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2" name="Google Shape;92;p14"/>
          <p:cNvSpPr txBox="1">
            <a:spLocks noGrp="1"/>
          </p:cNvSpPr>
          <p:nvPr>
            <p:ph type="body" idx="1"/>
          </p:nvPr>
        </p:nvSpPr>
        <p:spPr>
          <a:xfrm>
            <a:off x="899160" y="2500061"/>
            <a:ext cx="10515600" cy="3701143"/>
          </a:xfrm>
          <a:prstGeom prst="rect">
            <a:avLst/>
          </a:prstGeom>
          <a:noFill/>
          <a:ln>
            <a:noFill/>
          </a:ln>
        </p:spPr>
        <p:txBody>
          <a:bodyPr spcFirstLastPara="1" wrap="square" lIns="91425" tIns="45700" rIns="91425" bIns="45700" anchor="ctr" anchorCtr="0">
            <a:noAutofit/>
          </a:bodyPr>
          <a:lstStyle/>
          <a:p>
            <a:pPr marL="228600" lvl="0" indent="-228600" algn="just" rtl="0">
              <a:lnSpc>
                <a:spcPct val="90000"/>
              </a:lnSpc>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Modern computer systems have become increasingly complex as systems grow in both size and functionality. Anomaly detection has become an essential task to </a:t>
            </a:r>
            <a:r>
              <a:rPr lang="en-US" sz="2000" b="1" dirty="0">
                <a:latin typeface="Times New Roman"/>
                <a:ea typeface="Times New Roman"/>
                <a:cs typeface="Times New Roman"/>
                <a:sym typeface="Times New Roman"/>
              </a:rPr>
              <a:t>build a trustworthy computer system</a:t>
            </a:r>
            <a:r>
              <a:rPr lang="en-US" sz="2000" dirty="0">
                <a:latin typeface="Times New Roman"/>
                <a:ea typeface="Times New Roman"/>
                <a:cs typeface="Times New Roman"/>
                <a:sym typeface="Times New Roman"/>
              </a:rPr>
              <a:t>. A single anomaly issue can impact millions of users’ </a:t>
            </a:r>
            <a:r>
              <a:rPr lang="en-US" sz="2000" dirty="0">
                <a:latin typeface="Times New Roman"/>
                <a:cs typeface="Times New Roman"/>
                <a:sym typeface="Times New Roman"/>
              </a:rPr>
              <a:t>experience and </a:t>
            </a:r>
            <a:r>
              <a:rPr lang="en-US" sz="2000" dirty="0">
                <a:latin typeface="Times New Roman"/>
                <a:cs typeface="Times New Roman"/>
              </a:rPr>
              <a:t>even significant financial loss</a:t>
            </a:r>
            <a:r>
              <a:rPr lang="en-US" sz="2000" dirty="0">
                <a:latin typeface="Times New Roman"/>
                <a:ea typeface="Times New Roman"/>
                <a:cs typeface="Times New Roman"/>
                <a:sym typeface="Times New Roman"/>
              </a:rPr>
              <a:t>.</a:t>
            </a:r>
          </a:p>
          <a:p>
            <a:pPr marL="228600" lvl="0" indent="-228600" algn="just" rtl="0">
              <a:lnSpc>
                <a:spcPct val="90000"/>
              </a:lnSpc>
              <a:spcBef>
                <a:spcPts val="0"/>
              </a:spcBef>
              <a:spcAft>
                <a:spcPts val="0"/>
              </a:spcAft>
              <a:buClr>
                <a:schemeClr val="dk1"/>
              </a:buClr>
              <a:buSzPts val="2000"/>
              <a:buChar char="•"/>
            </a:pPr>
            <a:endParaRPr sz="2000" dirty="0">
              <a:latin typeface="Times New Roman"/>
              <a:ea typeface="Times New Roman"/>
              <a:cs typeface="Times New Roman"/>
              <a:sym typeface="Times New Roman"/>
            </a:endParaRPr>
          </a:p>
          <a:p>
            <a:pPr marL="228600" lvl="0" indent="-228600" algn="just" rtl="0">
              <a:lnSpc>
                <a:spcPct val="90000"/>
              </a:lnSpc>
              <a:spcBef>
                <a:spcPts val="1000"/>
              </a:spcBef>
              <a:spcAft>
                <a:spcPts val="0"/>
              </a:spcAft>
              <a:buClr>
                <a:schemeClr val="dk1"/>
              </a:buClr>
              <a:buSzPts val="2000"/>
              <a:buChar char="•"/>
            </a:pPr>
            <a:r>
              <a:rPr lang="en-US" sz="2000" dirty="0">
                <a:latin typeface="Times New Roman"/>
                <a:ea typeface="Times New Roman"/>
                <a:cs typeface="Times New Roman"/>
                <a:sym typeface="Times New Roman"/>
              </a:rPr>
              <a:t>Logs are widely used to record significant events and system status in an operating system or other software systems. Since system logs contain </a:t>
            </a:r>
            <a:r>
              <a:rPr lang="en-US" sz="2000" b="1" dirty="0">
                <a:latin typeface="Times New Roman"/>
                <a:ea typeface="Times New Roman"/>
                <a:cs typeface="Times New Roman"/>
                <a:sym typeface="Times New Roman"/>
              </a:rPr>
              <a:t>noteworthy events and runtime status</a:t>
            </a:r>
            <a:r>
              <a:rPr lang="en-US" sz="2000" dirty="0">
                <a:latin typeface="Times New Roman"/>
                <a:ea typeface="Times New Roman"/>
                <a:cs typeface="Times New Roman"/>
                <a:sym typeface="Times New Roman"/>
              </a:rPr>
              <a:t>, they are one of the most important data sources for anomaly detection and system monitoring.</a:t>
            </a:r>
          </a:p>
          <a:p>
            <a:pPr marL="228600" lvl="0" indent="-228600" algn="just" rtl="0">
              <a:lnSpc>
                <a:spcPct val="90000"/>
              </a:lnSpc>
              <a:spcBef>
                <a:spcPts val="1000"/>
              </a:spcBef>
              <a:spcAft>
                <a:spcPts val="0"/>
              </a:spcAft>
              <a:buClr>
                <a:schemeClr val="dk1"/>
              </a:buClr>
              <a:buSzPts val="2000"/>
              <a:buChar char="•"/>
            </a:pPr>
            <a:endParaRPr lang="en-US" sz="2000" dirty="0">
              <a:latin typeface="Times New Roman"/>
              <a:ea typeface="Times New Roman"/>
              <a:cs typeface="Times New Roman"/>
              <a:sym typeface="Times New Roman"/>
            </a:endParaRPr>
          </a:p>
          <a:p>
            <a:pPr marL="228600" indent="-228600" algn="just">
              <a:buSzPts val="2000"/>
            </a:pPr>
            <a:r>
              <a:rPr lang="en-US" sz="2000" dirty="0">
                <a:latin typeface="Times New Roman"/>
                <a:cs typeface="Times New Roman"/>
                <a:sym typeface="Times New Roman"/>
              </a:rPr>
              <a:t>Log file contains log templates and parameters. It is observed that some anomalies are not shown as a deviation from a normal log template sequence but as an abnormal parameter value. Therefore, the values of some specific parameters can be essential factors to be considered in log-based anomaly detection models.</a:t>
            </a:r>
          </a:p>
          <a:p>
            <a:pPr marL="228600" lvl="0" indent="-228600" algn="just" rtl="0">
              <a:lnSpc>
                <a:spcPct val="90000"/>
              </a:lnSpc>
              <a:spcBef>
                <a:spcPts val="1000"/>
              </a:spcBef>
              <a:spcAft>
                <a:spcPts val="0"/>
              </a:spcAft>
              <a:buClr>
                <a:schemeClr val="dk1"/>
              </a:buClr>
              <a:buSzPts val="2000"/>
              <a:buChar char="•"/>
            </a:pPr>
            <a:endParaRPr dirty="0">
              <a:latin typeface="Times New Roman"/>
              <a:ea typeface="Times New Roman"/>
              <a:cs typeface="Times New Roman"/>
              <a:sym typeface="Times New Roman"/>
            </a:endParaRPr>
          </a:p>
          <a:p>
            <a:pPr marL="228600" lvl="0" indent="-101600" algn="just" rtl="0">
              <a:lnSpc>
                <a:spcPct val="90000"/>
              </a:lnSpc>
              <a:spcBef>
                <a:spcPts val="1000"/>
              </a:spcBef>
              <a:spcAft>
                <a:spcPts val="0"/>
              </a:spcAft>
              <a:buClr>
                <a:schemeClr val="dk1"/>
              </a:buClr>
              <a:buSzPts val="2000"/>
              <a:buNone/>
            </a:pPr>
            <a:endParaRPr sz="2000"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70324F-22D5-0416-2238-7DC8B4A664A7}"/>
              </a:ext>
            </a:extLst>
          </p:cNvPr>
          <p:cNvSpPr>
            <a:spLocks noGrp="1"/>
          </p:cNvSpPr>
          <p:nvPr>
            <p:ph type="body" idx="1"/>
          </p:nvPr>
        </p:nvSpPr>
        <p:spPr>
          <a:xfrm>
            <a:off x="247518" y="140893"/>
            <a:ext cx="11452867" cy="7547933"/>
          </a:xfrm>
        </p:spPr>
        <p:txBody>
          <a:bodyPr>
            <a:noAutofit/>
          </a:bodyPr>
          <a:lstStyle/>
          <a:p>
            <a:pPr marL="114300" indent="0" algn="just">
              <a:buNone/>
            </a:pPr>
            <a:r>
              <a:rPr lang="en-US" sz="2000" b="1" dirty="0">
                <a:latin typeface="Times New Roman"/>
                <a:cs typeface="Times New Roman"/>
                <a:sym typeface="Calibri"/>
              </a:rPr>
              <a:t>GRU Vs Bi-GRU:</a:t>
            </a:r>
          </a:p>
          <a:p>
            <a:pPr algn="just">
              <a:buFont typeface="Arial" panose="020B0604020202020204" pitchFamily="34" charset="0"/>
              <a:buChar char="•"/>
            </a:pPr>
            <a:r>
              <a:rPr lang="en-US" sz="2000" dirty="0">
                <a:latin typeface="Times New Roman"/>
                <a:cs typeface="Times New Roman"/>
                <a:sym typeface="Calibri"/>
              </a:rPr>
              <a:t>GRUs are improved version of standard recurrent neural network. </a:t>
            </a:r>
            <a:r>
              <a:rPr lang="en-US" sz="2000" dirty="0">
                <a:latin typeface="Times New Roman"/>
                <a:cs typeface="Times New Roman"/>
              </a:rPr>
              <a:t>GRU</a:t>
            </a:r>
            <a:r>
              <a:rPr lang="en-US" sz="2000" dirty="0">
                <a:latin typeface="Times New Roman"/>
                <a:cs typeface="Times New Roman"/>
                <a:sym typeface="Calibri"/>
              </a:rPr>
              <a:t> is also sibling of LSTM which has two gates instead of three gates in LSTM. Bi-GRU is simply same as Bi-LSTM, which as forward and backward </a:t>
            </a:r>
            <a:r>
              <a:rPr lang="en-US" sz="2000" dirty="0">
                <a:latin typeface="Times New Roman" panose="02020603050405020304" pitchFamily="18" charset="0"/>
                <a:cs typeface="Times New Roman" panose="02020603050405020304" pitchFamily="18" charset="0"/>
              </a:rPr>
              <a:t>direction of information flow. </a:t>
            </a:r>
            <a:endParaRPr lang="en-US" sz="2000" dirty="0">
              <a:latin typeface="Times New Roman"/>
              <a:cs typeface="Times New Roman"/>
              <a:sym typeface="Calibri"/>
            </a:endParaRPr>
          </a:p>
          <a:p>
            <a:pPr marL="457200" indent="-342900" algn="just">
              <a:lnSpc>
                <a:spcPct val="90000"/>
              </a:lnSpc>
              <a:spcBef>
                <a:spcPts val="1000"/>
              </a:spcBef>
              <a:buClr>
                <a:schemeClr val="dk1"/>
              </a:buClr>
              <a:buSzPts val="1800"/>
              <a:buFont typeface="Arial" panose="020B0604020202020204" pitchFamily="34" charset="0"/>
              <a:buChar char="•"/>
            </a:pPr>
            <a:r>
              <a:rPr lang="en-US" sz="2000" dirty="0">
                <a:latin typeface="Times New Roman"/>
                <a:cs typeface="Times New Roman"/>
                <a:sym typeface="Calibri"/>
              </a:rPr>
              <a:t>The special thing about them is that they can be trained to keep information from long ago, without washing it through time or remove information which is irrelevant to the prediction. The other difference LSTM has both cell states and hidden states, but GRU has only hidden states.</a:t>
            </a:r>
          </a:p>
          <a:p>
            <a:pPr marL="114300" indent="0" algn="just">
              <a:lnSpc>
                <a:spcPct val="90000"/>
              </a:lnSpc>
              <a:spcBef>
                <a:spcPts val="1000"/>
              </a:spcBef>
              <a:buClr>
                <a:schemeClr val="dk1"/>
              </a:buClr>
              <a:buSzPts val="1800"/>
              <a:buNone/>
            </a:pPr>
            <a:endParaRPr lang="en-US" sz="2000" dirty="0">
              <a:latin typeface="Times New Roman"/>
              <a:cs typeface="Times New Roman"/>
              <a:sym typeface="Calibri"/>
            </a:endParaRPr>
          </a:p>
          <a:p>
            <a:pPr marL="114300" indent="0" algn="just">
              <a:buNone/>
            </a:pPr>
            <a:r>
              <a:rPr lang="en-US" sz="2000" b="1" dirty="0">
                <a:latin typeface="Times New Roman" panose="02020603050405020304" pitchFamily="18" charset="0"/>
                <a:cs typeface="Times New Roman" panose="02020603050405020304" pitchFamily="18" charset="0"/>
              </a:rPr>
              <a:t>ANN Vs CNN: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Regular or fully connected neural networks are the oldest and most common type of neural networks. Artificial neurons are the base of all neural networks. Each artificial neuron receives inputs and generates a single output that we transmit to multiple other neurons.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order to get the output of the neuron, we need to calculate the weighted sum of all the inputs and weights of the connections. After that, we add bias to the sum and apply the activation function.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CNN is a type of neural network that has at least one convolution layer. We use them for obtaining local information.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neuron in a convolutional layer is not connected to the entire input but just some section of the input data. These input neurons provide abstractions of small sections of the input data that, when combined over the entire input, we refer to as a feature map.</a:t>
            </a:r>
          </a:p>
        </p:txBody>
      </p:sp>
    </p:spTree>
    <p:extLst>
      <p:ext uri="{BB962C8B-B14F-4D97-AF65-F5344CB8AC3E}">
        <p14:creationId xmlns:p14="http://schemas.microsoft.com/office/powerpoint/2010/main" val="308602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F8686-8A83-8430-FBA7-059489CF5F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Results:</a:t>
            </a:r>
          </a:p>
        </p:txBody>
      </p:sp>
      <p:sp>
        <p:nvSpPr>
          <p:cNvPr id="3" name="Text Placeholder 2">
            <a:extLst>
              <a:ext uri="{FF2B5EF4-FFF2-40B4-BE49-F238E27FC236}">
                <a16:creationId xmlns:a16="http://schemas.microsoft.com/office/drawing/2014/main" id="{4B3AE611-4B6F-0C4E-79BD-71A00F2A3F65}"/>
              </a:ext>
            </a:extLst>
          </p:cNvPr>
          <p:cNvSpPr>
            <a:spLocks noGrp="1"/>
          </p:cNvSpPr>
          <p:nvPr>
            <p:ph type="body" idx="1"/>
          </p:nvPr>
        </p:nvSpPr>
        <p:spPr/>
        <p:style>
          <a:lnRef idx="1">
            <a:schemeClr val="dk1"/>
          </a:lnRef>
          <a:fillRef idx="2">
            <a:schemeClr val="dk1"/>
          </a:fillRef>
          <a:effectRef idx="1">
            <a:schemeClr val="dk1"/>
          </a:effectRef>
          <a:fontRef idx="minor">
            <a:schemeClr val="dk1"/>
          </a:fontRef>
        </p:style>
        <p:txBody>
          <a:bodyPr>
            <a:normAutofit fontScale="77500" lnSpcReduction="20000"/>
          </a:bodyPr>
          <a:lstStyle/>
          <a:p>
            <a:pPr marL="114300" indent="0" algn="ctr">
              <a:buNone/>
            </a:pPr>
            <a:r>
              <a:rPr lang="en-US" b="1" dirty="0">
                <a:latin typeface="Times New Roman" panose="02020603050405020304" pitchFamily="18" charset="0"/>
                <a:cs typeface="Times New Roman" panose="02020603050405020304" pitchFamily="18" charset="0"/>
              </a:rPr>
              <a:t>Machine Learning Approaches</a:t>
            </a:r>
          </a:p>
          <a:p>
            <a:pPr marL="114300" indent="0">
              <a:buNone/>
            </a:pPr>
            <a:endParaRPr lang="en-US" sz="1400" dirty="0">
              <a:latin typeface="Times New Roman" panose="02020603050405020304" pitchFamily="18" charset="0"/>
              <a:cs typeface="Times New Roman" panose="02020603050405020304" pitchFamily="18" charset="0"/>
            </a:endParaRPr>
          </a:p>
          <a:p>
            <a:pPr marL="114300" indent="0" algn="just">
              <a:buNone/>
            </a:pPr>
            <a:r>
              <a:rPr lang="en-US" dirty="0">
                <a:latin typeface="Times New Roman" panose="02020603050405020304" pitchFamily="18" charset="0"/>
                <a:cs typeface="Times New Roman" panose="02020603050405020304" pitchFamily="18" charset="0"/>
              </a:rPr>
              <a:t>Results of model trained on not-over-sampled data did not properly classify the log sequences in their resp class as told earlier, so its results are not shown here.</a:t>
            </a:r>
          </a:p>
          <a:p>
            <a:pPr marL="114300" indent="0">
              <a:buNone/>
            </a:pPr>
            <a:r>
              <a:rPr lang="en-US" dirty="0">
                <a:latin typeface="Times New Roman" panose="02020603050405020304" pitchFamily="18" charset="0"/>
                <a:cs typeface="Times New Roman" panose="02020603050405020304" pitchFamily="18" charset="0"/>
              </a:rPr>
              <a:t>Thus, applying ML algorithms on SMOTE(features) extracted from pretrained </a:t>
            </a:r>
            <a:r>
              <a:rPr lang="en-US" dirty="0" err="1">
                <a:latin typeface="Times New Roman" panose="02020603050405020304" pitchFamily="18" charset="0"/>
                <a:cs typeface="Times New Roman" panose="02020603050405020304" pitchFamily="18" charset="0"/>
              </a:rPr>
              <a:t>small_bert_uncased</a:t>
            </a:r>
            <a:r>
              <a:rPr lang="en-US" dirty="0">
                <a:latin typeface="Times New Roman" panose="02020603050405020304" pitchFamily="18" charset="0"/>
                <a:cs typeface="Times New Roman" panose="02020603050405020304" pitchFamily="18" charset="0"/>
              </a:rPr>
              <a:t> model.</a:t>
            </a:r>
          </a:p>
          <a:p>
            <a:pPr marL="114300" indent="0">
              <a:buNone/>
            </a:pPr>
            <a:r>
              <a:rPr lang="en-US" dirty="0">
                <a:latin typeface="Times New Roman" panose="02020603050405020304" pitchFamily="18" charset="0"/>
                <a:cs typeface="Times New Roman" panose="02020603050405020304" pitchFamily="18" charset="0"/>
              </a:rPr>
              <a:t>Dataset size Inputs:</a:t>
            </a:r>
          </a:p>
          <a:p>
            <a:pPr marL="685800" indent="-571500">
              <a:buFont typeface="+mj-lt"/>
              <a:buAutoNum type="romanLcPeriod"/>
            </a:pPr>
            <a:r>
              <a:rPr lang="en-US" dirty="0">
                <a:latin typeface="Times New Roman" panose="02020603050405020304" pitchFamily="18" charset="0"/>
                <a:cs typeface="Times New Roman" panose="02020603050405020304" pitchFamily="18" charset="0"/>
              </a:rPr>
              <a:t>2k log sequences</a:t>
            </a:r>
          </a:p>
          <a:p>
            <a:pPr marL="685800" indent="-571500">
              <a:buFont typeface="+mj-lt"/>
              <a:buAutoNum type="romanLcPeriod"/>
            </a:pPr>
            <a:r>
              <a:rPr lang="en-US" dirty="0">
                <a:latin typeface="Times New Roman" panose="02020603050405020304" pitchFamily="18" charset="0"/>
                <a:cs typeface="Times New Roman" panose="02020603050405020304" pitchFamily="18" charset="0"/>
              </a:rPr>
              <a:t>Entire dataset – around 1lakh log sequences</a:t>
            </a:r>
          </a:p>
        </p:txBody>
      </p:sp>
      <p:sp>
        <p:nvSpPr>
          <p:cNvPr id="4" name="Text Placeholder 3">
            <a:extLst>
              <a:ext uri="{FF2B5EF4-FFF2-40B4-BE49-F238E27FC236}">
                <a16:creationId xmlns:a16="http://schemas.microsoft.com/office/drawing/2014/main" id="{2030DB30-2460-06B3-FBEF-F7D28CC1E511}"/>
              </a:ext>
            </a:extLst>
          </p:cNvPr>
          <p:cNvSpPr>
            <a:spLocks noGrp="1"/>
          </p:cNvSpPr>
          <p:nvPr>
            <p:ph type="body" idx="2"/>
          </p:nvPr>
        </p:nvSpPr>
        <p:spPr/>
        <p:style>
          <a:lnRef idx="1">
            <a:schemeClr val="dk1"/>
          </a:lnRef>
          <a:fillRef idx="2">
            <a:schemeClr val="dk1"/>
          </a:fillRef>
          <a:effectRef idx="1">
            <a:schemeClr val="dk1"/>
          </a:effectRef>
          <a:fontRef idx="minor">
            <a:schemeClr val="dk1"/>
          </a:fontRef>
        </p:style>
        <p:txBody>
          <a:bodyPr>
            <a:normAutofit fontScale="85000" lnSpcReduction="20000"/>
          </a:bodyPr>
          <a:lstStyle/>
          <a:p>
            <a:pPr marL="114300" indent="0" algn="ctr">
              <a:buNone/>
            </a:pPr>
            <a:r>
              <a:rPr lang="en-US" b="1" dirty="0">
                <a:latin typeface="Times New Roman" panose="02020603050405020304" pitchFamily="18" charset="0"/>
                <a:cs typeface="Times New Roman" panose="02020603050405020304" pitchFamily="18" charset="0"/>
              </a:rPr>
              <a:t>Deep Learning Approaches</a:t>
            </a:r>
          </a:p>
          <a:p>
            <a:pPr marL="114300" indent="0" algn="ctr">
              <a:buNone/>
            </a:pPr>
            <a:r>
              <a:rPr lang="en-US" sz="2400" dirty="0">
                <a:latin typeface="Times New Roman" panose="02020603050405020304" pitchFamily="18" charset="0"/>
                <a:cs typeface="Times New Roman" panose="02020603050405020304" pitchFamily="18" charset="0"/>
              </a:rPr>
              <a:t>(With and Without SMOTE for every model)</a:t>
            </a:r>
          </a:p>
          <a:p>
            <a:pPr marL="114300" indent="0">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RNN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Bi-RNN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LSTM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Bi-LSTM</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GRU</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Bi-GRU</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CNN</a:t>
            </a:r>
          </a:p>
        </p:txBody>
      </p:sp>
    </p:spTree>
    <p:extLst>
      <p:ext uri="{BB962C8B-B14F-4D97-AF65-F5344CB8AC3E}">
        <p14:creationId xmlns:p14="http://schemas.microsoft.com/office/powerpoint/2010/main" val="3206214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1F34F6-05BE-AC48-C023-EB4BFB701028}"/>
              </a:ext>
            </a:extLst>
          </p:cNvPr>
          <p:cNvSpPr>
            <a:spLocks noGrp="1"/>
          </p:cNvSpPr>
          <p:nvPr>
            <p:ph type="body" idx="1"/>
          </p:nvPr>
        </p:nvSpPr>
        <p:spPr>
          <a:xfrm>
            <a:off x="424385" y="3429000"/>
            <a:ext cx="8239555" cy="960120"/>
          </a:xfrm>
        </p:spPr>
        <p:txBody>
          <a:bodyPr>
            <a:normAutofit/>
          </a:bodyPr>
          <a:lstStyle/>
          <a:p>
            <a:pPr marL="114300" indent="0">
              <a:buNone/>
            </a:pPr>
            <a:r>
              <a:rPr lang="en-US" sz="2600" b="1" dirty="0">
                <a:latin typeface="Times New Roman"/>
                <a:cs typeface="Times New Roman"/>
              </a:rPr>
              <a:t>MS2 : </a:t>
            </a:r>
            <a:r>
              <a:rPr lang="en-US" sz="2600" b="1" dirty="0" err="1">
                <a:latin typeface="Times New Roman"/>
                <a:cs typeface="Times New Roman"/>
              </a:rPr>
              <a:t>small_bert_uncased</a:t>
            </a:r>
            <a:r>
              <a:rPr lang="en-US" sz="2600" b="1" dirty="0">
                <a:latin typeface="Times New Roman"/>
                <a:cs typeface="Times New Roman"/>
              </a:rPr>
              <a:t> +ANN</a:t>
            </a:r>
            <a:br>
              <a:rPr lang="en-US" sz="3600" b="1" dirty="0">
                <a:latin typeface="Times New Roman"/>
                <a:cs typeface="Times New Roman"/>
              </a:rPr>
            </a:br>
            <a:r>
              <a:rPr lang="en-US" sz="2000" b="1" dirty="0">
                <a:latin typeface="Times New Roman"/>
                <a:cs typeface="Times New Roman"/>
              </a:rPr>
              <a:t>  </a:t>
            </a:r>
            <a:r>
              <a:rPr lang="en-US" sz="2000" dirty="0">
                <a:latin typeface="Times New Roman" panose="02020603050405020304" pitchFamily="18" charset="0"/>
                <a:cs typeface="Times New Roman" panose="02020603050405020304" pitchFamily="18" charset="0"/>
              </a:rPr>
              <a:t>2k log sequences</a:t>
            </a:r>
            <a:r>
              <a:rPr lang="en-US" sz="2000" b="1" i="1" dirty="0">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20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20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lang="en-US" sz="2000" dirty="0">
              <a:latin typeface="Times New Roman"/>
              <a:cs typeface="Times New Roman"/>
            </a:endParaRPr>
          </a:p>
        </p:txBody>
      </p:sp>
      <p:graphicFrame>
        <p:nvGraphicFramePr>
          <p:cNvPr id="6" name="Table 6">
            <a:extLst>
              <a:ext uri="{FF2B5EF4-FFF2-40B4-BE49-F238E27FC236}">
                <a16:creationId xmlns:a16="http://schemas.microsoft.com/office/drawing/2014/main" id="{16A7A1CD-D1BC-E97A-BC46-4176716CCE2B}"/>
              </a:ext>
            </a:extLst>
          </p:cNvPr>
          <p:cNvGraphicFramePr>
            <a:graphicFrameLocks noGrp="1"/>
          </p:cNvGraphicFramePr>
          <p:nvPr>
            <p:extLst>
              <p:ext uri="{D42A27DB-BD31-4B8C-83A1-F6EECF244321}">
                <p14:modId xmlns:p14="http://schemas.microsoft.com/office/powerpoint/2010/main" val="3023352781"/>
              </p:ext>
            </p:extLst>
          </p:nvPr>
        </p:nvGraphicFramePr>
        <p:xfrm>
          <a:off x="2080068" y="4593968"/>
          <a:ext cx="8092632" cy="1486792"/>
        </p:xfrm>
        <a:graphic>
          <a:graphicData uri="http://schemas.openxmlformats.org/drawingml/2006/table">
            <a:tbl>
              <a:tblPr firstRow="1" bandRow="1">
                <a:tableStyleId>{753DE1AE-FBD0-41B5-A111-0DF8E0E16DF2}</a:tableStyleId>
              </a:tblPr>
              <a:tblGrid>
                <a:gridCol w="2697544">
                  <a:extLst>
                    <a:ext uri="{9D8B030D-6E8A-4147-A177-3AD203B41FA5}">
                      <a16:colId xmlns:a16="http://schemas.microsoft.com/office/drawing/2014/main" val="3369281005"/>
                    </a:ext>
                  </a:extLst>
                </a:gridCol>
                <a:gridCol w="2697544">
                  <a:extLst>
                    <a:ext uri="{9D8B030D-6E8A-4147-A177-3AD203B41FA5}">
                      <a16:colId xmlns:a16="http://schemas.microsoft.com/office/drawing/2014/main" val="2397348337"/>
                    </a:ext>
                  </a:extLst>
                </a:gridCol>
                <a:gridCol w="2697544">
                  <a:extLst>
                    <a:ext uri="{9D8B030D-6E8A-4147-A177-3AD203B41FA5}">
                      <a16:colId xmlns:a16="http://schemas.microsoft.com/office/drawing/2014/main" val="1992906187"/>
                    </a:ext>
                  </a:extLst>
                </a:gridCol>
              </a:tblGrid>
              <a:tr h="371698">
                <a:tc>
                  <a:txBody>
                    <a:bodyPr/>
                    <a:lstStyle/>
                    <a:p>
                      <a:pPr algn="ctr"/>
                      <a:r>
                        <a:rPr lang="en-IN" sz="1800" dirty="0">
                          <a:latin typeface="Times New Roman" panose="02020603050405020304" pitchFamily="18" charset="0"/>
                          <a:cs typeface="Times New Roman" panose="02020603050405020304" pitchFamily="18" charset="0"/>
                        </a:rPr>
                        <a:t>Class</a:t>
                      </a:r>
                    </a:p>
                  </a:txBody>
                  <a:tcPr/>
                </a:tc>
                <a:tc>
                  <a:txBody>
                    <a:bodyPr/>
                    <a:lstStyle/>
                    <a:p>
                      <a:pPr algn="ctr"/>
                      <a:r>
                        <a:rPr lang="en-IN" sz="1800" dirty="0">
                          <a:latin typeface="Times New Roman" panose="02020603050405020304" pitchFamily="18" charset="0"/>
                          <a:cs typeface="Times New Roman" panose="02020603050405020304" pitchFamily="18" charset="0"/>
                        </a:rPr>
                        <a:t>Class – 1</a:t>
                      </a:r>
                    </a:p>
                  </a:txBody>
                  <a:tcPr/>
                </a:tc>
                <a:tc>
                  <a:txBody>
                    <a:bodyPr/>
                    <a:lstStyle/>
                    <a:p>
                      <a:pPr algn="ctr"/>
                      <a:r>
                        <a:rPr lang="en-IN" sz="1800" dirty="0">
                          <a:latin typeface="Times New Roman" panose="02020603050405020304" pitchFamily="18" charset="0"/>
                          <a:cs typeface="Times New Roman" panose="02020603050405020304" pitchFamily="18" charset="0"/>
                        </a:rPr>
                        <a:t>Class – 0</a:t>
                      </a:r>
                    </a:p>
                  </a:txBody>
                  <a:tcPr/>
                </a:tc>
                <a:extLst>
                  <a:ext uri="{0D108BD9-81ED-4DB2-BD59-A6C34878D82A}">
                    <a16:rowId xmlns:a16="http://schemas.microsoft.com/office/drawing/2014/main" val="3336554816"/>
                  </a:ext>
                </a:extLst>
              </a:tr>
              <a:tr h="371698">
                <a:tc>
                  <a:txBody>
                    <a:bodyPr/>
                    <a:lstStyle/>
                    <a:p>
                      <a:pPr algn="ctr"/>
                      <a:r>
                        <a:rPr lang="en-IN" sz="1800" dirty="0">
                          <a:latin typeface="Times New Roman" panose="02020603050405020304" pitchFamily="18" charset="0"/>
                          <a:cs typeface="Times New Roman" panose="02020603050405020304" pitchFamily="18" charset="0"/>
                        </a:rPr>
                        <a:t>Precision</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96.5</a:t>
                      </a:r>
                    </a:p>
                  </a:txBody>
                  <a:tcPr/>
                </a:tc>
                <a:extLst>
                  <a:ext uri="{0D108BD9-81ED-4DB2-BD59-A6C34878D82A}">
                    <a16:rowId xmlns:a16="http://schemas.microsoft.com/office/drawing/2014/main" val="1287323492"/>
                  </a:ext>
                </a:extLst>
              </a:tr>
              <a:tr h="371698">
                <a:tc>
                  <a:txBody>
                    <a:bodyPr/>
                    <a:lstStyle/>
                    <a:p>
                      <a:pPr algn="ctr"/>
                      <a:r>
                        <a:rPr lang="en-IN" sz="1800" dirty="0">
                          <a:latin typeface="Times New Roman" panose="02020603050405020304" pitchFamily="18" charset="0"/>
                          <a:cs typeface="Times New Roman" panose="02020603050405020304" pitchFamily="18" charset="0"/>
                        </a:rPr>
                        <a:t>Recall</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lgn="ctr"/>
                      <a:r>
                        <a:rPr lang="en-IN" sz="180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030967700"/>
                  </a:ext>
                </a:extLst>
              </a:tr>
              <a:tr h="371698">
                <a:tc>
                  <a:txBody>
                    <a:bodyPr/>
                    <a:lstStyle/>
                    <a:p>
                      <a:pPr algn="ctr"/>
                      <a:r>
                        <a:rPr lang="en-IN" sz="1800" dirty="0">
                          <a:latin typeface="Times New Roman" panose="02020603050405020304" pitchFamily="18" charset="0"/>
                          <a:cs typeface="Times New Roman" panose="02020603050405020304" pitchFamily="18" charset="0"/>
                        </a:rPr>
                        <a:t>F1 - score</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lgn="ctr"/>
                      <a:r>
                        <a:rPr lang="en-IN" sz="1800" dirty="0">
                          <a:latin typeface="Times New Roman" panose="02020603050405020304" pitchFamily="18" charset="0"/>
                          <a:cs typeface="Times New Roman" panose="02020603050405020304" pitchFamily="18" charset="0"/>
                        </a:rPr>
                        <a:t>98</a:t>
                      </a:r>
                    </a:p>
                  </a:txBody>
                  <a:tcPr/>
                </a:tc>
                <a:extLst>
                  <a:ext uri="{0D108BD9-81ED-4DB2-BD59-A6C34878D82A}">
                    <a16:rowId xmlns:a16="http://schemas.microsoft.com/office/drawing/2014/main" val="650040705"/>
                  </a:ext>
                </a:extLst>
              </a:tr>
            </a:tbl>
          </a:graphicData>
        </a:graphic>
      </p:graphicFrame>
      <p:graphicFrame>
        <p:nvGraphicFramePr>
          <p:cNvPr id="7" name="Table 6">
            <a:extLst>
              <a:ext uri="{FF2B5EF4-FFF2-40B4-BE49-F238E27FC236}">
                <a16:creationId xmlns:a16="http://schemas.microsoft.com/office/drawing/2014/main" id="{817A8E5F-DF9C-6703-781B-F295DEFEBCEA}"/>
              </a:ext>
            </a:extLst>
          </p:cNvPr>
          <p:cNvGraphicFramePr>
            <a:graphicFrameLocks noGrp="1"/>
          </p:cNvGraphicFramePr>
          <p:nvPr>
            <p:extLst>
              <p:ext uri="{D42A27DB-BD31-4B8C-83A1-F6EECF244321}">
                <p14:modId xmlns:p14="http://schemas.microsoft.com/office/powerpoint/2010/main" val="2305555577"/>
              </p:ext>
            </p:extLst>
          </p:nvPr>
        </p:nvGraphicFramePr>
        <p:xfrm>
          <a:off x="2049684" y="1520636"/>
          <a:ext cx="8092632" cy="1486792"/>
        </p:xfrm>
        <a:graphic>
          <a:graphicData uri="http://schemas.openxmlformats.org/drawingml/2006/table">
            <a:tbl>
              <a:tblPr firstRow="1" bandRow="1">
                <a:tableStyleId>{753DE1AE-FBD0-41B5-A111-0DF8E0E16DF2}</a:tableStyleId>
              </a:tblPr>
              <a:tblGrid>
                <a:gridCol w="2697544">
                  <a:extLst>
                    <a:ext uri="{9D8B030D-6E8A-4147-A177-3AD203B41FA5}">
                      <a16:colId xmlns:a16="http://schemas.microsoft.com/office/drawing/2014/main" val="3369281005"/>
                    </a:ext>
                  </a:extLst>
                </a:gridCol>
                <a:gridCol w="2697544">
                  <a:extLst>
                    <a:ext uri="{9D8B030D-6E8A-4147-A177-3AD203B41FA5}">
                      <a16:colId xmlns:a16="http://schemas.microsoft.com/office/drawing/2014/main" val="2397348337"/>
                    </a:ext>
                  </a:extLst>
                </a:gridCol>
                <a:gridCol w="2697544">
                  <a:extLst>
                    <a:ext uri="{9D8B030D-6E8A-4147-A177-3AD203B41FA5}">
                      <a16:colId xmlns:a16="http://schemas.microsoft.com/office/drawing/2014/main" val="1992906187"/>
                    </a:ext>
                  </a:extLst>
                </a:gridCol>
              </a:tblGrid>
              <a:tr h="371698">
                <a:tc>
                  <a:txBody>
                    <a:bodyPr/>
                    <a:lstStyle/>
                    <a:p>
                      <a:pPr algn="ctr"/>
                      <a:r>
                        <a:rPr lang="en-IN" sz="1800" dirty="0">
                          <a:latin typeface="Times New Roman" panose="02020603050405020304" pitchFamily="18" charset="0"/>
                          <a:cs typeface="Times New Roman" panose="02020603050405020304" pitchFamily="18" charset="0"/>
                        </a:rPr>
                        <a:t>Class</a:t>
                      </a:r>
                    </a:p>
                  </a:txBody>
                  <a:tcPr/>
                </a:tc>
                <a:tc>
                  <a:txBody>
                    <a:bodyPr/>
                    <a:lstStyle/>
                    <a:p>
                      <a:pPr algn="ctr"/>
                      <a:r>
                        <a:rPr lang="en-IN" sz="1800" dirty="0">
                          <a:latin typeface="Times New Roman" panose="02020603050405020304" pitchFamily="18" charset="0"/>
                          <a:cs typeface="Times New Roman" panose="02020603050405020304" pitchFamily="18" charset="0"/>
                        </a:rPr>
                        <a:t>Class – 1</a:t>
                      </a:r>
                    </a:p>
                  </a:txBody>
                  <a:tcPr/>
                </a:tc>
                <a:tc>
                  <a:txBody>
                    <a:bodyPr/>
                    <a:lstStyle/>
                    <a:p>
                      <a:pPr algn="ctr"/>
                      <a:r>
                        <a:rPr lang="en-IN" sz="1800" dirty="0">
                          <a:latin typeface="Times New Roman" panose="02020603050405020304" pitchFamily="18" charset="0"/>
                          <a:cs typeface="Times New Roman" panose="02020603050405020304" pitchFamily="18" charset="0"/>
                        </a:rPr>
                        <a:t>Class – 0</a:t>
                      </a:r>
                    </a:p>
                  </a:txBody>
                  <a:tcPr/>
                </a:tc>
                <a:extLst>
                  <a:ext uri="{0D108BD9-81ED-4DB2-BD59-A6C34878D82A}">
                    <a16:rowId xmlns:a16="http://schemas.microsoft.com/office/drawing/2014/main" val="3336554816"/>
                  </a:ext>
                </a:extLst>
              </a:tr>
              <a:tr h="371698">
                <a:tc>
                  <a:txBody>
                    <a:bodyPr/>
                    <a:lstStyle/>
                    <a:p>
                      <a:pPr algn="ctr"/>
                      <a:r>
                        <a:rPr lang="en-IN" sz="1800" dirty="0">
                          <a:latin typeface="Times New Roman" panose="02020603050405020304" pitchFamily="18" charset="0"/>
                          <a:cs typeface="Times New Roman" panose="02020603050405020304" pitchFamily="18" charset="0"/>
                        </a:rPr>
                        <a:t>Precision</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96.5</a:t>
                      </a:r>
                    </a:p>
                  </a:txBody>
                  <a:tcPr/>
                </a:tc>
                <a:extLst>
                  <a:ext uri="{0D108BD9-81ED-4DB2-BD59-A6C34878D82A}">
                    <a16:rowId xmlns:a16="http://schemas.microsoft.com/office/drawing/2014/main" val="1287323492"/>
                  </a:ext>
                </a:extLst>
              </a:tr>
              <a:tr h="371698">
                <a:tc>
                  <a:txBody>
                    <a:bodyPr/>
                    <a:lstStyle/>
                    <a:p>
                      <a:pPr algn="ctr"/>
                      <a:r>
                        <a:rPr lang="en-IN" sz="1800" dirty="0">
                          <a:latin typeface="Times New Roman" panose="02020603050405020304" pitchFamily="18" charset="0"/>
                          <a:cs typeface="Times New Roman" panose="02020603050405020304" pitchFamily="18" charset="0"/>
                        </a:rPr>
                        <a:t>Recall</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lgn="ctr"/>
                      <a:r>
                        <a:rPr lang="en-IN" sz="1800"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3030967700"/>
                  </a:ext>
                </a:extLst>
              </a:tr>
              <a:tr h="371698">
                <a:tc>
                  <a:txBody>
                    <a:bodyPr/>
                    <a:lstStyle/>
                    <a:p>
                      <a:pPr algn="ctr"/>
                      <a:r>
                        <a:rPr lang="en-IN" sz="1800" dirty="0">
                          <a:latin typeface="Times New Roman" panose="02020603050405020304" pitchFamily="18" charset="0"/>
                          <a:cs typeface="Times New Roman" panose="02020603050405020304" pitchFamily="18" charset="0"/>
                        </a:rPr>
                        <a:t>F1 - score</a:t>
                      </a:r>
                    </a:p>
                  </a:txBody>
                  <a:tcPr/>
                </a:tc>
                <a:tc>
                  <a:txBody>
                    <a:bodyPr/>
                    <a:lstStyle/>
                    <a:p>
                      <a:pPr algn="ctr"/>
                      <a:r>
                        <a:rPr lang="en-IN" sz="1800" dirty="0">
                          <a:latin typeface="Times New Roman" panose="02020603050405020304" pitchFamily="18" charset="0"/>
                          <a:cs typeface="Times New Roman" panose="02020603050405020304" pitchFamily="18" charset="0"/>
                        </a:rPr>
                        <a:t>0</a:t>
                      </a:r>
                    </a:p>
                  </a:txBody>
                  <a:tcPr/>
                </a:tc>
                <a:tc>
                  <a:txBody>
                    <a:bodyPr/>
                    <a:lstStyle/>
                    <a:p>
                      <a:pPr algn="ctr"/>
                      <a:r>
                        <a:rPr lang="en-IN" sz="1800" dirty="0">
                          <a:latin typeface="Times New Roman" panose="02020603050405020304" pitchFamily="18" charset="0"/>
                          <a:cs typeface="Times New Roman" panose="02020603050405020304" pitchFamily="18" charset="0"/>
                        </a:rPr>
                        <a:t>98</a:t>
                      </a:r>
                    </a:p>
                  </a:txBody>
                  <a:tcPr/>
                </a:tc>
                <a:extLst>
                  <a:ext uri="{0D108BD9-81ED-4DB2-BD59-A6C34878D82A}">
                    <a16:rowId xmlns:a16="http://schemas.microsoft.com/office/drawing/2014/main" val="650040705"/>
                  </a:ext>
                </a:extLst>
              </a:tr>
            </a:tbl>
          </a:graphicData>
        </a:graphic>
      </p:graphicFrame>
      <p:sp>
        <p:nvSpPr>
          <p:cNvPr id="8" name="Text Placeholder 2">
            <a:extLst>
              <a:ext uri="{FF2B5EF4-FFF2-40B4-BE49-F238E27FC236}">
                <a16:creationId xmlns:a16="http://schemas.microsoft.com/office/drawing/2014/main" id="{9B04D1B5-5AF6-761B-A584-AB13C76497B4}"/>
              </a:ext>
            </a:extLst>
          </p:cNvPr>
          <p:cNvSpPr txBox="1">
            <a:spLocks/>
          </p:cNvSpPr>
          <p:nvPr/>
        </p:nvSpPr>
        <p:spPr>
          <a:xfrm>
            <a:off x="424385" y="297180"/>
            <a:ext cx="9142525" cy="96012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buFont typeface="Arial"/>
              <a:buNone/>
            </a:pPr>
            <a:r>
              <a:rPr lang="en-US" sz="2600" b="1" dirty="0">
                <a:latin typeface="Times New Roman"/>
                <a:cs typeface="Times New Roman"/>
              </a:rPr>
              <a:t>MS1 : Bert-base-uncased</a:t>
            </a:r>
            <a:r>
              <a:rPr lang="en-US" sz="2800" dirty="0">
                <a:latin typeface="Times New Roman"/>
                <a:cs typeface="Times New Roman"/>
              </a:rPr>
              <a:t> </a:t>
            </a:r>
            <a:r>
              <a:rPr lang="en-US" sz="2600" b="1" dirty="0">
                <a:latin typeface="Times New Roman"/>
                <a:cs typeface="Times New Roman"/>
              </a:rPr>
              <a:t>+ </a:t>
            </a:r>
            <a:r>
              <a:rPr lang="en-US" sz="2600" b="1" dirty="0" err="1">
                <a:latin typeface="Times New Roman"/>
                <a:cs typeface="Times New Roman"/>
              </a:rPr>
              <a:t>distilbert</a:t>
            </a:r>
            <a:r>
              <a:rPr lang="en-US" sz="2600" b="1" dirty="0">
                <a:latin typeface="Times New Roman"/>
                <a:cs typeface="Times New Roman"/>
              </a:rPr>
              <a:t>-base-uncased Bert model</a:t>
            </a:r>
            <a:br>
              <a:rPr lang="en-US" sz="3600" b="1" dirty="0">
                <a:latin typeface="Times New Roman"/>
                <a:cs typeface="Times New Roman"/>
              </a:rPr>
            </a:br>
            <a:r>
              <a:rPr lang="en-US" sz="2000" b="1" dirty="0">
                <a:latin typeface="Times New Roman"/>
                <a:cs typeface="Times New Roman"/>
              </a:rPr>
              <a:t>  </a:t>
            </a:r>
            <a:r>
              <a:rPr lang="en-US" sz="2000" dirty="0">
                <a:latin typeface="Times New Roman" panose="02020603050405020304" pitchFamily="18" charset="0"/>
                <a:cs typeface="Times New Roman" panose="02020603050405020304" pitchFamily="18" charset="0"/>
              </a:rPr>
              <a:t>2k log sequences</a:t>
            </a:r>
            <a:r>
              <a:rPr lang="en-US" sz="2000" b="1" i="1" dirty="0">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20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20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lang="en-US" sz="2000" dirty="0">
              <a:latin typeface="Times New Roman"/>
              <a:cs typeface="Times New Roman"/>
            </a:endParaRPr>
          </a:p>
        </p:txBody>
      </p:sp>
    </p:spTree>
    <p:extLst>
      <p:ext uri="{BB962C8B-B14F-4D97-AF65-F5344CB8AC3E}">
        <p14:creationId xmlns:p14="http://schemas.microsoft.com/office/powerpoint/2010/main" val="348177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500" y="83279"/>
            <a:ext cx="10287000" cy="938828"/>
          </a:xfrm>
          <a:prstGeom prst="rect">
            <a:avLst/>
          </a:prstGeom>
          <a:noFill/>
          <a:ln>
            <a:noFill/>
          </a:ln>
        </p:spPr>
        <p:txBody>
          <a:bodyPr spcFirstLastPara="1" wrap="square" lIns="91425" tIns="45700" rIns="91425" bIns="45700" anchor="ctr" anchorCtr="0">
            <a:normAutofit/>
          </a:bodyPr>
          <a:lstStyle/>
          <a:p>
            <a:pPr marL="114300" algn="ctr"/>
            <a:r>
              <a:rPr lang="en-IN" sz="3200" b="1" dirty="0">
                <a:latin typeface="Times New Roman"/>
                <a:cs typeface="Times New Roman"/>
              </a:rPr>
              <a:t>Results: </a:t>
            </a:r>
            <a:r>
              <a:rPr lang="en-US" sz="3200" b="1" dirty="0">
                <a:latin typeface="Times New Roman"/>
                <a:cs typeface="Times New Roman"/>
              </a:rPr>
              <a:t>ML Models trained on SMOTE (Bert Features)</a:t>
            </a:r>
            <a:br>
              <a:rPr lang="en-US" sz="3200" b="1" dirty="0">
                <a:latin typeface="Times New Roman"/>
                <a:cs typeface="Times New Roman"/>
              </a:rPr>
            </a:b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2k log sequences,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3848394983"/>
              </p:ext>
            </p:extLst>
          </p:nvPr>
        </p:nvGraphicFramePr>
        <p:xfrm>
          <a:off x="491234" y="1022107"/>
          <a:ext cx="11209531" cy="5618057"/>
        </p:xfrm>
        <a:graphic>
          <a:graphicData uri="http://schemas.openxmlformats.org/drawingml/2006/table">
            <a:tbl>
              <a:tblPr firstRow="1" bandRow="1">
                <a:tableStyleId>{753DE1AE-FBD0-41B5-A111-0DF8E0E16DF2}</a:tableStyleId>
              </a:tblPr>
              <a:tblGrid>
                <a:gridCol w="405227">
                  <a:extLst>
                    <a:ext uri="{9D8B030D-6E8A-4147-A177-3AD203B41FA5}">
                      <a16:colId xmlns:a16="http://schemas.microsoft.com/office/drawing/2014/main" val="1129549265"/>
                    </a:ext>
                  </a:extLst>
                </a:gridCol>
                <a:gridCol w="1984464">
                  <a:extLst>
                    <a:ext uri="{9D8B030D-6E8A-4147-A177-3AD203B41FA5}">
                      <a16:colId xmlns:a16="http://schemas.microsoft.com/office/drawing/2014/main" val="371963621"/>
                    </a:ext>
                  </a:extLst>
                </a:gridCol>
                <a:gridCol w="1058381">
                  <a:extLst>
                    <a:ext uri="{9D8B030D-6E8A-4147-A177-3AD203B41FA5}">
                      <a16:colId xmlns:a16="http://schemas.microsoft.com/office/drawing/2014/main" val="1446812705"/>
                    </a:ext>
                  </a:extLst>
                </a:gridCol>
                <a:gridCol w="1058381">
                  <a:extLst>
                    <a:ext uri="{9D8B030D-6E8A-4147-A177-3AD203B41FA5}">
                      <a16:colId xmlns:a16="http://schemas.microsoft.com/office/drawing/2014/main" val="4090348250"/>
                    </a:ext>
                  </a:extLst>
                </a:gridCol>
                <a:gridCol w="1146579">
                  <a:extLst>
                    <a:ext uri="{9D8B030D-6E8A-4147-A177-3AD203B41FA5}">
                      <a16:colId xmlns:a16="http://schemas.microsoft.com/office/drawing/2014/main" val="829292882"/>
                    </a:ext>
                  </a:extLst>
                </a:gridCol>
                <a:gridCol w="1146579">
                  <a:extLst>
                    <a:ext uri="{9D8B030D-6E8A-4147-A177-3AD203B41FA5}">
                      <a16:colId xmlns:a16="http://schemas.microsoft.com/office/drawing/2014/main" val="1480512401"/>
                    </a:ext>
                  </a:extLst>
                </a:gridCol>
                <a:gridCol w="1058381">
                  <a:extLst>
                    <a:ext uri="{9D8B030D-6E8A-4147-A177-3AD203B41FA5}">
                      <a16:colId xmlns:a16="http://schemas.microsoft.com/office/drawing/2014/main" val="2058109129"/>
                    </a:ext>
                  </a:extLst>
                </a:gridCol>
                <a:gridCol w="1058381">
                  <a:extLst>
                    <a:ext uri="{9D8B030D-6E8A-4147-A177-3AD203B41FA5}">
                      <a16:colId xmlns:a16="http://schemas.microsoft.com/office/drawing/2014/main" val="1152766314"/>
                    </a:ext>
                  </a:extLst>
                </a:gridCol>
                <a:gridCol w="1146579">
                  <a:extLst>
                    <a:ext uri="{9D8B030D-6E8A-4147-A177-3AD203B41FA5}">
                      <a16:colId xmlns:a16="http://schemas.microsoft.com/office/drawing/2014/main" val="1079141892"/>
                    </a:ext>
                  </a:extLst>
                </a:gridCol>
                <a:gridCol w="1146579">
                  <a:extLst>
                    <a:ext uri="{9D8B030D-6E8A-4147-A177-3AD203B41FA5}">
                      <a16:colId xmlns:a16="http://schemas.microsoft.com/office/drawing/2014/main" val="669602258"/>
                    </a:ext>
                  </a:extLst>
                </a:gridCol>
              </a:tblGrid>
              <a:tr h="491827">
                <a:tc>
                  <a:txBody>
                    <a:bodyPr/>
                    <a:lstStyle/>
                    <a:p>
                      <a:pPr algn="ctr"/>
                      <a:r>
                        <a:rPr lang="en-IN" dirty="0"/>
                        <a:t>S.No</a:t>
                      </a:r>
                    </a:p>
                  </a:txBody>
                  <a:tcPr anchor="ctr"/>
                </a:tc>
                <a:tc>
                  <a:txBody>
                    <a:bodyPr/>
                    <a:lstStyle/>
                    <a:p>
                      <a:pPr algn="ctr"/>
                      <a:r>
                        <a:rPr lang="en-IN" dirty="0"/>
                        <a:t>Model</a:t>
                      </a:r>
                    </a:p>
                  </a:txBody>
                  <a:tcPr anchor="ctr"/>
                </a:tc>
                <a:tc>
                  <a:txBody>
                    <a:bodyPr/>
                    <a:lstStyle/>
                    <a:p>
                      <a:pPr algn="ctr"/>
                      <a:r>
                        <a:rPr lang="en-IN" dirty="0"/>
                        <a:t>(</a:t>
                      </a:r>
                      <a:r>
                        <a:rPr lang="en-IN" dirty="0" err="1"/>
                        <a:t>i</a:t>
                      </a:r>
                      <a:r>
                        <a:rPr lang="en-IN" dirty="0"/>
                        <a:t>) - </a:t>
                      </a:r>
                      <a:r>
                        <a:rPr lang="en-IN" b="1" dirty="0"/>
                        <a:t>Class-0 </a:t>
                      </a:r>
                    </a:p>
                    <a:p>
                      <a:pPr algn="ctr"/>
                      <a:r>
                        <a:rPr lang="en-IN" b="1" dirty="0" err="1"/>
                        <a:t>Acc</a:t>
                      </a:r>
                      <a:r>
                        <a:rPr lang="en-IN" b="1" dirty="0"/>
                        <a:t> (%)</a:t>
                      </a:r>
                    </a:p>
                  </a:txBody>
                  <a:tcPr anchor="ctr"/>
                </a:tc>
                <a:tc>
                  <a:txBody>
                    <a:bodyPr/>
                    <a:lstStyle/>
                    <a:p>
                      <a:pPr algn="ctr"/>
                      <a:r>
                        <a:rPr lang="en-IN" dirty="0"/>
                        <a:t>(</a:t>
                      </a:r>
                      <a:r>
                        <a:rPr lang="en-IN" dirty="0" err="1"/>
                        <a:t>i</a:t>
                      </a:r>
                      <a:r>
                        <a:rPr lang="en-IN" dirty="0"/>
                        <a:t>) - Class-1 </a:t>
                      </a:r>
                    </a:p>
                    <a:p>
                      <a:pPr algn="ctr"/>
                      <a:r>
                        <a:rPr lang="en-IN" dirty="0" err="1"/>
                        <a:t>Acc</a:t>
                      </a:r>
                      <a:r>
                        <a:rPr lang="en-IN" dirty="0"/>
                        <a:t> (%)</a:t>
                      </a:r>
                    </a:p>
                  </a:txBody>
                  <a:tcPr anchor="ctr"/>
                </a:tc>
                <a:tc>
                  <a:txBody>
                    <a:bodyPr/>
                    <a:lstStyle/>
                    <a:p>
                      <a:pPr algn="ctr"/>
                      <a:r>
                        <a:rPr lang="en-IN" dirty="0"/>
                        <a:t>(</a:t>
                      </a:r>
                      <a:r>
                        <a:rPr lang="en-IN" dirty="0" err="1"/>
                        <a:t>i</a:t>
                      </a:r>
                      <a:r>
                        <a:rPr lang="en-IN" dirty="0"/>
                        <a:t>) – Total Accuracy (%)</a:t>
                      </a:r>
                    </a:p>
                  </a:txBody>
                  <a:tcPr anchor="ctr"/>
                </a:tc>
                <a:tc>
                  <a:txBody>
                    <a:bodyPr/>
                    <a:lstStyle/>
                    <a:p>
                      <a:pPr algn="ctr"/>
                      <a:r>
                        <a:rPr lang="en-IN" dirty="0"/>
                        <a:t>(</a:t>
                      </a:r>
                      <a:r>
                        <a:rPr lang="en-IN" dirty="0" err="1"/>
                        <a:t>i</a:t>
                      </a:r>
                      <a:r>
                        <a:rPr lang="en-IN" dirty="0"/>
                        <a:t>) - Training time (s)</a:t>
                      </a:r>
                    </a:p>
                  </a:txBody>
                  <a:tcPr anchor="ctr"/>
                </a:tc>
                <a:tc>
                  <a:txBody>
                    <a:bodyPr/>
                    <a:lstStyle/>
                    <a:p>
                      <a:pPr algn="ctr"/>
                      <a:r>
                        <a:rPr lang="en-IN" dirty="0"/>
                        <a:t>(ii) - </a:t>
                      </a:r>
                      <a:r>
                        <a:rPr lang="en-IN" b="1" dirty="0"/>
                        <a:t>Class-0 </a:t>
                      </a:r>
                    </a:p>
                    <a:p>
                      <a:pPr algn="ctr"/>
                      <a:r>
                        <a:rPr lang="en-IN" b="1" dirty="0" err="1"/>
                        <a:t>Acc</a:t>
                      </a:r>
                      <a:r>
                        <a:rPr lang="en-IN" b="1" dirty="0"/>
                        <a:t> (%)</a:t>
                      </a:r>
                    </a:p>
                  </a:txBody>
                  <a:tcPr anchor="ctr"/>
                </a:tc>
                <a:tc>
                  <a:txBody>
                    <a:bodyPr/>
                    <a:lstStyle/>
                    <a:p>
                      <a:pPr algn="ctr"/>
                      <a:r>
                        <a:rPr lang="en-IN" dirty="0"/>
                        <a:t>(ii) - Class-1 </a:t>
                      </a:r>
                    </a:p>
                    <a:p>
                      <a:pPr algn="ctr"/>
                      <a:r>
                        <a:rPr lang="en-IN" dirty="0" err="1"/>
                        <a:t>Acc</a:t>
                      </a:r>
                      <a:r>
                        <a:rPr lang="en-IN" dirty="0"/>
                        <a:t> (%)</a:t>
                      </a:r>
                    </a:p>
                  </a:txBody>
                  <a:tcPr anchor="ctr"/>
                </a:tc>
                <a:tc>
                  <a:txBody>
                    <a:bodyPr/>
                    <a:lstStyle/>
                    <a:p>
                      <a:pPr algn="ctr"/>
                      <a:r>
                        <a:rPr lang="en-IN" dirty="0"/>
                        <a:t>(ii) – Total Accuracy (%)</a:t>
                      </a:r>
                    </a:p>
                  </a:txBody>
                  <a:tcPr anchor="ctr"/>
                </a:tc>
                <a:tc>
                  <a:txBody>
                    <a:bodyPr/>
                    <a:lstStyle/>
                    <a:p>
                      <a:pPr algn="ctr"/>
                      <a:r>
                        <a:rPr lang="en-IN" dirty="0"/>
                        <a:t>(ii) - Training time (s)</a:t>
                      </a:r>
                    </a:p>
                  </a:txBody>
                  <a:tcPr anchor="ctr"/>
                </a:tc>
                <a:extLst>
                  <a:ext uri="{0D108BD9-81ED-4DB2-BD59-A6C34878D82A}">
                    <a16:rowId xmlns:a16="http://schemas.microsoft.com/office/drawing/2014/main" val="1125606760"/>
                  </a:ext>
                </a:extLst>
              </a:tr>
              <a:tr h="679548">
                <a:tc>
                  <a:txBody>
                    <a:bodyPr/>
                    <a:lstStyle/>
                    <a:p>
                      <a:pPr algn="ctr"/>
                      <a:r>
                        <a:rPr lang="en-IN" dirty="0"/>
                        <a:t>1</a:t>
                      </a:r>
                    </a:p>
                  </a:txBody>
                  <a:tcPr anchor="ctr"/>
                </a:tc>
                <a:tc>
                  <a:txBody>
                    <a:bodyPr/>
                    <a:lstStyle/>
                    <a:p>
                      <a:pPr marR="0" algn="ctr" rtl="0" fontAlgn="ctr">
                        <a:lnSpc>
                          <a:spcPct val="100000"/>
                        </a:lnSpc>
                        <a:spcBef>
                          <a:spcPts val="0"/>
                        </a:spcBef>
                        <a:spcAft>
                          <a:spcPts val="0"/>
                        </a:spcAft>
                        <a:buClr>
                          <a:srgbClr val="000000"/>
                        </a:buClr>
                        <a:buFont typeface="Arial"/>
                      </a:pPr>
                      <a:r>
                        <a:rPr lang="en-IN" sz="1400" b="1" i="0" u="none" strike="noStrike" cap="none" dirty="0">
                          <a:solidFill>
                            <a:schemeClr val="dk1"/>
                          </a:solidFill>
                          <a:effectLst/>
                          <a:latin typeface="Calibri"/>
                          <a:ea typeface="Calibri"/>
                          <a:cs typeface="Calibri"/>
                          <a:sym typeface="Arial"/>
                        </a:rPr>
                        <a:t>Quadratic Discriminant Analysis</a:t>
                      </a:r>
                      <a:endParaRPr lang="en-IN" sz="1400" b="1" i="0" u="none" strike="noStrike" cap="none" dirty="0">
                        <a:solidFill>
                          <a:schemeClr val="dk1"/>
                        </a:solidFill>
                        <a:effectLst/>
                        <a:latin typeface="Calibri"/>
                        <a:cs typeface="Calibri"/>
                        <a:sym typeface="Arial"/>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100.00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100.00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1.2752</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85.29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92.42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88.88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33.2717</a:t>
                      </a:r>
                    </a:p>
                  </a:txBody>
                  <a:tcPr anchor="ctr"/>
                </a:tc>
                <a:extLst>
                  <a:ext uri="{0D108BD9-81ED-4DB2-BD59-A6C34878D82A}">
                    <a16:rowId xmlns:a16="http://schemas.microsoft.com/office/drawing/2014/main" val="2933122934"/>
                  </a:ext>
                </a:extLst>
              </a:tr>
              <a:tr h="481346">
                <a:tc>
                  <a:txBody>
                    <a:bodyPr/>
                    <a:lstStyle/>
                    <a:p>
                      <a:pPr algn="ctr"/>
                      <a:r>
                        <a:rPr lang="en-IN" dirty="0"/>
                        <a:t>2</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Random Forest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98.93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99.48</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6.1784</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893053165"/>
                  </a:ext>
                </a:extLst>
              </a:tr>
              <a:tr h="491827">
                <a:tc>
                  <a:txBody>
                    <a:bodyPr/>
                    <a:lstStyle/>
                    <a:p>
                      <a:pPr algn="ctr"/>
                      <a:r>
                        <a:rPr lang="en-IN" dirty="0"/>
                        <a:t>3</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Light Gradient Boost Machine</a:t>
                      </a:r>
                      <a:endParaRPr lang="en-IN" dirty="0"/>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98.67</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99.35</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2.55360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86.32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85.32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85.82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40.6208</a:t>
                      </a:r>
                    </a:p>
                  </a:txBody>
                  <a:tcPr anchor="ctr"/>
                </a:tc>
                <a:extLst>
                  <a:ext uri="{0D108BD9-81ED-4DB2-BD59-A6C34878D82A}">
                    <a16:rowId xmlns:a16="http://schemas.microsoft.com/office/drawing/2014/main" val="1842241238"/>
                  </a:ext>
                </a:extLst>
              </a:tr>
              <a:tr h="491827">
                <a:tc>
                  <a:txBody>
                    <a:bodyPr/>
                    <a:lstStyle/>
                    <a:p>
                      <a:pPr algn="ctr"/>
                      <a:r>
                        <a:rPr lang="en-IN" dirty="0"/>
                        <a:t>4</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Gradient Boosting Classifier</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96.02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99.74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97.93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92.8647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898902635"/>
                  </a:ext>
                </a:extLst>
              </a:tr>
              <a:tr h="449401">
                <a:tc>
                  <a:txBody>
                    <a:bodyPr/>
                    <a:lstStyle/>
                    <a:p>
                      <a:pPr algn="ctr"/>
                      <a:r>
                        <a:rPr lang="en-IN" dirty="0"/>
                        <a:t>5</a:t>
                      </a:r>
                    </a:p>
                  </a:txBody>
                  <a:tcPr anchor="ctr"/>
                </a:tc>
                <a:tc>
                  <a:txBody>
                    <a:bodyPr/>
                    <a:lstStyle/>
                    <a:p>
                      <a:pPr algn="ctr" fontAlgn="ctr"/>
                      <a:r>
                        <a:rPr lang="en-IN" b="1" dirty="0">
                          <a:effectLst/>
                        </a:rPr>
                        <a:t>Gaussian Process</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88.06</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93.66</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19.2995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167252144"/>
                  </a:ext>
                </a:extLst>
              </a:tr>
              <a:tr h="449401">
                <a:tc>
                  <a:txBody>
                    <a:bodyPr/>
                    <a:lstStyle/>
                    <a:p>
                      <a:pPr algn="ctr"/>
                      <a:r>
                        <a:rPr lang="en-IN" dirty="0"/>
                        <a:t>6</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Decision Tree</a:t>
                      </a:r>
                      <a:endParaRPr lang="en-IN" dirty="0"/>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86.20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97.72</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92.10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3.0783</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67.24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74.63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70.96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221.2428</a:t>
                      </a:r>
                    </a:p>
                  </a:txBody>
                  <a:tcPr anchor="ctr"/>
                </a:tc>
                <a:extLst>
                  <a:ext uri="{0D108BD9-81ED-4DB2-BD59-A6C34878D82A}">
                    <a16:rowId xmlns:a16="http://schemas.microsoft.com/office/drawing/2014/main" val="3323497304"/>
                  </a:ext>
                </a:extLst>
              </a:tr>
              <a:tr h="491827">
                <a:tc>
                  <a:txBody>
                    <a:bodyPr/>
                    <a:lstStyle/>
                    <a:p>
                      <a:pPr algn="ctr"/>
                      <a:r>
                        <a:rPr lang="en-IN" dirty="0"/>
                        <a:t>7</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Linear Support Vector Machine</a:t>
                      </a:r>
                      <a:endParaRPr lang="en-IN" dirty="0"/>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73.20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98.48</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86.15</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2.3370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674207643"/>
                  </a:ext>
                </a:extLst>
              </a:tr>
              <a:tr h="491827">
                <a:tc>
                  <a:txBody>
                    <a:bodyPr/>
                    <a:lstStyle/>
                    <a:p>
                      <a:pPr algn="ctr"/>
                      <a:r>
                        <a:rPr lang="en-IN" dirty="0"/>
                        <a:t>8</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Logistic Regression (</a:t>
                      </a:r>
                      <a:r>
                        <a:rPr lang="en-US" sz="1400" b="1" i="0" u="none" strike="noStrike" cap="none" dirty="0" err="1">
                          <a:solidFill>
                            <a:schemeClr val="dk1"/>
                          </a:solidFill>
                          <a:effectLst/>
                          <a:latin typeface="Calibri"/>
                          <a:ea typeface="Calibri"/>
                          <a:cs typeface="Calibri"/>
                          <a:sym typeface="Arial"/>
                        </a:rPr>
                        <a:t>lbfgs</a:t>
                      </a:r>
                      <a:r>
                        <a:rPr lang="en-US" sz="1400" b="1" i="0" u="none" strike="noStrike" cap="none" dirty="0">
                          <a:solidFill>
                            <a:schemeClr val="dk1"/>
                          </a:solidFill>
                          <a:effectLst/>
                          <a:latin typeface="Calibri"/>
                          <a:ea typeface="Calibri"/>
                          <a:cs typeface="Calibri"/>
                          <a:sym typeface="Arial"/>
                        </a:rPr>
                        <a: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76.92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88.63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82.92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0.2958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68.05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50.64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59.29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19.1826</a:t>
                      </a:r>
                    </a:p>
                  </a:txBody>
                  <a:tcPr anchor="ctr"/>
                </a:tc>
                <a:extLst>
                  <a:ext uri="{0D108BD9-81ED-4DB2-BD59-A6C34878D82A}">
                    <a16:rowId xmlns:a16="http://schemas.microsoft.com/office/drawing/2014/main" val="2129449010"/>
                  </a:ext>
                </a:extLst>
              </a:tr>
              <a:tr h="449401">
                <a:tc>
                  <a:txBody>
                    <a:bodyPr/>
                    <a:lstStyle/>
                    <a:p>
                      <a:pPr algn="ctr"/>
                      <a:r>
                        <a:rPr lang="en-IN" dirty="0"/>
                        <a:t>9</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K-Nearest Neighbour</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57.55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79.30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0.0059</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61.87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81.05</a:t>
                      </a:r>
                    </a:p>
                  </a:txBody>
                  <a:tcPr anchor="ctr"/>
                </a:tc>
                <a:tc>
                  <a:txBody>
                    <a:bodyPr/>
                    <a:lstStyle/>
                    <a:p>
                      <a:pPr algn="ctr"/>
                      <a:r>
                        <a:rPr lang="en-IN" sz="1800">
                          <a:latin typeface="Times New Roman" panose="02020603050405020304" pitchFamily="18" charset="0"/>
                          <a:cs typeface="Times New Roman" panose="02020603050405020304" pitchFamily="18" charset="0"/>
                        </a:rPr>
                        <a:t>0.2104</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96616993"/>
                  </a:ext>
                </a:extLst>
              </a:tr>
              <a:tr h="491827">
                <a:tc>
                  <a:txBody>
                    <a:bodyPr/>
                    <a:lstStyle/>
                    <a:p>
                      <a:pPr algn="ctr"/>
                      <a:r>
                        <a:rPr lang="en-IN" dirty="0"/>
                        <a:t>10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Calibri"/>
                          <a:ea typeface="Calibri"/>
                          <a:cs typeface="Calibri"/>
                          <a:sym typeface="Arial"/>
                        </a:rPr>
                        <a:t>Logistic Regression (saga)</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74.27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83.83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79.17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2.0684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72.72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63.27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67.96</a:t>
                      </a:r>
                    </a:p>
                  </a:txBody>
                  <a:tcPr anchor="ctr"/>
                </a:tc>
                <a:tc>
                  <a:txBody>
                    <a:bodyPr/>
                    <a:lstStyle/>
                    <a:p>
                      <a:pPr algn="ctr"/>
                      <a:r>
                        <a:rPr lang="en-US"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125.4104</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63095247"/>
                  </a:ext>
                </a:extLst>
              </a:tr>
            </a:tbl>
          </a:graphicData>
        </a:graphic>
      </p:graphicFrame>
    </p:spTree>
    <p:extLst>
      <p:ext uri="{BB962C8B-B14F-4D97-AF65-F5344CB8AC3E}">
        <p14:creationId xmlns:p14="http://schemas.microsoft.com/office/powerpoint/2010/main" val="131189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499" y="209686"/>
            <a:ext cx="10287000" cy="369303"/>
          </a:xfrm>
          <a:prstGeom prst="rect">
            <a:avLst/>
          </a:prstGeom>
          <a:noFill/>
          <a:ln>
            <a:noFill/>
          </a:ln>
        </p:spPr>
        <p:txBody>
          <a:bodyPr spcFirstLastPara="1" wrap="square" lIns="91425" tIns="45700" rIns="91425" bIns="45700" anchor="ctr" anchorCtr="0">
            <a:normAutofit/>
          </a:bodyPr>
          <a:lstStyle/>
          <a:p>
            <a:pPr marL="114300" algn="ct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2k log sequences,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1557769697"/>
              </p:ext>
            </p:extLst>
          </p:nvPr>
        </p:nvGraphicFramePr>
        <p:xfrm>
          <a:off x="285239" y="687005"/>
          <a:ext cx="11621521" cy="6006006"/>
        </p:xfrm>
        <a:graphic>
          <a:graphicData uri="http://schemas.openxmlformats.org/drawingml/2006/table">
            <a:tbl>
              <a:tblPr firstRow="1" bandRow="1">
                <a:tableStyleId>{753DE1AE-FBD0-41B5-A111-0DF8E0E16DF2}</a:tableStyleId>
              </a:tblPr>
              <a:tblGrid>
                <a:gridCol w="420121">
                  <a:extLst>
                    <a:ext uri="{9D8B030D-6E8A-4147-A177-3AD203B41FA5}">
                      <a16:colId xmlns:a16="http://schemas.microsoft.com/office/drawing/2014/main" val="1129549265"/>
                    </a:ext>
                  </a:extLst>
                </a:gridCol>
                <a:gridCol w="2057400">
                  <a:extLst>
                    <a:ext uri="{9D8B030D-6E8A-4147-A177-3AD203B41FA5}">
                      <a16:colId xmlns:a16="http://schemas.microsoft.com/office/drawing/2014/main" val="371963621"/>
                    </a:ext>
                  </a:extLst>
                </a:gridCol>
                <a:gridCol w="1097280">
                  <a:extLst>
                    <a:ext uri="{9D8B030D-6E8A-4147-A177-3AD203B41FA5}">
                      <a16:colId xmlns:a16="http://schemas.microsoft.com/office/drawing/2014/main" val="1446812705"/>
                    </a:ext>
                  </a:extLst>
                </a:gridCol>
                <a:gridCol w="1097280">
                  <a:extLst>
                    <a:ext uri="{9D8B030D-6E8A-4147-A177-3AD203B41FA5}">
                      <a16:colId xmlns:a16="http://schemas.microsoft.com/office/drawing/2014/main" val="4090348250"/>
                    </a:ext>
                  </a:extLst>
                </a:gridCol>
                <a:gridCol w="1188720">
                  <a:extLst>
                    <a:ext uri="{9D8B030D-6E8A-4147-A177-3AD203B41FA5}">
                      <a16:colId xmlns:a16="http://schemas.microsoft.com/office/drawing/2014/main" val="829292882"/>
                    </a:ext>
                  </a:extLst>
                </a:gridCol>
                <a:gridCol w="1188720">
                  <a:extLst>
                    <a:ext uri="{9D8B030D-6E8A-4147-A177-3AD203B41FA5}">
                      <a16:colId xmlns:a16="http://schemas.microsoft.com/office/drawing/2014/main" val="1480512401"/>
                    </a:ext>
                  </a:extLst>
                </a:gridCol>
                <a:gridCol w="1097280">
                  <a:extLst>
                    <a:ext uri="{9D8B030D-6E8A-4147-A177-3AD203B41FA5}">
                      <a16:colId xmlns:a16="http://schemas.microsoft.com/office/drawing/2014/main" val="2058109129"/>
                    </a:ext>
                  </a:extLst>
                </a:gridCol>
                <a:gridCol w="1097280">
                  <a:extLst>
                    <a:ext uri="{9D8B030D-6E8A-4147-A177-3AD203B41FA5}">
                      <a16:colId xmlns:a16="http://schemas.microsoft.com/office/drawing/2014/main" val="1152766314"/>
                    </a:ext>
                  </a:extLst>
                </a:gridCol>
                <a:gridCol w="1188720">
                  <a:extLst>
                    <a:ext uri="{9D8B030D-6E8A-4147-A177-3AD203B41FA5}">
                      <a16:colId xmlns:a16="http://schemas.microsoft.com/office/drawing/2014/main" val="1079141892"/>
                    </a:ext>
                  </a:extLst>
                </a:gridCol>
                <a:gridCol w="1188720">
                  <a:extLst>
                    <a:ext uri="{9D8B030D-6E8A-4147-A177-3AD203B41FA5}">
                      <a16:colId xmlns:a16="http://schemas.microsoft.com/office/drawing/2014/main" val="669602258"/>
                    </a:ext>
                  </a:extLst>
                </a:gridCol>
              </a:tblGrid>
              <a:tr h="507118">
                <a:tc>
                  <a:txBody>
                    <a:bodyPr/>
                    <a:lstStyle/>
                    <a:p>
                      <a:pPr algn="ctr"/>
                      <a:r>
                        <a:rPr lang="en-IN" dirty="0"/>
                        <a:t>S.No</a:t>
                      </a:r>
                    </a:p>
                  </a:txBody>
                  <a:tcPr anchor="ctr"/>
                </a:tc>
                <a:tc>
                  <a:txBody>
                    <a:bodyPr/>
                    <a:lstStyle/>
                    <a:p>
                      <a:pPr algn="ctr"/>
                      <a:r>
                        <a:rPr lang="en-IN" dirty="0"/>
                        <a:t>Model</a:t>
                      </a:r>
                    </a:p>
                  </a:txBody>
                  <a:tcPr anchor="ctr"/>
                </a:tc>
                <a:tc>
                  <a:txBody>
                    <a:bodyPr/>
                    <a:lstStyle/>
                    <a:p>
                      <a:pPr algn="ctr"/>
                      <a:r>
                        <a:rPr lang="en-IN" dirty="0"/>
                        <a:t>(</a:t>
                      </a:r>
                      <a:r>
                        <a:rPr lang="en-IN" dirty="0" err="1"/>
                        <a:t>i</a:t>
                      </a:r>
                      <a:r>
                        <a:rPr lang="en-IN" dirty="0"/>
                        <a:t>) - </a:t>
                      </a:r>
                      <a:r>
                        <a:rPr lang="en-IN" b="1" dirty="0"/>
                        <a:t>Class-0 </a:t>
                      </a:r>
                    </a:p>
                    <a:p>
                      <a:pPr algn="ctr"/>
                      <a:r>
                        <a:rPr lang="en-IN" b="1" dirty="0" err="1"/>
                        <a:t>Acc</a:t>
                      </a:r>
                      <a:r>
                        <a:rPr lang="en-IN" b="1" dirty="0"/>
                        <a:t> (%)</a:t>
                      </a:r>
                    </a:p>
                  </a:txBody>
                  <a:tcPr anchor="ctr"/>
                </a:tc>
                <a:tc>
                  <a:txBody>
                    <a:bodyPr/>
                    <a:lstStyle/>
                    <a:p>
                      <a:pPr algn="ctr"/>
                      <a:r>
                        <a:rPr lang="en-IN" dirty="0"/>
                        <a:t>(</a:t>
                      </a:r>
                      <a:r>
                        <a:rPr lang="en-IN" dirty="0" err="1"/>
                        <a:t>i</a:t>
                      </a:r>
                      <a:r>
                        <a:rPr lang="en-IN" dirty="0"/>
                        <a:t>) - Class-1 </a:t>
                      </a:r>
                    </a:p>
                    <a:p>
                      <a:pPr algn="ctr"/>
                      <a:r>
                        <a:rPr lang="en-IN" dirty="0" err="1"/>
                        <a:t>Acc</a:t>
                      </a:r>
                      <a:r>
                        <a:rPr lang="en-IN" dirty="0"/>
                        <a:t> (%)</a:t>
                      </a:r>
                    </a:p>
                  </a:txBody>
                  <a:tcPr anchor="ctr"/>
                </a:tc>
                <a:tc>
                  <a:txBody>
                    <a:bodyPr/>
                    <a:lstStyle/>
                    <a:p>
                      <a:pPr algn="ctr"/>
                      <a:r>
                        <a:rPr lang="en-IN" dirty="0"/>
                        <a:t>(</a:t>
                      </a:r>
                      <a:r>
                        <a:rPr lang="en-IN" dirty="0" err="1"/>
                        <a:t>i</a:t>
                      </a:r>
                      <a:r>
                        <a:rPr lang="en-IN" dirty="0"/>
                        <a:t>) – Total Accuracy (%)</a:t>
                      </a:r>
                    </a:p>
                  </a:txBody>
                  <a:tcPr anchor="ctr"/>
                </a:tc>
                <a:tc>
                  <a:txBody>
                    <a:bodyPr/>
                    <a:lstStyle/>
                    <a:p>
                      <a:pPr algn="ctr"/>
                      <a:r>
                        <a:rPr lang="en-IN" dirty="0"/>
                        <a:t>(</a:t>
                      </a:r>
                      <a:r>
                        <a:rPr lang="en-IN" dirty="0" err="1"/>
                        <a:t>i</a:t>
                      </a:r>
                      <a:r>
                        <a:rPr lang="en-IN" dirty="0"/>
                        <a:t>) - Training time (s)</a:t>
                      </a:r>
                    </a:p>
                  </a:txBody>
                  <a:tcPr anchor="ctr"/>
                </a:tc>
                <a:tc>
                  <a:txBody>
                    <a:bodyPr/>
                    <a:lstStyle/>
                    <a:p>
                      <a:pPr algn="ctr"/>
                      <a:r>
                        <a:rPr lang="en-IN" dirty="0"/>
                        <a:t>(ii) - </a:t>
                      </a:r>
                      <a:r>
                        <a:rPr lang="en-IN" b="1" dirty="0"/>
                        <a:t>Class-0 </a:t>
                      </a:r>
                    </a:p>
                    <a:p>
                      <a:pPr algn="ctr"/>
                      <a:r>
                        <a:rPr lang="en-IN" b="1" dirty="0" err="1"/>
                        <a:t>Acc</a:t>
                      </a:r>
                      <a:r>
                        <a:rPr lang="en-IN" b="1" dirty="0"/>
                        <a:t> (%)</a:t>
                      </a:r>
                    </a:p>
                  </a:txBody>
                  <a:tcPr anchor="ctr"/>
                </a:tc>
                <a:tc>
                  <a:txBody>
                    <a:bodyPr/>
                    <a:lstStyle/>
                    <a:p>
                      <a:pPr algn="ctr"/>
                      <a:r>
                        <a:rPr lang="en-IN" dirty="0"/>
                        <a:t>(ii) - Class-1 </a:t>
                      </a:r>
                    </a:p>
                    <a:p>
                      <a:pPr algn="ctr"/>
                      <a:r>
                        <a:rPr lang="en-IN" dirty="0" err="1"/>
                        <a:t>Acc</a:t>
                      </a:r>
                      <a:r>
                        <a:rPr lang="en-IN" dirty="0"/>
                        <a:t> (%)</a:t>
                      </a:r>
                    </a:p>
                  </a:txBody>
                  <a:tcPr anchor="ctr"/>
                </a:tc>
                <a:tc>
                  <a:txBody>
                    <a:bodyPr/>
                    <a:lstStyle/>
                    <a:p>
                      <a:pPr algn="ctr"/>
                      <a:r>
                        <a:rPr lang="en-IN" dirty="0"/>
                        <a:t>(ii) – Total Accuracy (%)</a:t>
                      </a:r>
                    </a:p>
                  </a:txBody>
                  <a:tcPr anchor="ctr"/>
                </a:tc>
                <a:tc>
                  <a:txBody>
                    <a:bodyPr/>
                    <a:lstStyle/>
                    <a:p>
                      <a:pPr algn="ctr"/>
                      <a:r>
                        <a:rPr lang="en-IN" dirty="0"/>
                        <a:t>(ii) - Training time (s)</a:t>
                      </a:r>
                    </a:p>
                  </a:txBody>
                  <a:tcPr anchor="ctr"/>
                </a:tc>
                <a:extLst>
                  <a:ext uri="{0D108BD9-81ED-4DB2-BD59-A6C34878D82A}">
                    <a16:rowId xmlns:a16="http://schemas.microsoft.com/office/drawing/2014/main" val="1125606760"/>
                  </a:ext>
                </a:extLst>
              </a:tr>
              <a:tr h="512064">
                <a:tc>
                  <a:txBody>
                    <a:bodyPr/>
                    <a:lstStyle/>
                    <a:p>
                      <a:pPr algn="ctr"/>
                      <a:r>
                        <a:rPr lang="en-IN" dirty="0"/>
                        <a:t>11</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Stochastic Gradient Descent</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41.11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70.7632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0.6050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84.36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36.50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60.27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25.1147</a:t>
                      </a:r>
                    </a:p>
                  </a:txBody>
                  <a:tcPr anchor="ctr"/>
                </a:tc>
                <a:extLst>
                  <a:ext uri="{0D108BD9-81ED-4DB2-BD59-A6C34878D82A}">
                    <a16:rowId xmlns:a16="http://schemas.microsoft.com/office/drawing/2014/main" val="2933122934"/>
                  </a:ext>
                </a:extLst>
              </a:tr>
              <a:tr h="507118">
                <a:tc>
                  <a:txBody>
                    <a:bodyPr/>
                    <a:lstStyle/>
                    <a:p>
                      <a:pPr algn="ctr"/>
                      <a:r>
                        <a:rPr lang="en-IN" dirty="0"/>
                        <a:t>12</a:t>
                      </a:r>
                    </a:p>
                  </a:txBody>
                  <a:tcPr anchor="ctr"/>
                </a:tc>
                <a:tc>
                  <a:txBody>
                    <a:bodyPr/>
                    <a:lstStyle/>
                    <a:p>
                      <a:pPr marR="0" algn="ctr" rtl="0" fontAlgn="ctr">
                        <a:lnSpc>
                          <a:spcPct val="100000"/>
                        </a:lnSpc>
                        <a:spcBef>
                          <a:spcPts val="0"/>
                        </a:spcBef>
                        <a:spcAft>
                          <a:spcPts val="0"/>
                        </a:spcAft>
                        <a:buClr>
                          <a:srgbClr val="000000"/>
                        </a:buClr>
                        <a:buFont typeface="Arial"/>
                      </a:pPr>
                      <a:r>
                        <a:rPr lang="en-IN" sz="1400" b="1" i="0" u="none" strike="noStrike" cap="none" dirty="0">
                          <a:solidFill>
                            <a:schemeClr val="dk1"/>
                          </a:solidFill>
                          <a:effectLst/>
                          <a:latin typeface="Calibri"/>
                          <a:ea typeface="Calibri"/>
                          <a:cs typeface="Calibri"/>
                          <a:sym typeface="Arial"/>
                        </a:rPr>
                        <a:t>Local outlier factor</a:t>
                      </a:r>
                      <a:endParaRPr lang="en-IN" sz="1400" b="1" i="0" u="none" strike="noStrike" cap="none" dirty="0">
                        <a:solidFill>
                          <a:schemeClr val="dk1"/>
                        </a:solidFill>
                        <a:effectLst/>
                        <a:latin typeface="Calibri"/>
                        <a:cs typeface="Calibri"/>
                        <a:sym typeface="Arial"/>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49.07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83.83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66.88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0.2227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893053165"/>
                  </a:ext>
                </a:extLst>
              </a:tr>
              <a:tr h="507118">
                <a:tc>
                  <a:txBody>
                    <a:bodyPr/>
                    <a:lstStyle/>
                    <a:p>
                      <a:pPr algn="ctr"/>
                      <a:r>
                        <a:rPr lang="en-IN" dirty="0"/>
                        <a:t>13</a:t>
                      </a: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Neural Net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57.82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71.71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64.94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2.7369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64.12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60.72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62.41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861.8844</a:t>
                      </a:r>
                    </a:p>
                  </a:txBody>
                  <a:tcPr anchor="ctr"/>
                </a:tc>
                <a:extLst>
                  <a:ext uri="{0D108BD9-81ED-4DB2-BD59-A6C34878D82A}">
                    <a16:rowId xmlns:a16="http://schemas.microsoft.com/office/drawing/2014/main" val="2263695065"/>
                  </a:ext>
                </a:extLst>
              </a:tr>
              <a:tr h="473463">
                <a:tc>
                  <a:txBody>
                    <a:bodyPr/>
                    <a:lstStyle/>
                    <a:p>
                      <a:pPr algn="ctr"/>
                      <a:r>
                        <a:rPr lang="en-IN" dirty="0"/>
                        <a:t>14</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SVM (Poly)</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39.52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78.53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59.50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3.2008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1842241238"/>
                  </a:ext>
                </a:extLst>
              </a:tr>
              <a:tr h="473463">
                <a:tc>
                  <a:txBody>
                    <a:bodyPr/>
                    <a:lstStyle/>
                    <a:p>
                      <a:pPr algn="ctr"/>
                      <a:r>
                        <a:rPr lang="en-IN" dirty="0"/>
                        <a:t>15</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SVM (</a:t>
                      </a:r>
                      <a:r>
                        <a:rPr lang="en-IN" sz="1400" b="1" i="0" u="none" strike="noStrike" cap="none" dirty="0">
                          <a:solidFill>
                            <a:schemeClr val="dk1"/>
                          </a:solidFill>
                          <a:effectLst/>
                          <a:latin typeface="Calibri"/>
                          <a:ea typeface="Calibri"/>
                          <a:cs typeface="Calibri"/>
                          <a:sym typeface="Arial"/>
                        </a:rPr>
                        <a:t>Radial Basis Function</a:t>
                      </a:r>
                      <a:r>
                        <a:rPr lang="en-US" sz="1400" b="1" i="0" u="none" strike="noStrike" cap="none" dirty="0">
                          <a:solidFill>
                            <a:schemeClr val="dk1"/>
                          </a:solidFill>
                          <a:effectLst/>
                          <a:latin typeface="Calibri"/>
                          <a:ea typeface="Calibri"/>
                          <a:cs typeface="Calibri"/>
                          <a:sym typeface="Arial"/>
                        </a:rPr>
                        <a: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39.52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78.03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59.24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3.8390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4275600698"/>
                  </a:ext>
                </a:extLst>
              </a:tr>
              <a:tr h="473463">
                <a:tc>
                  <a:txBody>
                    <a:bodyPr/>
                    <a:lstStyle/>
                    <a:p>
                      <a:pPr algn="ctr"/>
                      <a:r>
                        <a:rPr lang="en-IN" dirty="0"/>
                        <a:t>16</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Naive Bayes</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31.83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82.32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57.69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0.0388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25.62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79.73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52.86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2.3346</a:t>
                      </a:r>
                    </a:p>
                  </a:txBody>
                  <a:tcPr anchor="ctr"/>
                </a:tc>
                <a:extLst>
                  <a:ext uri="{0D108BD9-81ED-4DB2-BD59-A6C34878D82A}">
                    <a16:rowId xmlns:a16="http://schemas.microsoft.com/office/drawing/2014/main" val="2898902635"/>
                  </a:ext>
                </a:extLst>
              </a:tr>
              <a:tr h="473463">
                <a:tc>
                  <a:txBody>
                    <a:bodyPr/>
                    <a:lstStyle/>
                    <a:p>
                      <a:pPr algn="ctr"/>
                      <a:r>
                        <a:rPr lang="en-IN" dirty="0"/>
                        <a:t>17</a:t>
                      </a:r>
                    </a:p>
                  </a:txBody>
                  <a:tcPr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One-Class SVM (RBF)</a:t>
                      </a:r>
                      <a:endParaRPr lang="en-IN" b="1" dirty="0">
                        <a:effectLst/>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59.94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54.85</a:t>
                      </a: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2.4848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167252144"/>
                  </a:ext>
                </a:extLst>
              </a:tr>
              <a:tr h="473463">
                <a:tc>
                  <a:txBody>
                    <a:bodyPr/>
                    <a:lstStyle/>
                    <a:p>
                      <a:pPr algn="ctr"/>
                      <a:r>
                        <a:rPr lang="en-IN" dirty="0"/>
                        <a:t>18</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Isolation Forest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12.73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93.43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54.07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1.2244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14.88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82.01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48.67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68.8572</a:t>
                      </a:r>
                    </a:p>
                  </a:txBody>
                  <a:tcPr anchor="ctr"/>
                </a:tc>
                <a:extLst>
                  <a:ext uri="{0D108BD9-81ED-4DB2-BD59-A6C34878D82A}">
                    <a16:rowId xmlns:a16="http://schemas.microsoft.com/office/drawing/2014/main" val="3323497304"/>
                  </a:ext>
                </a:extLst>
              </a:tr>
              <a:tr h="473463">
                <a:tc>
                  <a:txBody>
                    <a:bodyPr/>
                    <a:lstStyle/>
                    <a:p>
                      <a:pPr algn="ctr"/>
                      <a:r>
                        <a:rPr lang="en-IN" dirty="0"/>
                        <a:t>19</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err="1">
                          <a:solidFill>
                            <a:schemeClr val="dk1"/>
                          </a:solidFill>
                          <a:effectLst/>
                          <a:latin typeface="Calibri"/>
                          <a:ea typeface="Calibri"/>
                          <a:cs typeface="Calibri"/>
                          <a:sym typeface="Arial"/>
                        </a:rPr>
                        <a:t>OneClassSVM</a:t>
                      </a:r>
                      <a:r>
                        <a:rPr lang="en-US" sz="1400" b="1" i="0" u="none" strike="noStrike" cap="none" dirty="0">
                          <a:solidFill>
                            <a:schemeClr val="dk1"/>
                          </a:solidFill>
                          <a:effectLst/>
                          <a:latin typeface="Calibri"/>
                          <a:ea typeface="Calibri"/>
                          <a:cs typeface="Calibri"/>
                          <a:sym typeface="Arial"/>
                        </a:rPr>
                        <a:t> – SGD (Linear)</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2.91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52.13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0.0339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1.90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98.06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50.30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2.1651</a:t>
                      </a:r>
                    </a:p>
                  </a:txBody>
                  <a:tcPr anchor="ctr"/>
                </a:tc>
                <a:extLst>
                  <a:ext uri="{0D108BD9-81ED-4DB2-BD59-A6C34878D82A}">
                    <a16:rowId xmlns:a16="http://schemas.microsoft.com/office/drawing/2014/main" val="807547609"/>
                  </a:ext>
                </a:extLst>
              </a:tr>
              <a:tr h="507118">
                <a:tc>
                  <a:txBody>
                    <a:bodyPr/>
                    <a:lstStyle/>
                    <a:p>
                      <a:pPr algn="ctr"/>
                      <a:r>
                        <a:rPr lang="en-IN" dirty="0"/>
                        <a:t>20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Calibri"/>
                          <a:ea typeface="Calibri"/>
                          <a:cs typeface="Calibri"/>
                          <a:sym typeface="Arial"/>
                        </a:rPr>
                        <a:t>SVM (Sigmoid)</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86.73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15.65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3.7776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2129449010"/>
                  </a:ext>
                </a:extLst>
              </a:tr>
              <a:tr h="473463">
                <a:tc>
                  <a:txBody>
                    <a:bodyPr/>
                    <a:lstStyle/>
                    <a:p>
                      <a:pPr algn="ctr"/>
                      <a:r>
                        <a:rPr lang="en-IN" dirty="0"/>
                        <a:t>21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One-Class SVM (Sigmoid/Linear)</a:t>
                      </a:r>
                      <a:endParaRPr lang="en-IN" b="1" dirty="0">
                        <a:effectLst/>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51.19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45.45</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48.25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2.3931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796616993"/>
                  </a:ext>
                </a:extLst>
              </a:tr>
            </a:tbl>
          </a:graphicData>
        </a:graphic>
      </p:graphicFrame>
    </p:spTree>
    <p:extLst>
      <p:ext uri="{BB962C8B-B14F-4D97-AF65-F5344CB8AC3E}">
        <p14:creationId xmlns:p14="http://schemas.microsoft.com/office/powerpoint/2010/main" val="4248949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500" y="83279"/>
            <a:ext cx="10287000" cy="938828"/>
          </a:xfrm>
          <a:prstGeom prst="rect">
            <a:avLst/>
          </a:prstGeom>
          <a:noFill/>
          <a:ln>
            <a:noFill/>
          </a:ln>
        </p:spPr>
        <p:txBody>
          <a:bodyPr spcFirstLastPara="1" wrap="square" lIns="91425" tIns="45700" rIns="91425" bIns="45700" anchor="ctr" anchorCtr="0">
            <a:normAutofit fontScale="90000"/>
          </a:bodyPr>
          <a:lstStyle/>
          <a:p>
            <a:pPr marL="114300" algn="ctr"/>
            <a:r>
              <a:rPr lang="en-IN" sz="3200" b="1" dirty="0">
                <a:latin typeface="Times New Roman"/>
                <a:cs typeface="Times New Roman"/>
              </a:rPr>
              <a:t>Results: </a:t>
            </a:r>
            <a:r>
              <a:rPr lang="en-US" sz="3200" b="1" dirty="0">
                <a:latin typeface="Times New Roman"/>
                <a:cs typeface="Times New Roman"/>
              </a:rPr>
              <a:t>ML Models trained on SMOTE (Tokenizer Features)</a:t>
            </a:r>
            <a:br>
              <a:rPr lang="en-US" sz="3200" b="1" dirty="0">
                <a:latin typeface="Times New Roman"/>
                <a:cs typeface="Times New Roman"/>
              </a:rPr>
            </a:b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1526487959"/>
              </p:ext>
            </p:extLst>
          </p:nvPr>
        </p:nvGraphicFramePr>
        <p:xfrm>
          <a:off x="2465732" y="1022322"/>
          <a:ext cx="7049521" cy="5627229"/>
        </p:xfrm>
        <a:graphic>
          <a:graphicData uri="http://schemas.openxmlformats.org/drawingml/2006/table">
            <a:tbl>
              <a:tblPr firstRow="1" bandRow="1">
                <a:tableStyleId>{753DE1AE-FBD0-41B5-A111-0DF8E0E16DF2}</a:tableStyleId>
              </a:tblPr>
              <a:tblGrid>
                <a:gridCol w="420121">
                  <a:extLst>
                    <a:ext uri="{9D8B030D-6E8A-4147-A177-3AD203B41FA5}">
                      <a16:colId xmlns:a16="http://schemas.microsoft.com/office/drawing/2014/main" val="1129549265"/>
                    </a:ext>
                  </a:extLst>
                </a:gridCol>
                <a:gridCol w="2057400">
                  <a:extLst>
                    <a:ext uri="{9D8B030D-6E8A-4147-A177-3AD203B41FA5}">
                      <a16:colId xmlns:a16="http://schemas.microsoft.com/office/drawing/2014/main" val="371963621"/>
                    </a:ext>
                  </a:extLst>
                </a:gridCol>
                <a:gridCol w="1097280">
                  <a:extLst>
                    <a:ext uri="{9D8B030D-6E8A-4147-A177-3AD203B41FA5}">
                      <a16:colId xmlns:a16="http://schemas.microsoft.com/office/drawing/2014/main" val="1446812705"/>
                    </a:ext>
                  </a:extLst>
                </a:gridCol>
                <a:gridCol w="1097280">
                  <a:extLst>
                    <a:ext uri="{9D8B030D-6E8A-4147-A177-3AD203B41FA5}">
                      <a16:colId xmlns:a16="http://schemas.microsoft.com/office/drawing/2014/main" val="4090348250"/>
                    </a:ext>
                  </a:extLst>
                </a:gridCol>
                <a:gridCol w="1188720">
                  <a:extLst>
                    <a:ext uri="{9D8B030D-6E8A-4147-A177-3AD203B41FA5}">
                      <a16:colId xmlns:a16="http://schemas.microsoft.com/office/drawing/2014/main" val="829292882"/>
                    </a:ext>
                  </a:extLst>
                </a:gridCol>
                <a:gridCol w="1188720">
                  <a:extLst>
                    <a:ext uri="{9D8B030D-6E8A-4147-A177-3AD203B41FA5}">
                      <a16:colId xmlns:a16="http://schemas.microsoft.com/office/drawing/2014/main" val="1480512401"/>
                    </a:ext>
                  </a:extLst>
                </a:gridCol>
              </a:tblGrid>
              <a:tr h="507118">
                <a:tc>
                  <a:txBody>
                    <a:bodyPr/>
                    <a:lstStyle/>
                    <a:p>
                      <a:pPr algn="ctr"/>
                      <a:r>
                        <a:rPr lang="en-IN" dirty="0"/>
                        <a:t>S.No</a:t>
                      </a:r>
                    </a:p>
                  </a:txBody>
                  <a:tcPr anchor="ctr"/>
                </a:tc>
                <a:tc>
                  <a:txBody>
                    <a:bodyPr/>
                    <a:lstStyle/>
                    <a:p>
                      <a:pPr algn="ctr"/>
                      <a:r>
                        <a:rPr lang="en-IN" dirty="0"/>
                        <a:t>Model</a:t>
                      </a:r>
                    </a:p>
                  </a:txBody>
                  <a:tcPr anchor="ctr"/>
                </a:tc>
                <a:tc>
                  <a:txBody>
                    <a:bodyPr/>
                    <a:lstStyle/>
                    <a:p>
                      <a:pPr algn="ctr"/>
                      <a:r>
                        <a:rPr lang="en-IN" b="1" dirty="0"/>
                        <a:t>Class-0 </a:t>
                      </a:r>
                    </a:p>
                    <a:p>
                      <a:pPr algn="ctr"/>
                      <a:r>
                        <a:rPr lang="en-IN" b="1" dirty="0" err="1"/>
                        <a:t>Acc</a:t>
                      </a:r>
                      <a:r>
                        <a:rPr lang="en-IN" b="1" dirty="0"/>
                        <a:t> (%)</a:t>
                      </a:r>
                    </a:p>
                  </a:txBody>
                  <a:tcPr anchor="ctr"/>
                </a:tc>
                <a:tc>
                  <a:txBody>
                    <a:bodyPr/>
                    <a:lstStyle/>
                    <a:p>
                      <a:pPr algn="ctr"/>
                      <a:r>
                        <a:rPr lang="en-IN" dirty="0"/>
                        <a:t>Class-1 </a:t>
                      </a:r>
                    </a:p>
                    <a:p>
                      <a:pPr algn="ctr"/>
                      <a:r>
                        <a:rPr lang="en-IN" dirty="0" err="1"/>
                        <a:t>Acc</a:t>
                      </a:r>
                      <a:r>
                        <a:rPr lang="en-IN" dirty="0"/>
                        <a:t> (%)</a:t>
                      </a:r>
                    </a:p>
                  </a:txBody>
                  <a:tcPr anchor="ctr"/>
                </a:tc>
                <a:tc>
                  <a:txBody>
                    <a:bodyPr/>
                    <a:lstStyle/>
                    <a:p>
                      <a:pPr algn="ctr"/>
                      <a:r>
                        <a:rPr lang="en-IN" dirty="0"/>
                        <a:t>Total Accuracy (%)</a:t>
                      </a:r>
                    </a:p>
                  </a:txBody>
                  <a:tcPr anchor="ctr"/>
                </a:tc>
                <a:tc>
                  <a:txBody>
                    <a:bodyPr/>
                    <a:lstStyle/>
                    <a:p>
                      <a:pPr algn="ctr"/>
                      <a:r>
                        <a:rPr lang="en-IN" dirty="0"/>
                        <a:t>Training time (s)</a:t>
                      </a:r>
                    </a:p>
                  </a:txBody>
                  <a:tcPr anchor="ctr"/>
                </a:tc>
                <a:extLst>
                  <a:ext uri="{0D108BD9-81ED-4DB2-BD59-A6C34878D82A}">
                    <a16:rowId xmlns:a16="http://schemas.microsoft.com/office/drawing/2014/main" val="1125606760"/>
                  </a:ext>
                </a:extLst>
              </a:tr>
              <a:tr h="579720">
                <a:tc>
                  <a:txBody>
                    <a:bodyPr/>
                    <a:lstStyle/>
                    <a:p>
                      <a:pPr algn="ctr"/>
                      <a:r>
                        <a:rPr lang="en-IN" dirty="0"/>
                        <a:t>1</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K-Nearest Neighbour</a:t>
                      </a:r>
                      <a:endParaRPr lang="en-IN" dirty="0"/>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85.20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97.72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91.47</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0.013</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933122934"/>
                  </a:ext>
                </a:extLst>
              </a:tr>
              <a:tr h="507118">
                <a:tc>
                  <a:txBody>
                    <a:bodyPr/>
                    <a:lstStyle/>
                    <a:p>
                      <a:pPr algn="ctr"/>
                      <a:r>
                        <a:rPr lang="en-IN" dirty="0"/>
                        <a:t>2</a:t>
                      </a:r>
                    </a:p>
                  </a:txBody>
                  <a:tcPr anchor="ctr"/>
                </a:tc>
                <a:tc>
                  <a:txBody>
                    <a:bodyPr/>
                    <a:lstStyle/>
                    <a:p>
                      <a:pPr algn="ctr"/>
                      <a:r>
                        <a:rPr lang="en-IN" sz="1400" b="1" i="0" u="none" strike="noStrike" cap="none" dirty="0">
                          <a:solidFill>
                            <a:schemeClr val="dk1"/>
                          </a:solidFill>
                          <a:effectLst/>
                          <a:latin typeface="Calibri"/>
                          <a:ea typeface="Calibri"/>
                          <a:cs typeface="Calibri"/>
                          <a:sym typeface="Arial"/>
                        </a:rPr>
                        <a:t>Light Gradient Boost Machine</a:t>
                      </a:r>
                      <a:endParaRPr lang="en-IN" dirty="0"/>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76.50</a:t>
                      </a:r>
                      <a:endParaRPr lang="en-IN" sz="18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98.90</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87.68</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5.31</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93053165"/>
                  </a:ext>
                </a:extLst>
              </a:tr>
              <a:tr h="473463">
                <a:tc>
                  <a:txBody>
                    <a:bodyPr/>
                    <a:lstStyle/>
                    <a:p>
                      <a:pPr algn="ctr"/>
                      <a:r>
                        <a:rPr lang="en-IN"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Decision Tree</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75.72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88.48</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82.10</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1.56</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42241238"/>
                  </a:ext>
                </a:extLst>
              </a:tr>
              <a:tr h="473463">
                <a:tc>
                  <a:txBody>
                    <a:bodyPr/>
                    <a:lstStyle/>
                    <a:p>
                      <a:pPr algn="ctr"/>
                      <a:r>
                        <a:rPr lang="en-IN" dirty="0"/>
                        <a:t>4</a:t>
                      </a:r>
                    </a:p>
                  </a:txBody>
                  <a:tcPr anchor="ctr"/>
                </a:tc>
                <a:tc>
                  <a:txBody>
                    <a:bodyPr/>
                    <a:lstStyle/>
                    <a:p>
                      <a:pPr algn="ctr"/>
                      <a:r>
                        <a:rPr lang="en-US" sz="1400" b="1" i="0" u="none" strike="noStrike" cap="none" dirty="0">
                          <a:solidFill>
                            <a:schemeClr val="dk1"/>
                          </a:solidFill>
                          <a:effectLst/>
                          <a:latin typeface="Calibri"/>
                          <a:ea typeface="Calibri"/>
                          <a:cs typeface="Calibri"/>
                          <a:sym typeface="Arial"/>
                        </a:rPr>
                        <a:t>Gradient Boosting Classifier</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74.25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83.81</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79.19</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20.46</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98902635"/>
                  </a:ext>
                </a:extLst>
              </a:tr>
              <a:tr h="473463">
                <a:tc>
                  <a:txBody>
                    <a:bodyPr/>
                    <a:lstStyle/>
                    <a:p>
                      <a:pPr algn="ctr"/>
                      <a:r>
                        <a:rPr lang="en-IN" dirty="0"/>
                        <a:t>5</a:t>
                      </a:r>
                    </a:p>
                  </a:txBody>
                  <a:tcPr anchor="ctr"/>
                </a:tc>
                <a:tc>
                  <a:txBody>
                    <a:bodyPr/>
                    <a:lstStyle/>
                    <a:p>
                      <a:pPr algn="ctr" fontAlgn="ctr"/>
                      <a:r>
                        <a:rPr lang="en-IN" b="1" dirty="0">
                          <a:effectLst/>
                        </a:rPr>
                        <a:t>Neural Net</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61.30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75.56</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68.43</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48.44</a:t>
                      </a:r>
                      <a:endParaRPr lang="en-IN" sz="2400"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67252144"/>
                  </a:ext>
                </a:extLst>
              </a:tr>
              <a:tr h="473463">
                <a:tc>
                  <a:txBody>
                    <a:bodyPr/>
                    <a:lstStyle/>
                    <a:p>
                      <a:pPr algn="ctr"/>
                      <a:r>
                        <a:rPr lang="en-IN" dirty="0"/>
                        <a:t>6</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Calibri"/>
                          <a:ea typeface="Calibri"/>
                          <a:cs typeface="Calibri"/>
                          <a:sym typeface="Arial"/>
                        </a:rPr>
                        <a:t>Logistic Regression (</a:t>
                      </a:r>
                      <a:r>
                        <a:rPr lang="en-US" sz="1400" b="1" i="0" u="none" strike="noStrike" cap="none" dirty="0" err="1">
                          <a:solidFill>
                            <a:schemeClr val="dk1"/>
                          </a:solidFill>
                          <a:effectLst/>
                          <a:latin typeface="Calibri"/>
                          <a:ea typeface="Calibri"/>
                          <a:cs typeface="Calibri"/>
                          <a:sym typeface="Arial"/>
                        </a:rPr>
                        <a:t>lbfgs</a:t>
                      </a:r>
                      <a:r>
                        <a:rPr lang="en-US" sz="1400" b="1" i="0" u="none" strike="noStrike" cap="none" dirty="0">
                          <a:solidFill>
                            <a:schemeClr val="dk1"/>
                          </a:solidFill>
                          <a:effectLst/>
                          <a:latin typeface="Calibri"/>
                          <a:ea typeface="Calibri"/>
                          <a:cs typeface="Calibri"/>
                          <a:sym typeface="Arial"/>
                        </a:rPr>
                        <a: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56.38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61.10</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58.74</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4.46</a:t>
                      </a:r>
                    </a:p>
                  </a:txBody>
                  <a:tcPr anchor="ctr"/>
                </a:tc>
                <a:extLst>
                  <a:ext uri="{0D108BD9-81ED-4DB2-BD59-A6C34878D82A}">
                    <a16:rowId xmlns:a16="http://schemas.microsoft.com/office/drawing/2014/main" val="3323497304"/>
                  </a:ext>
                </a:extLst>
              </a:tr>
              <a:tr h="507118">
                <a:tc>
                  <a:txBody>
                    <a:bodyPr/>
                    <a:lstStyle/>
                    <a:p>
                      <a:pPr algn="ctr"/>
                      <a:r>
                        <a:rPr lang="en-IN" dirty="0"/>
                        <a:t>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Stochastic Gradient Descent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46.68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70.12</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58.70</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26.07</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129449010"/>
                  </a:ext>
                </a:extLst>
              </a:tr>
              <a:tr h="473463">
                <a:tc>
                  <a:txBody>
                    <a:bodyPr/>
                    <a:lstStyle/>
                    <a:p>
                      <a:pPr algn="ctr"/>
                      <a:r>
                        <a:rPr lang="en-IN" dirty="0"/>
                        <a:t>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Calibri"/>
                          <a:ea typeface="Calibri"/>
                          <a:cs typeface="Calibri"/>
                          <a:sym typeface="Arial"/>
                        </a:rPr>
                        <a:t>Logistic Regression (saga)</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55.20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61.04</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58.12</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17.12</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96616993"/>
                  </a:ext>
                </a:extLst>
              </a:tr>
              <a:tr h="473463">
                <a:tc>
                  <a:txBody>
                    <a:bodyPr/>
                    <a:lstStyle/>
                    <a:p>
                      <a:pPr algn="ctr"/>
                      <a:r>
                        <a:rPr lang="en-IN" dirty="0"/>
                        <a:t>9</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Quadratic Discriminant Analysis</a:t>
                      </a:r>
                      <a:endParaRPr lang="en-IN" sz="1400" b="1" i="0" u="none" strike="noStrike" cap="none" dirty="0">
                        <a:solidFill>
                          <a:schemeClr val="dk1"/>
                        </a:solidFill>
                        <a:effectLst/>
                        <a:latin typeface="Calibri"/>
                        <a:cs typeface="Calibri"/>
                        <a:sym typeface="Arial"/>
                      </a:endParaRPr>
                    </a:p>
                  </a:txBody>
                  <a:tcPr anchor="ctr"/>
                </a:tc>
                <a:tc>
                  <a:txBody>
                    <a:bodyPr/>
                    <a:lstStyle/>
                    <a:p>
                      <a:pPr algn="ctr"/>
                      <a:r>
                        <a:rPr lang="en-IN" sz="1800" dirty="0">
                          <a:latin typeface="Times New Roman" panose="02020603050405020304" pitchFamily="18" charset="0"/>
                          <a:cs typeface="Times New Roman" panose="02020603050405020304" pitchFamily="18" charset="0"/>
                        </a:rPr>
                        <a:t>45.70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60.20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52.95</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0.70</a:t>
                      </a:r>
                    </a:p>
                  </a:txBody>
                  <a:tcPr anchor="ctr"/>
                </a:tc>
                <a:extLst>
                  <a:ext uri="{0D108BD9-81ED-4DB2-BD59-A6C34878D82A}">
                    <a16:rowId xmlns:a16="http://schemas.microsoft.com/office/drawing/2014/main" val="3063095247"/>
                  </a:ext>
                </a:extLst>
              </a:tr>
              <a:tr h="473463">
                <a:tc>
                  <a:txBody>
                    <a:bodyPr/>
                    <a:lstStyle/>
                    <a:p>
                      <a:pPr algn="ctr"/>
                      <a:r>
                        <a:rPr lang="en-IN" dirty="0"/>
                        <a:t>10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Calibri"/>
                          <a:ea typeface="Calibri"/>
                          <a:cs typeface="Calibri"/>
                          <a:sym typeface="Arial"/>
                        </a:rPr>
                        <a:t>Naive Bayes</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30.54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75.32</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52.93</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0.17</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09717441"/>
                  </a:ext>
                </a:extLst>
              </a:tr>
            </a:tbl>
          </a:graphicData>
        </a:graphic>
      </p:graphicFrame>
    </p:spTree>
    <p:extLst>
      <p:ext uri="{BB962C8B-B14F-4D97-AF65-F5344CB8AC3E}">
        <p14:creationId xmlns:p14="http://schemas.microsoft.com/office/powerpoint/2010/main" val="1372332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500" y="83279"/>
            <a:ext cx="10287000" cy="938828"/>
          </a:xfrm>
          <a:prstGeom prst="rect">
            <a:avLst/>
          </a:prstGeom>
          <a:noFill/>
          <a:ln>
            <a:noFill/>
          </a:ln>
        </p:spPr>
        <p:txBody>
          <a:bodyPr spcFirstLastPara="1" wrap="square" lIns="91425" tIns="45700" rIns="91425" bIns="45700" anchor="ctr" anchorCtr="0">
            <a:normAutofit fontScale="90000"/>
          </a:bodyPr>
          <a:lstStyle/>
          <a:p>
            <a:pPr marL="114300" algn="ctr"/>
            <a:r>
              <a:rPr lang="en-IN" sz="3200" b="1" dirty="0">
                <a:latin typeface="Times New Roman"/>
                <a:cs typeface="Times New Roman"/>
              </a:rPr>
              <a:t>Results: </a:t>
            </a:r>
            <a:r>
              <a:rPr lang="en-US" sz="3200" b="1" dirty="0">
                <a:latin typeface="Times New Roman"/>
                <a:cs typeface="Times New Roman"/>
              </a:rPr>
              <a:t>ML Models trained on SMOTE (Tokenizer Features)</a:t>
            </a:r>
            <a:br>
              <a:rPr lang="en-US" sz="3200" b="1" dirty="0">
                <a:latin typeface="Times New Roman"/>
                <a:cs typeface="Times New Roman"/>
              </a:rPr>
            </a:br>
            <a:r>
              <a:rPr lang="en-US" sz="1800" dirty="0">
                <a:latin typeface="Times New Roman" panose="02020603050405020304" pitchFamily="18" charset="0"/>
                <a:cs typeface="Times New Roman" panose="02020603050405020304" pitchFamily="18" charset="0"/>
              </a:rPr>
              <a:t>Entire dataset (1lakh log sequences); </a:t>
            </a: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a:t>
            </a:r>
            <a:endParaRPr sz="3200" b="1" i="1"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72064188"/>
              </p:ext>
            </p:extLst>
          </p:nvPr>
        </p:nvGraphicFramePr>
        <p:xfrm>
          <a:off x="2485397" y="1307968"/>
          <a:ext cx="7049521" cy="1509783"/>
        </p:xfrm>
        <a:graphic>
          <a:graphicData uri="http://schemas.openxmlformats.org/drawingml/2006/table">
            <a:tbl>
              <a:tblPr firstRow="1" bandRow="1">
                <a:tableStyleId>{753DE1AE-FBD0-41B5-A111-0DF8E0E16DF2}</a:tableStyleId>
              </a:tblPr>
              <a:tblGrid>
                <a:gridCol w="420121">
                  <a:extLst>
                    <a:ext uri="{9D8B030D-6E8A-4147-A177-3AD203B41FA5}">
                      <a16:colId xmlns:a16="http://schemas.microsoft.com/office/drawing/2014/main" val="1129549265"/>
                    </a:ext>
                  </a:extLst>
                </a:gridCol>
                <a:gridCol w="2057400">
                  <a:extLst>
                    <a:ext uri="{9D8B030D-6E8A-4147-A177-3AD203B41FA5}">
                      <a16:colId xmlns:a16="http://schemas.microsoft.com/office/drawing/2014/main" val="371963621"/>
                    </a:ext>
                  </a:extLst>
                </a:gridCol>
                <a:gridCol w="1097280">
                  <a:extLst>
                    <a:ext uri="{9D8B030D-6E8A-4147-A177-3AD203B41FA5}">
                      <a16:colId xmlns:a16="http://schemas.microsoft.com/office/drawing/2014/main" val="1446812705"/>
                    </a:ext>
                  </a:extLst>
                </a:gridCol>
                <a:gridCol w="1097280">
                  <a:extLst>
                    <a:ext uri="{9D8B030D-6E8A-4147-A177-3AD203B41FA5}">
                      <a16:colId xmlns:a16="http://schemas.microsoft.com/office/drawing/2014/main" val="4090348250"/>
                    </a:ext>
                  </a:extLst>
                </a:gridCol>
                <a:gridCol w="1188720">
                  <a:extLst>
                    <a:ext uri="{9D8B030D-6E8A-4147-A177-3AD203B41FA5}">
                      <a16:colId xmlns:a16="http://schemas.microsoft.com/office/drawing/2014/main" val="829292882"/>
                    </a:ext>
                  </a:extLst>
                </a:gridCol>
                <a:gridCol w="1188720">
                  <a:extLst>
                    <a:ext uri="{9D8B030D-6E8A-4147-A177-3AD203B41FA5}">
                      <a16:colId xmlns:a16="http://schemas.microsoft.com/office/drawing/2014/main" val="1480512401"/>
                    </a:ext>
                  </a:extLst>
                </a:gridCol>
              </a:tblGrid>
              <a:tr h="507118">
                <a:tc>
                  <a:txBody>
                    <a:bodyPr/>
                    <a:lstStyle/>
                    <a:p>
                      <a:pPr algn="ctr"/>
                      <a:r>
                        <a:rPr lang="en-IN" dirty="0"/>
                        <a:t>S.No</a:t>
                      </a:r>
                    </a:p>
                  </a:txBody>
                  <a:tcPr anchor="ctr"/>
                </a:tc>
                <a:tc>
                  <a:txBody>
                    <a:bodyPr/>
                    <a:lstStyle/>
                    <a:p>
                      <a:pPr algn="ctr"/>
                      <a:r>
                        <a:rPr lang="en-IN" dirty="0"/>
                        <a:t>Model</a:t>
                      </a:r>
                    </a:p>
                  </a:txBody>
                  <a:tcPr anchor="ctr"/>
                </a:tc>
                <a:tc>
                  <a:txBody>
                    <a:bodyPr/>
                    <a:lstStyle/>
                    <a:p>
                      <a:pPr algn="ctr"/>
                      <a:r>
                        <a:rPr lang="en-IN" b="1" dirty="0"/>
                        <a:t>Class-0 </a:t>
                      </a:r>
                    </a:p>
                    <a:p>
                      <a:pPr algn="ctr"/>
                      <a:r>
                        <a:rPr lang="en-IN" b="1" dirty="0" err="1"/>
                        <a:t>Acc</a:t>
                      </a:r>
                      <a:r>
                        <a:rPr lang="en-IN" b="1" dirty="0"/>
                        <a:t> (%)</a:t>
                      </a:r>
                    </a:p>
                  </a:txBody>
                  <a:tcPr anchor="ctr"/>
                </a:tc>
                <a:tc>
                  <a:txBody>
                    <a:bodyPr/>
                    <a:lstStyle/>
                    <a:p>
                      <a:pPr algn="ctr"/>
                      <a:r>
                        <a:rPr lang="en-IN" dirty="0"/>
                        <a:t>Class-1 </a:t>
                      </a:r>
                    </a:p>
                    <a:p>
                      <a:pPr algn="ctr"/>
                      <a:r>
                        <a:rPr lang="en-IN" dirty="0" err="1"/>
                        <a:t>Acc</a:t>
                      </a:r>
                      <a:r>
                        <a:rPr lang="en-IN" dirty="0"/>
                        <a:t> (%)</a:t>
                      </a:r>
                    </a:p>
                  </a:txBody>
                  <a:tcPr anchor="ctr"/>
                </a:tc>
                <a:tc>
                  <a:txBody>
                    <a:bodyPr/>
                    <a:lstStyle/>
                    <a:p>
                      <a:pPr algn="ctr"/>
                      <a:r>
                        <a:rPr lang="en-IN" dirty="0"/>
                        <a:t>Total Accuracy (%)</a:t>
                      </a:r>
                    </a:p>
                  </a:txBody>
                  <a:tcPr anchor="ctr"/>
                </a:tc>
                <a:tc>
                  <a:txBody>
                    <a:bodyPr/>
                    <a:lstStyle/>
                    <a:p>
                      <a:pPr algn="ctr"/>
                      <a:r>
                        <a:rPr lang="en-IN" dirty="0"/>
                        <a:t>Training time (s)</a:t>
                      </a:r>
                    </a:p>
                  </a:txBody>
                  <a:tcPr anchor="ctr"/>
                </a:tc>
                <a:extLst>
                  <a:ext uri="{0D108BD9-81ED-4DB2-BD59-A6C34878D82A}">
                    <a16:rowId xmlns:a16="http://schemas.microsoft.com/office/drawing/2014/main" val="1125606760"/>
                  </a:ext>
                </a:extLst>
              </a:tr>
              <a:tr h="507118">
                <a:tc>
                  <a:txBody>
                    <a:bodyPr/>
                    <a:lstStyle/>
                    <a:p>
                      <a:pPr algn="ctr"/>
                      <a:r>
                        <a:rPr lang="en-IN" dirty="0"/>
                        <a:t>12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Calibri"/>
                          <a:ea typeface="Calibri"/>
                          <a:cs typeface="Calibri"/>
                          <a:sym typeface="Arial"/>
                        </a:rPr>
                        <a:t>OneClassSVM – SGD (Linear)</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5.42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95.24</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50.33</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0.80</a:t>
                      </a:r>
                      <a:endParaRPr lang="en-IN"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93053165"/>
                  </a:ext>
                </a:extLst>
              </a:tr>
              <a:tr h="473463">
                <a:tc>
                  <a:txBody>
                    <a:bodyPr/>
                    <a:lstStyle/>
                    <a:p>
                      <a:pPr algn="ctr"/>
                      <a:r>
                        <a:rPr lang="en-IN" dirty="0"/>
                        <a:t>13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1" i="0" u="none" strike="noStrike" cap="none" dirty="0">
                          <a:solidFill>
                            <a:schemeClr val="dk1"/>
                          </a:solidFill>
                          <a:effectLst/>
                          <a:latin typeface="Calibri"/>
                          <a:ea typeface="Calibri"/>
                          <a:cs typeface="Calibri"/>
                          <a:sym typeface="Arial"/>
                        </a:rPr>
                        <a:t>Isolation Forest</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8.83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85.11</a:t>
                      </a:r>
                    </a:p>
                  </a:txBody>
                  <a:tcPr anchor="ctr"/>
                </a:tc>
                <a:tc>
                  <a:txBody>
                    <a:bodyPr/>
                    <a:lstStyle/>
                    <a:p>
                      <a:pPr algn="ctr"/>
                      <a:r>
                        <a:rPr lang="en-IN" sz="1800" b="0" i="0" u="none" strike="noStrike" cap="none" dirty="0">
                          <a:solidFill>
                            <a:schemeClr val="dk1"/>
                          </a:solidFill>
                          <a:effectLst/>
                          <a:latin typeface="Times New Roman" panose="02020603050405020304" pitchFamily="18" charset="0"/>
                          <a:ea typeface="Calibri"/>
                          <a:cs typeface="Times New Roman" panose="02020603050405020304" pitchFamily="18" charset="0"/>
                          <a:sym typeface="Arial"/>
                        </a:rPr>
                        <a:t>46.97</a:t>
                      </a:r>
                      <a:endParaRPr lang="en-IN" sz="2400" dirty="0">
                        <a:latin typeface="Times New Roman" panose="02020603050405020304" pitchFamily="18" charset="0"/>
                        <a:cs typeface="Times New Roman" panose="02020603050405020304" pitchFamily="18" charset="0"/>
                      </a:endParaRP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3.68</a:t>
                      </a:r>
                    </a:p>
                  </a:txBody>
                  <a:tcPr anchor="ctr"/>
                </a:tc>
                <a:extLst>
                  <a:ext uri="{0D108BD9-81ED-4DB2-BD59-A6C34878D82A}">
                    <a16:rowId xmlns:a16="http://schemas.microsoft.com/office/drawing/2014/main" val="1842241238"/>
                  </a:ext>
                </a:extLst>
              </a:tr>
            </a:tbl>
          </a:graphicData>
        </a:graphic>
      </p:graphicFrame>
      <p:sp>
        <p:nvSpPr>
          <p:cNvPr id="2" name="TextBox 1">
            <a:extLst>
              <a:ext uri="{FF2B5EF4-FFF2-40B4-BE49-F238E27FC236}">
                <a16:creationId xmlns:a16="http://schemas.microsoft.com/office/drawing/2014/main" id="{C6DB05C7-E83D-25DB-4E54-FA5D795DEB9D}"/>
              </a:ext>
            </a:extLst>
          </p:cNvPr>
          <p:cNvSpPr txBox="1"/>
          <p:nvPr/>
        </p:nvSpPr>
        <p:spPr>
          <a:xfrm>
            <a:off x="1307960" y="3241708"/>
            <a:ext cx="9576080" cy="230832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As the dataset is large some of the ML models can not be implemented as their training time is very high. They are:</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One Class SVM</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SVC</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Local Outlier Factor</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Gradient Boosting</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Random Forest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Ada Boost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Gaussian Process (Out of Memory)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1730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952499" y="341896"/>
            <a:ext cx="10287000" cy="1126685"/>
          </a:xfrm>
          <a:prstGeom prst="rect">
            <a:avLst/>
          </a:prstGeom>
          <a:noFill/>
          <a:ln>
            <a:noFill/>
          </a:ln>
        </p:spPr>
        <p:txBody>
          <a:bodyPr spcFirstLastPara="1" wrap="square" lIns="91425" tIns="45700" rIns="91425" bIns="45700" anchor="ctr" anchorCtr="0">
            <a:normAutofit/>
          </a:bodyPr>
          <a:lstStyle/>
          <a:p>
            <a:pPr marL="114300" algn="ctr"/>
            <a:r>
              <a:rPr lang="en-IN" sz="3200" b="1" dirty="0">
                <a:latin typeface="Times New Roman"/>
                <a:cs typeface="Times New Roman"/>
              </a:rPr>
              <a:t>Results: </a:t>
            </a:r>
            <a:r>
              <a:rPr lang="en-US" sz="3200" b="1" dirty="0">
                <a:latin typeface="Times New Roman"/>
                <a:cs typeface="Times New Roman"/>
              </a:rPr>
              <a:t>DL Models trained on Tokenized Vectors</a:t>
            </a:r>
            <a:br>
              <a:rPr lang="en-US" sz="3200" b="1" dirty="0">
                <a:latin typeface="Times New Roman"/>
                <a:cs typeface="Times New Roman"/>
              </a:rPr>
            </a:br>
            <a:r>
              <a:rPr lang="en-US" sz="1800" b="1" dirty="0">
                <a:latin typeface="Times New Roman"/>
                <a:cs typeface="Times New Roman"/>
              </a:rPr>
              <a:t>(</a:t>
            </a:r>
            <a:r>
              <a:rPr lang="en-US" sz="1800" b="1" dirty="0" err="1">
                <a:latin typeface="Times New Roman"/>
                <a:cs typeface="Times New Roman"/>
              </a:rPr>
              <a:t>i</a:t>
            </a:r>
            <a:r>
              <a:rPr lang="en-US" sz="1800" b="1" dirty="0">
                <a:latin typeface="Times New Roman"/>
                <a:cs typeface="Times New Roman"/>
              </a:rPr>
              <a:t>)</a:t>
            </a:r>
            <a:r>
              <a:rPr lang="en-US" sz="1800" dirty="0">
                <a:latin typeface="Times New Roman"/>
                <a:cs typeface="Times New Roman"/>
                <a:sym typeface="Wingdings" panose="05000000000000000000" pitchFamily="2" charset="2"/>
              </a:rPr>
              <a:t></a:t>
            </a:r>
            <a:r>
              <a:rPr lang="en-US" sz="1800" dirty="0">
                <a:latin typeface="Times New Roman" panose="02020603050405020304" pitchFamily="18" charset="0"/>
                <a:cs typeface="Times New Roman" panose="02020603050405020304" pitchFamily="18" charset="0"/>
              </a:rPr>
              <a:t>with SMOTE (oversampled input-vectors), </a:t>
            </a:r>
            <a:r>
              <a:rPr lang="en-US" sz="1800" b="1" dirty="0">
                <a:latin typeface="Times New Roman"/>
                <a:cs typeface="Times New Roman"/>
              </a:rPr>
              <a:t>(ii)</a:t>
            </a:r>
            <a:r>
              <a:rPr lang="en-US" sz="1800" dirty="0">
                <a:latin typeface="Times New Roman"/>
                <a:cs typeface="Times New Roman"/>
                <a:sym typeface="Wingdings" panose="05000000000000000000" pitchFamily="2" charset="2"/>
              </a:rPr>
              <a:t> </a:t>
            </a:r>
            <a:r>
              <a:rPr lang="en-US" sz="1800" dirty="0">
                <a:latin typeface="Times New Roman" panose="02020603050405020304" pitchFamily="18" charset="0"/>
                <a:cs typeface="Times New Roman" panose="02020603050405020304" pitchFamily="18" charset="0"/>
              </a:rPr>
              <a:t>without SMOTE (directly); </a:t>
            </a:r>
            <a:br>
              <a:rPr lang="en-US" sz="1800" dirty="0">
                <a:latin typeface="Times New Roman" panose="02020603050405020304" pitchFamily="18" charset="0"/>
                <a:cs typeface="Times New Roman" panose="02020603050405020304" pitchFamily="18" charset="0"/>
              </a:rPr>
            </a:br>
            <a:r>
              <a:rPr lang="en-US" sz="1800" b="1" i="1" dirty="0">
                <a:latin typeface="Times New Roman" panose="02020603050405020304" pitchFamily="18" charset="0"/>
                <a:cs typeface="Times New Roman" panose="02020603050405020304" pitchFamily="18" charset="0"/>
              </a:rPr>
              <a:t>‘0’</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Class-Normal, </a:t>
            </a:r>
            <a:r>
              <a:rPr lang="en-US" sz="1800" b="1" i="1" dirty="0">
                <a:latin typeface="Times New Roman" panose="02020603050405020304" pitchFamily="18" charset="0"/>
                <a:cs typeface="Times New Roman" panose="02020603050405020304" pitchFamily="18" charset="0"/>
                <a:sym typeface="Wingdings" panose="05000000000000000000" pitchFamily="2" charset="2"/>
              </a:rPr>
              <a:t>‘1’</a:t>
            </a:r>
            <a:r>
              <a:rPr lang="en-US" sz="1800" i="1" dirty="0">
                <a:latin typeface="Times New Roman" panose="02020603050405020304" pitchFamily="18" charset="0"/>
                <a:cs typeface="Times New Roman" panose="02020603050405020304" pitchFamily="18" charset="0"/>
                <a:sym typeface="Wingdings" panose="05000000000000000000" pitchFamily="2" charset="2"/>
              </a:rPr>
              <a:t>Class-Anomaly; </a:t>
            </a:r>
            <a:r>
              <a:rPr lang="en-US" sz="1800" u="sng" dirty="0">
                <a:latin typeface="Times New Roman" panose="02020603050405020304" pitchFamily="18" charset="0"/>
                <a:cs typeface="Times New Roman" panose="02020603050405020304" pitchFamily="18" charset="0"/>
                <a:sym typeface="Wingdings" panose="05000000000000000000" pitchFamily="2" charset="2"/>
              </a:rPr>
              <a:t>[time taken is given for 5 epochs]</a:t>
            </a:r>
            <a:endParaRPr sz="3200" b="1" u="sng" dirty="0">
              <a:latin typeface="Times New Roman"/>
              <a:cs typeface="Times New Roman"/>
            </a:endParaRPr>
          </a:p>
        </p:txBody>
      </p:sp>
      <p:graphicFrame>
        <p:nvGraphicFramePr>
          <p:cNvPr id="3" name="Table 4">
            <a:extLst>
              <a:ext uri="{FF2B5EF4-FFF2-40B4-BE49-F238E27FC236}">
                <a16:creationId xmlns:a16="http://schemas.microsoft.com/office/drawing/2014/main" id="{E4976B84-58D5-7282-ED92-BA57840527F0}"/>
              </a:ext>
            </a:extLst>
          </p:cNvPr>
          <p:cNvGraphicFramePr>
            <a:graphicFrameLocks noGrp="1"/>
          </p:cNvGraphicFramePr>
          <p:nvPr>
            <p:extLst>
              <p:ext uri="{D42A27DB-BD31-4B8C-83A1-F6EECF244321}">
                <p14:modId xmlns:p14="http://schemas.microsoft.com/office/powerpoint/2010/main" val="247432557"/>
              </p:ext>
            </p:extLst>
          </p:nvPr>
        </p:nvGraphicFramePr>
        <p:xfrm>
          <a:off x="285239" y="1687125"/>
          <a:ext cx="11621521" cy="4440484"/>
        </p:xfrm>
        <a:graphic>
          <a:graphicData uri="http://schemas.openxmlformats.org/drawingml/2006/table">
            <a:tbl>
              <a:tblPr firstRow="1" bandRow="1">
                <a:tableStyleId>{753DE1AE-FBD0-41B5-A111-0DF8E0E16DF2}</a:tableStyleId>
              </a:tblPr>
              <a:tblGrid>
                <a:gridCol w="420121">
                  <a:extLst>
                    <a:ext uri="{9D8B030D-6E8A-4147-A177-3AD203B41FA5}">
                      <a16:colId xmlns:a16="http://schemas.microsoft.com/office/drawing/2014/main" val="1129549265"/>
                    </a:ext>
                  </a:extLst>
                </a:gridCol>
                <a:gridCol w="2057400">
                  <a:extLst>
                    <a:ext uri="{9D8B030D-6E8A-4147-A177-3AD203B41FA5}">
                      <a16:colId xmlns:a16="http://schemas.microsoft.com/office/drawing/2014/main" val="371963621"/>
                    </a:ext>
                  </a:extLst>
                </a:gridCol>
                <a:gridCol w="1097280">
                  <a:extLst>
                    <a:ext uri="{9D8B030D-6E8A-4147-A177-3AD203B41FA5}">
                      <a16:colId xmlns:a16="http://schemas.microsoft.com/office/drawing/2014/main" val="1446812705"/>
                    </a:ext>
                  </a:extLst>
                </a:gridCol>
                <a:gridCol w="1097280">
                  <a:extLst>
                    <a:ext uri="{9D8B030D-6E8A-4147-A177-3AD203B41FA5}">
                      <a16:colId xmlns:a16="http://schemas.microsoft.com/office/drawing/2014/main" val="4090348250"/>
                    </a:ext>
                  </a:extLst>
                </a:gridCol>
                <a:gridCol w="1188720">
                  <a:extLst>
                    <a:ext uri="{9D8B030D-6E8A-4147-A177-3AD203B41FA5}">
                      <a16:colId xmlns:a16="http://schemas.microsoft.com/office/drawing/2014/main" val="829292882"/>
                    </a:ext>
                  </a:extLst>
                </a:gridCol>
                <a:gridCol w="1169160">
                  <a:extLst>
                    <a:ext uri="{9D8B030D-6E8A-4147-A177-3AD203B41FA5}">
                      <a16:colId xmlns:a16="http://schemas.microsoft.com/office/drawing/2014/main" val="1480512401"/>
                    </a:ext>
                  </a:extLst>
                </a:gridCol>
                <a:gridCol w="1116840">
                  <a:extLst>
                    <a:ext uri="{9D8B030D-6E8A-4147-A177-3AD203B41FA5}">
                      <a16:colId xmlns:a16="http://schemas.microsoft.com/office/drawing/2014/main" val="2058109129"/>
                    </a:ext>
                  </a:extLst>
                </a:gridCol>
                <a:gridCol w="1097280">
                  <a:extLst>
                    <a:ext uri="{9D8B030D-6E8A-4147-A177-3AD203B41FA5}">
                      <a16:colId xmlns:a16="http://schemas.microsoft.com/office/drawing/2014/main" val="1152766314"/>
                    </a:ext>
                  </a:extLst>
                </a:gridCol>
                <a:gridCol w="1188720">
                  <a:extLst>
                    <a:ext uri="{9D8B030D-6E8A-4147-A177-3AD203B41FA5}">
                      <a16:colId xmlns:a16="http://schemas.microsoft.com/office/drawing/2014/main" val="1079141892"/>
                    </a:ext>
                  </a:extLst>
                </a:gridCol>
                <a:gridCol w="1188720">
                  <a:extLst>
                    <a:ext uri="{9D8B030D-6E8A-4147-A177-3AD203B41FA5}">
                      <a16:colId xmlns:a16="http://schemas.microsoft.com/office/drawing/2014/main" val="669602258"/>
                    </a:ext>
                  </a:extLst>
                </a:gridCol>
              </a:tblGrid>
              <a:tr h="507118">
                <a:tc>
                  <a:txBody>
                    <a:bodyPr/>
                    <a:lstStyle/>
                    <a:p>
                      <a:pPr algn="ctr"/>
                      <a:r>
                        <a:rPr lang="en-IN" dirty="0"/>
                        <a:t>S.No</a:t>
                      </a:r>
                    </a:p>
                  </a:txBody>
                  <a:tcPr anchor="ctr"/>
                </a:tc>
                <a:tc>
                  <a:txBody>
                    <a:bodyPr/>
                    <a:lstStyle/>
                    <a:p>
                      <a:pPr algn="ctr"/>
                      <a:r>
                        <a:rPr lang="en-IN" dirty="0"/>
                        <a:t>Model</a:t>
                      </a:r>
                    </a:p>
                  </a:txBody>
                  <a:tcPr anchor="ctr"/>
                </a:tc>
                <a:tc>
                  <a:txBody>
                    <a:bodyPr/>
                    <a:lstStyle/>
                    <a:p>
                      <a:pPr algn="ctr"/>
                      <a:r>
                        <a:rPr lang="en-IN" dirty="0"/>
                        <a:t>(</a:t>
                      </a:r>
                      <a:r>
                        <a:rPr lang="en-IN" dirty="0" err="1"/>
                        <a:t>i</a:t>
                      </a:r>
                      <a:r>
                        <a:rPr lang="en-IN" dirty="0"/>
                        <a:t>) - </a:t>
                      </a:r>
                      <a:r>
                        <a:rPr lang="en-IN" b="1" dirty="0"/>
                        <a:t>Class-0 </a:t>
                      </a:r>
                    </a:p>
                    <a:p>
                      <a:pPr algn="ctr"/>
                      <a:r>
                        <a:rPr lang="en-IN" b="1" dirty="0" err="1"/>
                        <a:t>Acc</a:t>
                      </a:r>
                      <a:r>
                        <a:rPr lang="en-IN" b="1" dirty="0"/>
                        <a:t> (%)</a:t>
                      </a:r>
                    </a:p>
                  </a:txBody>
                  <a:tcPr anchor="ctr"/>
                </a:tc>
                <a:tc>
                  <a:txBody>
                    <a:bodyPr/>
                    <a:lstStyle/>
                    <a:p>
                      <a:pPr algn="ctr"/>
                      <a:r>
                        <a:rPr lang="en-IN" dirty="0"/>
                        <a:t>(</a:t>
                      </a:r>
                      <a:r>
                        <a:rPr lang="en-IN" dirty="0" err="1"/>
                        <a:t>i</a:t>
                      </a:r>
                      <a:r>
                        <a:rPr lang="en-IN" dirty="0"/>
                        <a:t>) - Class-1 </a:t>
                      </a:r>
                    </a:p>
                    <a:p>
                      <a:pPr algn="ctr"/>
                      <a:r>
                        <a:rPr lang="en-IN" dirty="0" err="1"/>
                        <a:t>Acc</a:t>
                      </a:r>
                      <a:r>
                        <a:rPr lang="en-IN" dirty="0"/>
                        <a:t> (%)</a:t>
                      </a:r>
                    </a:p>
                  </a:txBody>
                  <a:tcPr anchor="ctr"/>
                </a:tc>
                <a:tc>
                  <a:txBody>
                    <a:bodyPr/>
                    <a:lstStyle/>
                    <a:p>
                      <a:pPr algn="ctr"/>
                      <a:r>
                        <a:rPr lang="en-IN" dirty="0"/>
                        <a:t>(</a:t>
                      </a:r>
                      <a:r>
                        <a:rPr lang="en-IN" dirty="0" err="1"/>
                        <a:t>i</a:t>
                      </a:r>
                      <a:r>
                        <a:rPr lang="en-IN" dirty="0"/>
                        <a:t>) – Max Total </a:t>
                      </a:r>
                      <a:r>
                        <a:rPr lang="en-IN" dirty="0" err="1"/>
                        <a:t>Acc</a:t>
                      </a:r>
                      <a:r>
                        <a:rPr lang="en-IN" dirty="0"/>
                        <a:t> (%)</a:t>
                      </a:r>
                    </a:p>
                  </a:txBody>
                  <a:tcPr anchor="ctr"/>
                </a:tc>
                <a:tc>
                  <a:txBody>
                    <a:bodyPr/>
                    <a:lstStyle/>
                    <a:p>
                      <a:pPr algn="ctr"/>
                      <a:r>
                        <a:rPr lang="en-IN" dirty="0"/>
                        <a:t>(</a:t>
                      </a:r>
                      <a:r>
                        <a:rPr lang="en-IN" dirty="0" err="1"/>
                        <a:t>i</a:t>
                      </a:r>
                      <a:r>
                        <a:rPr lang="en-IN" dirty="0"/>
                        <a:t>) - Training time (s)</a:t>
                      </a:r>
                    </a:p>
                  </a:txBody>
                  <a:tcPr anchor="ctr"/>
                </a:tc>
                <a:tc>
                  <a:txBody>
                    <a:bodyPr/>
                    <a:lstStyle/>
                    <a:p>
                      <a:pPr algn="ctr"/>
                      <a:r>
                        <a:rPr lang="en-IN" dirty="0"/>
                        <a:t>(ii) - </a:t>
                      </a:r>
                      <a:r>
                        <a:rPr lang="en-IN" b="1" dirty="0"/>
                        <a:t>Class-0 </a:t>
                      </a:r>
                    </a:p>
                    <a:p>
                      <a:pPr algn="ctr"/>
                      <a:r>
                        <a:rPr lang="en-IN" b="1" dirty="0" err="1"/>
                        <a:t>Acc</a:t>
                      </a:r>
                      <a:r>
                        <a:rPr lang="en-IN" b="1" dirty="0"/>
                        <a:t> (%)</a:t>
                      </a:r>
                    </a:p>
                  </a:txBody>
                  <a:tcPr anchor="ctr"/>
                </a:tc>
                <a:tc>
                  <a:txBody>
                    <a:bodyPr/>
                    <a:lstStyle/>
                    <a:p>
                      <a:pPr algn="ctr"/>
                      <a:r>
                        <a:rPr lang="en-IN" dirty="0"/>
                        <a:t>(ii) - Class-1 </a:t>
                      </a:r>
                    </a:p>
                    <a:p>
                      <a:pPr algn="ctr"/>
                      <a:r>
                        <a:rPr lang="en-IN" dirty="0" err="1"/>
                        <a:t>Acc</a:t>
                      </a:r>
                      <a:r>
                        <a:rPr lang="en-IN" dirty="0"/>
                        <a:t> (%)</a:t>
                      </a:r>
                    </a:p>
                  </a:txBody>
                  <a:tcPr anchor="ctr"/>
                </a:tc>
                <a:tc>
                  <a:txBody>
                    <a:bodyPr/>
                    <a:lstStyle/>
                    <a:p>
                      <a:pPr algn="ctr"/>
                      <a:r>
                        <a:rPr lang="en-IN" dirty="0"/>
                        <a:t>(ii) – Max Total </a:t>
                      </a:r>
                      <a:r>
                        <a:rPr lang="en-IN" dirty="0" err="1"/>
                        <a:t>Acc</a:t>
                      </a:r>
                      <a:r>
                        <a:rPr lang="en-IN" dirty="0"/>
                        <a:t> (%)</a:t>
                      </a:r>
                    </a:p>
                  </a:txBody>
                  <a:tcPr anchor="ctr"/>
                </a:tc>
                <a:tc>
                  <a:txBody>
                    <a:bodyPr/>
                    <a:lstStyle/>
                    <a:p>
                      <a:pPr algn="ctr"/>
                      <a:r>
                        <a:rPr lang="en-IN" dirty="0"/>
                        <a:t>(ii) - Training time (s)</a:t>
                      </a:r>
                    </a:p>
                  </a:txBody>
                  <a:tcPr anchor="ctr"/>
                </a:tc>
                <a:extLst>
                  <a:ext uri="{0D108BD9-81ED-4DB2-BD59-A6C34878D82A}">
                    <a16:rowId xmlns:a16="http://schemas.microsoft.com/office/drawing/2014/main" val="1125606760"/>
                  </a:ext>
                </a:extLst>
              </a:tr>
              <a:tr h="507118">
                <a:tc>
                  <a:txBody>
                    <a:bodyPr/>
                    <a:lstStyle/>
                    <a:p>
                      <a:pPr algn="ctr"/>
                      <a:r>
                        <a:rPr lang="en-IN" dirty="0"/>
                        <a:t>1</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RNN</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98.24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89.80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94.03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340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99.39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88.66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99.06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321</a:t>
                      </a:r>
                    </a:p>
                  </a:txBody>
                  <a:tcPr anchor="ctr"/>
                </a:tc>
                <a:extLst>
                  <a:ext uri="{0D108BD9-81ED-4DB2-BD59-A6C34878D82A}">
                    <a16:rowId xmlns:a16="http://schemas.microsoft.com/office/drawing/2014/main" val="2215291411"/>
                  </a:ext>
                </a:extLst>
              </a:tr>
              <a:tr h="507118">
                <a:tc>
                  <a:txBody>
                    <a:bodyPr/>
                    <a:lstStyle/>
                    <a:p>
                      <a:pPr algn="ctr"/>
                      <a:r>
                        <a:rPr lang="en-IN" dirty="0"/>
                        <a:t>2</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Bi-RNN</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98.32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89.72</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94.69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461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98.16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237</a:t>
                      </a:r>
                    </a:p>
                  </a:txBody>
                  <a:tcPr anchor="ctr"/>
                </a:tc>
                <a:extLst>
                  <a:ext uri="{0D108BD9-81ED-4DB2-BD59-A6C34878D82A}">
                    <a16:rowId xmlns:a16="http://schemas.microsoft.com/office/drawing/2014/main" val="3893053165"/>
                  </a:ext>
                </a:extLst>
              </a:tr>
              <a:tr h="473463">
                <a:tc>
                  <a:txBody>
                    <a:bodyPr/>
                    <a:lstStyle/>
                    <a:p>
                      <a:pPr algn="ctr"/>
                      <a:r>
                        <a:rPr lang="en-IN" dirty="0"/>
                        <a:t>3</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LSTM</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98.76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94.18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97.07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285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99.87</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97.39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220</a:t>
                      </a:r>
                    </a:p>
                  </a:txBody>
                  <a:tcPr anchor="ctr"/>
                </a:tc>
                <a:extLst>
                  <a:ext uri="{0D108BD9-81ED-4DB2-BD59-A6C34878D82A}">
                    <a16:rowId xmlns:a16="http://schemas.microsoft.com/office/drawing/2014/main" val="1842241238"/>
                  </a:ext>
                </a:extLst>
              </a:tr>
              <a:tr h="473463">
                <a:tc>
                  <a:txBody>
                    <a:bodyPr/>
                    <a:lstStyle/>
                    <a:p>
                      <a:pPr algn="ctr"/>
                      <a:r>
                        <a:rPr lang="en-IN"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chemeClr val="dk1"/>
                          </a:solidFill>
                          <a:effectLst/>
                          <a:latin typeface="Calibri"/>
                          <a:ea typeface="Calibri"/>
                          <a:cs typeface="Calibri"/>
                          <a:sym typeface="Arial"/>
                        </a:rPr>
                        <a:t>Bi-LSTM</a:t>
                      </a:r>
                      <a:endParaRPr lang="en-IN" dirty="0"/>
                    </a:p>
                  </a:txBody>
                  <a:tcPr anchor="ctr"/>
                </a:tc>
                <a:tc>
                  <a:txBody>
                    <a:bodyPr/>
                    <a:lstStyle/>
                    <a:p>
                      <a:pPr algn="ctr"/>
                      <a:r>
                        <a:rPr lang="en-IN" sz="1800" dirty="0">
                          <a:latin typeface="Times New Roman" panose="02020603050405020304" pitchFamily="18" charset="0"/>
                          <a:cs typeface="Times New Roman" panose="02020603050405020304" pitchFamily="18" charset="0"/>
                        </a:rPr>
                        <a:t>98.98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93.79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96.75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336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96.93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173</a:t>
                      </a:r>
                    </a:p>
                  </a:txBody>
                  <a:tcPr anchor="ctr"/>
                </a:tc>
                <a:extLst>
                  <a:ext uri="{0D108BD9-81ED-4DB2-BD59-A6C34878D82A}">
                    <a16:rowId xmlns:a16="http://schemas.microsoft.com/office/drawing/2014/main" val="2898902635"/>
                  </a:ext>
                </a:extLst>
              </a:tr>
              <a:tr h="473463">
                <a:tc>
                  <a:txBody>
                    <a:bodyPr/>
                    <a:lstStyle/>
                    <a:p>
                      <a:pPr algn="ctr"/>
                      <a:r>
                        <a:rPr lang="en-IN" dirty="0"/>
                        <a:t>5</a:t>
                      </a:r>
                    </a:p>
                  </a:txBody>
                  <a:tcPr anchor="ctr"/>
                </a:tc>
                <a:tc>
                  <a:txBody>
                    <a:bodyPr/>
                    <a:lstStyle/>
                    <a:p>
                      <a:pPr algn="ctr" fontAlgn="ctr"/>
                      <a:r>
                        <a:rPr lang="en-IN" b="1" dirty="0">
                          <a:effectLst/>
                        </a:rPr>
                        <a:t>GRU</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99.65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91.78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96.68</a:t>
                      </a:r>
                    </a:p>
                  </a:txBody>
                  <a:tcPr anchor="ctr"/>
                </a:tc>
                <a:tc>
                  <a:txBody>
                    <a:bodyPr/>
                    <a:lstStyle/>
                    <a:p>
                      <a:pPr algn="ctr" fontAlgn="ctr"/>
                      <a:r>
                        <a:rPr lang="en-IN" sz="1800" dirty="0">
                          <a:effectLst/>
                          <a:latin typeface="Times New Roman" panose="02020603050405020304" pitchFamily="18" charset="0"/>
                          <a:cs typeface="Times New Roman" panose="02020603050405020304" pitchFamily="18" charset="0"/>
                        </a:rPr>
                        <a:t>276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98.46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143</a:t>
                      </a:r>
                    </a:p>
                  </a:txBody>
                  <a:tcPr anchor="ctr"/>
                </a:tc>
                <a:extLst>
                  <a:ext uri="{0D108BD9-81ED-4DB2-BD59-A6C34878D82A}">
                    <a16:rowId xmlns:a16="http://schemas.microsoft.com/office/drawing/2014/main" val="2167252144"/>
                  </a:ext>
                </a:extLst>
              </a:tr>
              <a:tr h="473463">
                <a:tc>
                  <a:txBody>
                    <a:bodyPr/>
                    <a:lstStyle/>
                    <a:p>
                      <a:pPr algn="ctr"/>
                      <a:r>
                        <a:rPr lang="en-IN" dirty="0"/>
                        <a:t>6</a:t>
                      </a:r>
                    </a:p>
                  </a:txBody>
                  <a:tcPr anchor="ctr"/>
                </a:tc>
                <a:tc>
                  <a:txBody>
                    <a:bodyPr/>
                    <a:lstStyle/>
                    <a:p>
                      <a:pPr algn="ctr" fontAlgn="ctr"/>
                      <a:r>
                        <a:rPr lang="en-IN" b="1" dirty="0">
                          <a:effectLst/>
                        </a:rPr>
                        <a:t>Bi-GRU</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99.56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91.33</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96.56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318</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99.85</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99.84</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99.99</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164</a:t>
                      </a:r>
                    </a:p>
                  </a:txBody>
                  <a:tcPr anchor="ctr"/>
                </a:tc>
                <a:extLst>
                  <a:ext uri="{0D108BD9-81ED-4DB2-BD59-A6C34878D82A}">
                    <a16:rowId xmlns:a16="http://schemas.microsoft.com/office/drawing/2014/main" val="3323497304"/>
                  </a:ext>
                </a:extLst>
              </a:tr>
              <a:tr h="507118">
                <a:tc>
                  <a:txBody>
                    <a:bodyPr/>
                    <a:lstStyle/>
                    <a:p>
                      <a:pPr algn="ctr"/>
                      <a:r>
                        <a:rPr lang="en-IN" dirty="0"/>
                        <a:t>7</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CNN</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98.36</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94.01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98.58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151</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100.00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99.08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100.00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80</a:t>
                      </a:r>
                    </a:p>
                  </a:txBody>
                  <a:tcPr anchor="ctr"/>
                </a:tc>
                <a:extLst>
                  <a:ext uri="{0D108BD9-81ED-4DB2-BD59-A6C34878D82A}">
                    <a16:rowId xmlns:a16="http://schemas.microsoft.com/office/drawing/2014/main" val="2129449010"/>
                  </a:ext>
                </a:extLst>
              </a:tr>
              <a:tr h="507118">
                <a:tc>
                  <a:txBody>
                    <a:bodyPr/>
                    <a:lstStyle/>
                    <a:p>
                      <a:pPr algn="ctr"/>
                      <a:r>
                        <a:rPr lang="en-IN" dirty="0"/>
                        <a:t>8</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b="1" dirty="0">
                          <a:effectLst/>
                        </a:rPr>
                        <a:t>ANN</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0.00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50.00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110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96.90</a:t>
                      </a:r>
                    </a:p>
                  </a:txBody>
                  <a:tcPr anchor="ctr"/>
                </a:tc>
                <a:tc>
                  <a:txBody>
                    <a:bodyPr/>
                    <a:lstStyle/>
                    <a:p>
                      <a:pPr algn="ctr"/>
                      <a:r>
                        <a:rPr lang="en-IN" sz="1800" dirty="0">
                          <a:latin typeface="Times New Roman" panose="02020603050405020304" pitchFamily="18" charset="0"/>
                          <a:cs typeface="Times New Roman" panose="02020603050405020304" pitchFamily="18" charset="0"/>
                        </a:rPr>
                        <a:t>0.00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96.90</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176</a:t>
                      </a:r>
                    </a:p>
                  </a:txBody>
                  <a:tcPr anchor="ctr"/>
                </a:tc>
                <a:extLst>
                  <a:ext uri="{0D108BD9-81ED-4DB2-BD59-A6C34878D82A}">
                    <a16:rowId xmlns:a16="http://schemas.microsoft.com/office/drawing/2014/main" val="1468621916"/>
                  </a:ext>
                </a:extLst>
              </a:tr>
            </a:tbl>
          </a:graphicData>
        </a:graphic>
      </p:graphicFrame>
    </p:spTree>
    <p:extLst>
      <p:ext uri="{BB962C8B-B14F-4D97-AF65-F5344CB8AC3E}">
        <p14:creationId xmlns:p14="http://schemas.microsoft.com/office/powerpoint/2010/main" val="4200113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838200" y="32448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Tentative Timeline</a:t>
            </a:r>
            <a:endParaRPr dirty="0">
              <a:latin typeface="Times New Roman" panose="02020603050405020304" pitchFamily="18" charset="0"/>
              <a:cs typeface="Times New Roman" panose="02020603050405020304" pitchFamily="18" charset="0"/>
            </a:endParaRPr>
          </a:p>
        </p:txBody>
      </p:sp>
      <p:grpSp>
        <p:nvGrpSpPr>
          <p:cNvPr id="162" name="Google Shape;162;p24"/>
          <p:cNvGrpSpPr/>
          <p:nvPr/>
        </p:nvGrpSpPr>
        <p:grpSpPr>
          <a:xfrm>
            <a:off x="477211" y="3114675"/>
            <a:ext cx="11714789" cy="1018677"/>
            <a:chOff x="2861" y="2441029"/>
            <a:chExt cx="11714789" cy="1018677"/>
          </a:xfrm>
        </p:grpSpPr>
        <p:sp>
          <p:nvSpPr>
            <p:cNvPr id="163" name="Google Shape;163;p24"/>
            <p:cNvSpPr/>
            <p:nvPr/>
          </p:nvSpPr>
          <p:spPr>
            <a:xfrm>
              <a:off x="2861" y="2441029"/>
              <a:ext cx="2546693" cy="1018677"/>
            </a:xfrm>
            <a:prstGeom prst="chevron">
              <a:avLst>
                <a:gd name="adj" fmla="val 50000"/>
              </a:avLst>
            </a:prstGeom>
            <a:solidFill>
              <a:srgbClr val="4372C3">
                <a:alpha val="8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24"/>
            <p:cNvSpPr txBox="1"/>
            <p:nvPr/>
          </p:nvSpPr>
          <p:spPr>
            <a:xfrm>
              <a:off x="512200"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dirty="0">
                  <a:solidFill>
                    <a:schemeClr val="lt1"/>
                  </a:solidFill>
                  <a:latin typeface="Calibri"/>
                  <a:ea typeface="Calibri"/>
                  <a:cs typeface="Calibri"/>
                  <a:sym typeface="Calibri"/>
                </a:rPr>
                <a:t>Designing the problem statement</a:t>
              </a:r>
              <a:endParaRPr dirty="0"/>
            </a:p>
          </p:txBody>
        </p:sp>
        <p:sp>
          <p:nvSpPr>
            <p:cNvPr id="165" name="Google Shape;165;p24"/>
            <p:cNvSpPr/>
            <p:nvPr/>
          </p:nvSpPr>
          <p:spPr>
            <a:xfrm>
              <a:off x="2294885" y="2441029"/>
              <a:ext cx="2546693" cy="1018677"/>
            </a:xfrm>
            <a:prstGeom prst="chevron">
              <a:avLst>
                <a:gd name="adj" fmla="val 50000"/>
              </a:avLst>
            </a:prstGeom>
            <a:solidFill>
              <a:srgbClr val="4372C3">
                <a:alpha val="8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txBox="1"/>
            <p:nvPr/>
          </p:nvSpPr>
          <p:spPr>
            <a:xfrm>
              <a:off x="2804224"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dirty="0">
                  <a:solidFill>
                    <a:schemeClr val="lt1"/>
                  </a:solidFill>
                  <a:latin typeface="Calibri"/>
                  <a:ea typeface="Calibri"/>
                  <a:cs typeface="Calibri"/>
                  <a:sym typeface="Calibri"/>
                </a:rPr>
                <a:t>Pre-Processing &amp; Encoding</a:t>
              </a:r>
              <a:endParaRPr dirty="0"/>
            </a:p>
          </p:txBody>
        </p:sp>
        <p:sp>
          <p:nvSpPr>
            <p:cNvPr id="167" name="Google Shape;167;p24"/>
            <p:cNvSpPr/>
            <p:nvPr/>
          </p:nvSpPr>
          <p:spPr>
            <a:xfrm>
              <a:off x="4586909" y="2441029"/>
              <a:ext cx="2546693" cy="1018677"/>
            </a:xfrm>
            <a:prstGeom prst="chevron">
              <a:avLst>
                <a:gd name="adj" fmla="val 50000"/>
              </a:avLst>
            </a:prstGeom>
            <a:solidFill>
              <a:srgbClr val="4372C3">
                <a:alpha val="6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24"/>
            <p:cNvSpPr txBox="1"/>
            <p:nvPr/>
          </p:nvSpPr>
          <p:spPr>
            <a:xfrm>
              <a:off x="5096248"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dirty="0">
                  <a:solidFill>
                    <a:schemeClr val="lt1"/>
                  </a:solidFill>
                  <a:latin typeface="Calibri"/>
                  <a:ea typeface="Calibri"/>
                  <a:cs typeface="Calibri"/>
                  <a:sym typeface="Calibri"/>
                </a:rPr>
                <a:t>Training the Model</a:t>
              </a:r>
              <a:endParaRPr dirty="0"/>
            </a:p>
          </p:txBody>
        </p:sp>
        <p:sp>
          <p:nvSpPr>
            <p:cNvPr id="169" name="Google Shape;169;p24"/>
            <p:cNvSpPr/>
            <p:nvPr/>
          </p:nvSpPr>
          <p:spPr>
            <a:xfrm>
              <a:off x="6878933" y="2441029"/>
              <a:ext cx="2546693" cy="1018677"/>
            </a:xfrm>
            <a:prstGeom prst="chevron">
              <a:avLst>
                <a:gd name="adj" fmla="val 50000"/>
              </a:avLst>
            </a:prstGeom>
            <a:solidFill>
              <a:srgbClr val="4372C3">
                <a:alpha val="60000"/>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txBox="1"/>
            <p:nvPr/>
          </p:nvSpPr>
          <p:spPr>
            <a:xfrm>
              <a:off x="7388271" y="2441029"/>
              <a:ext cx="1646933"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dirty="0">
                  <a:solidFill>
                    <a:schemeClr val="lt1"/>
                  </a:solidFill>
                  <a:latin typeface="Calibri"/>
                  <a:ea typeface="Calibri"/>
                  <a:cs typeface="Calibri"/>
                  <a:sym typeface="Calibri"/>
                </a:rPr>
                <a:t>Improvements Based on results</a:t>
              </a:r>
              <a:endParaRPr dirty="0"/>
            </a:p>
          </p:txBody>
        </p:sp>
        <p:sp>
          <p:nvSpPr>
            <p:cNvPr id="171" name="Google Shape;171;p24"/>
            <p:cNvSpPr/>
            <p:nvPr/>
          </p:nvSpPr>
          <p:spPr>
            <a:xfrm>
              <a:off x="9170957" y="2441029"/>
              <a:ext cx="2546693" cy="1018677"/>
            </a:xfrm>
            <a:prstGeom prst="chevron">
              <a:avLst>
                <a:gd name="adj" fmla="val 50000"/>
              </a:avLst>
            </a:prstGeom>
            <a:solidFill>
              <a:srgbClr val="4372C3">
                <a:alpha val="49803"/>
              </a:srgbClr>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p:nvPr/>
          </p:nvSpPr>
          <p:spPr>
            <a:xfrm>
              <a:off x="9680296" y="2441029"/>
              <a:ext cx="1528016" cy="1018677"/>
            </a:xfrm>
            <a:prstGeom prst="rect">
              <a:avLst/>
            </a:prstGeom>
            <a:noFill/>
            <a:ln>
              <a:noFill/>
            </a:ln>
          </p:spPr>
          <p:txBody>
            <a:bodyPr spcFirstLastPara="1" wrap="square" lIns="76000" tIns="25325" rIns="25325" bIns="25325" anchor="ctr" anchorCtr="0">
              <a:noAutofit/>
            </a:bodyPr>
            <a:lstStyle/>
            <a:p>
              <a:pPr marL="0" marR="0" lvl="0" indent="0" algn="ctr" rtl="0">
                <a:lnSpc>
                  <a:spcPct val="90000"/>
                </a:lnSpc>
                <a:spcBef>
                  <a:spcPts val="0"/>
                </a:spcBef>
                <a:spcAft>
                  <a:spcPts val="0"/>
                </a:spcAft>
                <a:buClr>
                  <a:schemeClr val="lt1"/>
                </a:buClr>
                <a:buSzPts val="1900"/>
                <a:buFont typeface="Calibri"/>
                <a:buNone/>
              </a:pPr>
              <a:r>
                <a:rPr lang="en-US" sz="1900" b="0" i="0" u="none" strike="noStrike" cap="none" dirty="0">
                  <a:solidFill>
                    <a:schemeClr val="lt1"/>
                  </a:solidFill>
                  <a:latin typeface="Calibri"/>
                  <a:ea typeface="Calibri"/>
                  <a:cs typeface="Calibri"/>
                  <a:sym typeface="Calibri"/>
                </a:rPr>
                <a:t>Final Result</a:t>
              </a:r>
              <a:endParaRPr dirty="0"/>
            </a:p>
          </p:txBody>
        </p:sp>
      </p:grpSp>
      <p:cxnSp>
        <p:nvCxnSpPr>
          <p:cNvPr id="173" name="Google Shape;173;p24"/>
          <p:cNvCxnSpPr/>
          <p:nvPr/>
        </p:nvCxnSpPr>
        <p:spPr>
          <a:xfrm rot="10800000">
            <a:off x="1614488" y="2528888"/>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74" name="Google Shape;174;p24"/>
          <p:cNvSpPr/>
          <p:nvPr/>
        </p:nvSpPr>
        <p:spPr>
          <a:xfrm>
            <a:off x="692944" y="1843088"/>
            <a:ext cx="1843087" cy="685800"/>
          </a:xfrm>
          <a:prstGeom prst="rect">
            <a:avLst/>
          </a:prstGeom>
          <a:solidFill>
            <a:srgbClr val="1F3864"/>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15-08-2022 – </a:t>
            </a:r>
            <a:endParaRPr/>
          </a:p>
          <a:p>
            <a:pPr marL="0" marR="0" lvl="0" indent="0" algn="ctr" rtl="0">
              <a:spcBef>
                <a:spcPts val="0"/>
              </a:spcBef>
              <a:spcAft>
                <a:spcPts val="0"/>
              </a:spcAft>
              <a:buNone/>
            </a:pPr>
            <a:r>
              <a:rPr lang="en-US" sz="1800" b="0" i="0" u="none" strike="noStrike" cap="none">
                <a:solidFill>
                  <a:schemeClr val="lt1"/>
                </a:solidFill>
                <a:latin typeface="Calibri"/>
                <a:ea typeface="Calibri"/>
                <a:cs typeface="Calibri"/>
                <a:sym typeface="Calibri"/>
              </a:rPr>
              <a:t>30-08-2022</a:t>
            </a:r>
            <a:endParaRPr/>
          </a:p>
        </p:txBody>
      </p:sp>
      <p:cxnSp>
        <p:nvCxnSpPr>
          <p:cNvPr id="175" name="Google Shape;175;p24"/>
          <p:cNvCxnSpPr/>
          <p:nvPr/>
        </p:nvCxnSpPr>
        <p:spPr>
          <a:xfrm>
            <a:off x="3952876" y="4095751"/>
            <a:ext cx="0" cy="661987"/>
          </a:xfrm>
          <a:prstGeom prst="straightConnector1">
            <a:avLst/>
          </a:prstGeom>
          <a:noFill/>
          <a:ln w="9525" cap="flat" cmpd="sng">
            <a:solidFill>
              <a:schemeClr val="accent1"/>
            </a:solidFill>
            <a:prstDash val="solid"/>
            <a:miter lim="800000"/>
            <a:headEnd type="none" w="sm" len="sm"/>
            <a:tailEnd type="triangle" w="med" len="med"/>
          </a:ln>
        </p:spPr>
      </p:cxnSp>
      <p:sp>
        <p:nvSpPr>
          <p:cNvPr id="176" name="Google Shape;176;p24"/>
          <p:cNvSpPr/>
          <p:nvPr/>
        </p:nvSpPr>
        <p:spPr>
          <a:xfrm>
            <a:off x="3031332" y="4757738"/>
            <a:ext cx="1843087" cy="685800"/>
          </a:xfrm>
          <a:prstGeom prst="rect">
            <a:avLst/>
          </a:prstGeom>
          <a:solidFill>
            <a:srgbClr val="2F549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01-09-2022 – </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15</a:t>
            </a:r>
            <a:r>
              <a:rPr lang="en-US" sz="1800" b="0" i="0" u="none" strike="noStrike" cap="none" dirty="0">
                <a:solidFill>
                  <a:schemeClr val="lt1"/>
                </a:solidFill>
                <a:latin typeface="Calibri"/>
                <a:ea typeface="Calibri"/>
                <a:cs typeface="Calibri"/>
                <a:sym typeface="Calibri"/>
              </a:rPr>
              <a:t>-09-2022</a:t>
            </a:r>
            <a:endParaRPr dirty="0"/>
          </a:p>
        </p:txBody>
      </p:sp>
      <p:cxnSp>
        <p:nvCxnSpPr>
          <p:cNvPr id="177" name="Google Shape;177;p24"/>
          <p:cNvCxnSpPr/>
          <p:nvPr/>
        </p:nvCxnSpPr>
        <p:spPr>
          <a:xfrm rot="10800000">
            <a:off x="6096000" y="2528888"/>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78" name="Google Shape;178;p24"/>
          <p:cNvSpPr/>
          <p:nvPr/>
        </p:nvSpPr>
        <p:spPr>
          <a:xfrm>
            <a:off x="5174456" y="1843088"/>
            <a:ext cx="1843087" cy="685800"/>
          </a:xfrm>
          <a:prstGeom prst="rect">
            <a:avLst/>
          </a:prstGeom>
          <a:solidFill>
            <a:schemeClr val="accent1"/>
          </a:solidFill>
          <a:ln w="12700" cap="flat" cmpd="sng">
            <a:solidFill>
              <a:srgbClr val="8DA9D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16</a:t>
            </a:r>
            <a:r>
              <a:rPr lang="en-US" sz="1800" b="0" i="0" u="none" strike="noStrike" cap="none" dirty="0">
                <a:solidFill>
                  <a:schemeClr val="lt1"/>
                </a:solidFill>
                <a:latin typeface="Calibri"/>
                <a:ea typeface="Calibri"/>
                <a:cs typeface="Calibri"/>
                <a:sym typeface="Calibri"/>
              </a:rPr>
              <a:t>-09-2022 – </a:t>
            </a:r>
            <a:endParaRPr dirty="0"/>
          </a:p>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10-10-2022</a:t>
            </a:r>
            <a:endParaRPr dirty="0"/>
          </a:p>
        </p:txBody>
      </p:sp>
      <p:cxnSp>
        <p:nvCxnSpPr>
          <p:cNvPr id="179" name="Google Shape;179;p24"/>
          <p:cNvCxnSpPr/>
          <p:nvPr/>
        </p:nvCxnSpPr>
        <p:spPr>
          <a:xfrm rot="10800000">
            <a:off x="10798968" y="2528888"/>
            <a:ext cx="0" cy="585787"/>
          </a:xfrm>
          <a:prstGeom prst="straightConnector1">
            <a:avLst/>
          </a:prstGeom>
          <a:noFill/>
          <a:ln w="9525" cap="flat" cmpd="sng">
            <a:solidFill>
              <a:schemeClr val="accent1"/>
            </a:solidFill>
            <a:prstDash val="solid"/>
            <a:miter lim="800000"/>
            <a:headEnd type="none" w="sm" len="sm"/>
            <a:tailEnd type="triangle" w="med" len="med"/>
          </a:ln>
        </p:spPr>
      </p:cxnSp>
      <p:sp>
        <p:nvSpPr>
          <p:cNvPr id="180" name="Google Shape;180;p24"/>
          <p:cNvSpPr/>
          <p:nvPr/>
        </p:nvSpPr>
        <p:spPr>
          <a:xfrm>
            <a:off x="9877424" y="1843088"/>
            <a:ext cx="1843087" cy="685800"/>
          </a:xfrm>
          <a:prstGeom prst="rect">
            <a:avLst/>
          </a:prstGeom>
          <a:solidFill>
            <a:srgbClr val="B3C6E7"/>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1-11-2022 – </a:t>
            </a:r>
            <a:endParaRPr dirty="0"/>
          </a:p>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30-11-2022</a:t>
            </a:r>
            <a:endParaRPr dirty="0"/>
          </a:p>
        </p:txBody>
      </p:sp>
      <p:cxnSp>
        <p:nvCxnSpPr>
          <p:cNvPr id="181" name="Google Shape;181;p24"/>
          <p:cNvCxnSpPr/>
          <p:nvPr/>
        </p:nvCxnSpPr>
        <p:spPr>
          <a:xfrm>
            <a:off x="8648700" y="4095751"/>
            <a:ext cx="0" cy="661987"/>
          </a:xfrm>
          <a:prstGeom prst="straightConnector1">
            <a:avLst/>
          </a:prstGeom>
          <a:noFill/>
          <a:ln w="9525" cap="flat" cmpd="sng">
            <a:solidFill>
              <a:schemeClr val="accent1"/>
            </a:solidFill>
            <a:prstDash val="solid"/>
            <a:miter lim="800000"/>
            <a:headEnd type="none" w="sm" len="sm"/>
            <a:tailEnd type="triangle" w="med" len="med"/>
          </a:ln>
        </p:spPr>
      </p:cxnSp>
      <p:sp>
        <p:nvSpPr>
          <p:cNvPr id="182" name="Google Shape;182;p24"/>
          <p:cNvSpPr/>
          <p:nvPr/>
        </p:nvSpPr>
        <p:spPr>
          <a:xfrm>
            <a:off x="7727157" y="4757738"/>
            <a:ext cx="1843087" cy="685800"/>
          </a:xfrm>
          <a:prstGeom prst="rect">
            <a:avLst/>
          </a:prstGeom>
          <a:solidFill>
            <a:srgbClr val="8DA9DB"/>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dirty="0">
                <a:solidFill>
                  <a:schemeClr val="lt1"/>
                </a:solidFill>
                <a:latin typeface="Calibri"/>
                <a:ea typeface="Calibri"/>
                <a:cs typeface="Calibri"/>
                <a:sym typeface="Calibri"/>
              </a:rPr>
              <a:t>11-10-2022 – </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a:t>
            </a:r>
            <a:r>
              <a:rPr lang="en-US" sz="1800" b="0" i="0" u="none" strike="noStrike" cap="none" dirty="0">
                <a:solidFill>
                  <a:schemeClr val="lt1"/>
                </a:solidFill>
                <a:latin typeface="Calibri"/>
                <a:ea typeface="Calibri"/>
                <a:cs typeface="Calibri"/>
                <a:sym typeface="Calibri"/>
              </a:rPr>
              <a:t>-10-2022</a:t>
            </a:r>
            <a:endParaRPr dirty="0"/>
          </a:p>
        </p:txBody>
      </p:sp>
      <p:sp>
        <p:nvSpPr>
          <p:cNvPr id="4" name="TextBox 3">
            <a:extLst>
              <a:ext uri="{FF2B5EF4-FFF2-40B4-BE49-F238E27FC236}">
                <a16:creationId xmlns:a16="http://schemas.microsoft.com/office/drawing/2014/main" id="{0ADD36DA-5ED8-CD9F-5DF2-C0B68C643DED}"/>
              </a:ext>
            </a:extLst>
          </p:cNvPr>
          <p:cNvSpPr txBox="1"/>
          <p:nvPr/>
        </p:nvSpPr>
        <p:spPr>
          <a:xfrm>
            <a:off x="5648960" y="2971800"/>
            <a:ext cx="65" cy="215444"/>
          </a:xfrm>
          <a:prstGeom prst="rect">
            <a:avLst/>
          </a:prstGeom>
          <a:noFill/>
        </p:spPr>
        <p:txBody>
          <a:bodyPr wrap="none" lIns="0" tIns="0" rIns="0" bIns="0" rtlCol="0">
            <a:spAutoFit/>
          </a:bodyPr>
          <a:lstStyle/>
          <a:p>
            <a:endParaRPr lang="en-IN" dirty="0"/>
          </a:p>
        </p:txBody>
      </p:sp>
      <p:pic>
        <p:nvPicPr>
          <p:cNvPr id="6" name="Picture 5">
            <a:extLst>
              <a:ext uri="{FF2B5EF4-FFF2-40B4-BE49-F238E27FC236}">
                <a16:creationId xmlns:a16="http://schemas.microsoft.com/office/drawing/2014/main" id="{15032830-7B2A-27E5-44F2-75F9311868B0}"/>
              </a:ext>
            </a:extLst>
          </p:cNvPr>
          <p:cNvPicPr>
            <a:picLocks noChangeAspect="1"/>
          </p:cNvPicPr>
          <p:nvPr/>
        </p:nvPicPr>
        <p:blipFill>
          <a:blip r:embed="rId3"/>
          <a:stretch>
            <a:fillRect/>
          </a:stretch>
        </p:blipFill>
        <p:spPr>
          <a:xfrm>
            <a:off x="1044865" y="4263864"/>
            <a:ext cx="1120196" cy="987748"/>
          </a:xfrm>
          <a:prstGeom prst="rect">
            <a:avLst/>
          </a:prstGeom>
        </p:spPr>
      </p:pic>
      <p:pic>
        <p:nvPicPr>
          <p:cNvPr id="9" name="Picture 8">
            <a:extLst>
              <a:ext uri="{FF2B5EF4-FFF2-40B4-BE49-F238E27FC236}">
                <a16:creationId xmlns:a16="http://schemas.microsoft.com/office/drawing/2014/main" id="{724EB816-C16A-3E50-4698-3E12AF6E9B73}"/>
              </a:ext>
            </a:extLst>
          </p:cNvPr>
          <p:cNvPicPr>
            <a:picLocks noChangeAspect="1"/>
          </p:cNvPicPr>
          <p:nvPr/>
        </p:nvPicPr>
        <p:blipFill>
          <a:blip r:embed="rId3"/>
          <a:stretch>
            <a:fillRect/>
          </a:stretch>
        </p:blipFill>
        <p:spPr>
          <a:xfrm>
            <a:off x="3445157" y="1692114"/>
            <a:ext cx="1120196" cy="987748"/>
          </a:xfrm>
          <a:prstGeom prst="rect">
            <a:avLst/>
          </a:prstGeom>
        </p:spPr>
      </p:pic>
      <p:pic>
        <p:nvPicPr>
          <p:cNvPr id="10" name="Picture 9">
            <a:extLst>
              <a:ext uri="{FF2B5EF4-FFF2-40B4-BE49-F238E27FC236}">
                <a16:creationId xmlns:a16="http://schemas.microsoft.com/office/drawing/2014/main" id="{513B052B-91C4-DE86-1434-21F7A7FEEB30}"/>
              </a:ext>
            </a:extLst>
          </p:cNvPr>
          <p:cNvPicPr>
            <a:picLocks noChangeAspect="1"/>
          </p:cNvPicPr>
          <p:nvPr/>
        </p:nvPicPr>
        <p:blipFill>
          <a:blip r:embed="rId3"/>
          <a:stretch>
            <a:fillRect/>
          </a:stretch>
        </p:blipFill>
        <p:spPr>
          <a:xfrm>
            <a:off x="5641363" y="4276227"/>
            <a:ext cx="1120196" cy="987748"/>
          </a:xfrm>
          <a:prstGeom prst="rect">
            <a:avLst/>
          </a:prstGeom>
        </p:spPr>
      </p:pic>
      <p:pic>
        <p:nvPicPr>
          <p:cNvPr id="2" name="Picture 1">
            <a:extLst>
              <a:ext uri="{FF2B5EF4-FFF2-40B4-BE49-F238E27FC236}">
                <a16:creationId xmlns:a16="http://schemas.microsoft.com/office/drawing/2014/main" id="{4C141C73-C294-E69F-C437-A75B50FB2675}"/>
              </a:ext>
            </a:extLst>
          </p:cNvPr>
          <p:cNvPicPr>
            <a:picLocks noChangeAspect="1"/>
          </p:cNvPicPr>
          <p:nvPr/>
        </p:nvPicPr>
        <p:blipFill>
          <a:blip r:embed="rId3"/>
          <a:stretch>
            <a:fillRect/>
          </a:stretch>
        </p:blipFill>
        <p:spPr>
          <a:xfrm>
            <a:off x="7988092" y="1692114"/>
            <a:ext cx="1120196" cy="987748"/>
          </a:xfrm>
          <a:prstGeom prst="rect">
            <a:avLst/>
          </a:prstGeom>
        </p:spPr>
      </p:pic>
      <p:pic>
        <p:nvPicPr>
          <p:cNvPr id="3" name="Picture 2">
            <a:extLst>
              <a:ext uri="{FF2B5EF4-FFF2-40B4-BE49-F238E27FC236}">
                <a16:creationId xmlns:a16="http://schemas.microsoft.com/office/drawing/2014/main" id="{A597747A-C2D4-23B1-1063-E5A3ED4A2A5B}"/>
              </a:ext>
            </a:extLst>
          </p:cNvPr>
          <p:cNvPicPr>
            <a:picLocks noChangeAspect="1"/>
          </p:cNvPicPr>
          <p:nvPr/>
        </p:nvPicPr>
        <p:blipFill>
          <a:blip r:embed="rId3"/>
          <a:stretch>
            <a:fillRect/>
          </a:stretch>
        </p:blipFill>
        <p:spPr>
          <a:xfrm>
            <a:off x="10491787" y="4276227"/>
            <a:ext cx="1120196" cy="98774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838200" y="227033"/>
            <a:ext cx="10287000" cy="9388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IN" sz="4000" dirty="0">
                <a:latin typeface="Times New Roman"/>
                <a:cs typeface="Times New Roman"/>
              </a:rPr>
              <a:t>Inference and Further Improvements</a:t>
            </a:r>
            <a:endParaRPr sz="4000" dirty="0">
              <a:latin typeface="Times New Roman"/>
              <a:cs typeface="Times New Roman"/>
            </a:endParaRPr>
          </a:p>
        </p:txBody>
      </p:sp>
      <p:sp>
        <p:nvSpPr>
          <p:cNvPr id="4" name="TextBox 3">
            <a:extLst>
              <a:ext uri="{FF2B5EF4-FFF2-40B4-BE49-F238E27FC236}">
                <a16:creationId xmlns:a16="http://schemas.microsoft.com/office/drawing/2014/main" id="{5170CAF0-2F4D-EA71-AF80-F016574F18A5}"/>
              </a:ext>
            </a:extLst>
          </p:cNvPr>
          <p:cNvSpPr txBox="1"/>
          <p:nvPr/>
        </p:nvSpPr>
        <p:spPr>
          <a:xfrm>
            <a:off x="728980" y="1165861"/>
            <a:ext cx="10734040" cy="5324535"/>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dk1"/>
                </a:solidFill>
                <a:latin typeface="Times New Roman"/>
                <a:cs typeface="Times New Roman"/>
                <a:sym typeface="Calibri"/>
              </a:rPr>
              <a:t>When we are trying learn from the entire dataset, which is huge for the ML algorithms to learning from it as time complexity becomes exponential and not computationally possible, thus we move on to DL models.</a:t>
            </a:r>
          </a:p>
          <a:p>
            <a:pPr marL="342900" indent="-342900">
              <a:buFont typeface="Arial" panose="020B0604020202020204" pitchFamily="34" charset="0"/>
              <a:buChar char="•"/>
            </a:pPr>
            <a:r>
              <a:rPr lang="en-IN" sz="2000" dirty="0">
                <a:solidFill>
                  <a:schemeClr val="dk1"/>
                </a:solidFill>
                <a:latin typeface="Times New Roman"/>
                <a:cs typeface="Times New Roman"/>
                <a:sym typeface="Calibri"/>
              </a:rPr>
              <a:t>Among various neural networks, we can clearly see that the model learns better without the need of oversampling, which is an important objective of Anomaly Detection as oversampling doesn’t quite provide the opportunity for the model to be open-minded for new types of attacks. As the objective of any Anomaly detection system is learn the patterns of normal behaviour rather than abnormal as it is unpredictable.</a:t>
            </a:r>
          </a:p>
          <a:p>
            <a:pPr marL="342900" indent="-342900">
              <a:buFont typeface="Arial" panose="020B0604020202020204" pitchFamily="34" charset="0"/>
              <a:buChar char="•"/>
            </a:pPr>
            <a:r>
              <a:rPr lang="en-IN" sz="2000" dirty="0">
                <a:solidFill>
                  <a:schemeClr val="dk1"/>
                </a:solidFill>
                <a:latin typeface="Times New Roman"/>
                <a:cs typeface="Times New Roman"/>
                <a:sym typeface="Calibri"/>
              </a:rPr>
              <a:t> We could also observe the time difference and class-wise accuracy difference among the DL models we have used, where their accuracies slightly varies and time taken to learn them is also optimized, without losing the accuracy.</a:t>
            </a:r>
          </a:p>
          <a:p>
            <a:pPr marL="342900" indent="-342900">
              <a:buFont typeface="Arial" panose="020B0604020202020204" pitchFamily="34" charset="0"/>
              <a:buChar char="•"/>
            </a:pPr>
            <a:r>
              <a:rPr lang="en-IN" sz="2000" dirty="0">
                <a:solidFill>
                  <a:schemeClr val="dk1"/>
                </a:solidFill>
                <a:latin typeface="Times New Roman"/>
                <a:cs typeface="Times New Roman"/>
                <a:sym typeface="Calibri"/>
              </a:rPr>
              <a:t>As the accuracies are really high, it important to cross-validate for various test cases to ensure that the model had not been overfitted during training. Thus we could implement K-Fold cross-validation learning approach upon these models in future.</a:t>
            </a:r>
          </a:p>
          <a:p>
            <a:pPr marL="342900" indent="-342900">
              <a:buFont typeface="Arial" panose="020B0604020202020204" pitchFamily="34" charset="0"/>
              <a:buChar char="•"/>
            </a:pPr>
            <a:r>
              <a:rPr lang="en-IN" sz="2000" dirty="0">
                <a:solidFill>
                  <a:schemeClr val="dk1"/>
                </a:solidFill>
                <a:latin typeface="Times New Roman"/>
                <a:cs typeface="Times New Roman"/>
                <a:sym typeface="Calibri"/>
              </a:rPr>
              <a:t>Later we could also experiment model training with various combinations of parameter tuning along with reduction of training-data, so it becomes more of semi-supervised learning where there model learns from fewer samples itself.</a:t>
            </a:r>
          </a:p>
        </p:txBody>
      </p:sp>
    </p:spTree>
    <p:extLst>
      <p:ext uri="{BB962C8B-B14F-4D97-AF65-F5344CB8AC3E}">
        <p14:creationId xmlns:p14="http://schemas.microsoft.com/office/powerpoint/2010/main" val="42764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698089" y="1159708"/>
            <a:ext cx="10655709" cy="1325563"/>
          </a:xfrm>
          <a:prstGeom prst="rect">
            <a:avLst/>
          </a:prstGeom>
          <a:noFill/>
          <a:ln>
            <a:noFill/>
          </a:ln>
        </p:spPr>
        <p:txBody>
          <a:bodyPr spcFirstLastPara="1" wrap="square" lIns="91425" tIns="45700" rIns="91425" bIns="45700" anchor="ctr" anchorCtr="0">
            <a:normAutofit/>
          </a:bodyPr>
          <a:lstStyle/>
          <a:p>
            <a:pPr>
              <a:spcBef>
                <a:spcPts val="1000"/>
              </a:spcBef>
            </a:pPr>
            <a:r>
              <a:rPr lang="en-US" sz="3600" b="1" dirty="0">
                <a:latin typeface="Times New Roman"/>
                <a:cs typeface="Times New Roman"/>
              </a:rPr>
              <a:t>Problem Definition</a:t>
            </a:r>
            <a:endParaRPr sz="3600" b="1" dirty="0">
              <a:latin typeface="Times New Roman"/>
              <a:cs typeface="Times New Roman"/>
            </a:endParaRPr>
          </a:p>
        </p:txBody>
      </p:sp>
      <p:sp>
        <p:nvSpPr>
          <p:cNvPr id="2" name="Rectangle 1">
            <a:extLst>
              <a:ext uri="{FF2B5EF4-FFF2-40B4-BE49-F238E27FC236}">
                <a16:creationId xmlns:a16="http://schemas.microsoft.com/office/drawing/2014/main" id="{B5845B92-4101-98EE-86DB-35DD523F46A8}"/>
              </a:ext>
            </a:extLst>
          </p:cNvPr>
          <p:cNvSpPr/>
          <p:nvPr/>
        </p:nvSpPr>
        <p:spPr>
          <a:xfrm>
            <a:off x="698090" y="2713871"/>
            <a:ext cx="10655710" cy="1965155"/>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4" name="Google Shape;104;p16"/>
          <p:cNvSpPr txBox="1">
            <a:spLocks noGrp="1"/>
          </p:cNvSpPr>
          <p:nvPr>
            <p:ph type="body" idx="1"/>
          </p:nvPr>
        </p:nvSpPr>
        <p:spPr>
          <a:xfrm>
            <a:off x="698091" y="2713871"/>
            <a:ext cx="10655710" cy="1965155"/>
          </a:xfrm>
          <a:prstGeom prst="rect">
            <a:avLst/>
          </a:prstGeom>
          <a:noFill/>
          <a:ln>
            <a:noFill/>
          </a:ln>
        </p:spPr>
        <p:txBody>
          <a:bodyPr spcFirstLastPara="1" wrap="square" lIns="91425" tIns="45700" rIns="91425" bIns="45700" anchor="ctr" anchorCtr="0">
            <a:normAutofit/>
          </a:bodyPr>
          <a:lstStyle/>
          <a:p>
            <a:pPr marL="0" lvl="0" indent="0" algn="l" rtl="0">
              <a:spcBef>
                <a:spcPts val="1000"/>
              </a:spcBef>
              <a:spcAft>
                <a:spcPts val="0"/>
              </a:spcAft>
              <a:buNone/>
            </a:pPr>
            <a:r>
              <a:rPr lang="en-US" sz="2400" dirty="0">
                <a:latin typeface="Times New Roman"/>
                <a:ea typeface="Times New Roman"/>
                <a:cs typeface="Times New Roman"/>
                <a:sym typeface="Times New Roman"/>
              </a:rPr>
              <a:t>Anomaly detection on log sequences utilizes transformers and tokenizer to extract features from the log sequence and predict anomaly using machine learning models and deep learning models on entire dataset.</a:t>
            </a:r>
            <a:endParaRPr sz="2000" dirty="0">
              <a:solidFill>
                <a:srgbClr val="FF0000"/>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title"/>
          </p:nvPr>
        </p:nvSpPr>
        <p:spPr>
          <a:xfrm>
            <a:off x="771525" y="332511"/>
            <a:ext cx="10648950" cy="7429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REFERENCES</a:t>
            </a:r>
            <a:endParaRPr dirty="0"/>
          </a:p>
        </p:txBody>
      </p:sp>
      <p:sp>
        <p:nvSpPr>
          <p:cNvPr id="188" name="Google Shape;188;p25"/>
          <p:cNvSpPr txBox="1">
            <a:spLocks noGrp="1"/>
          </p:cNvSpPr>
          <p:nvPr>
            <p:ph type="body" idx="1"/>
          </p:nvPr>
        </p:nvSpPr>
        <p:spPr>
          <a:xfrm>
            <a:off x="619050" y="1301898"/>
            <a:ext cx="10953900" cy="5021700"/>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2400"/>
              <a:buNone/>
            </a:pPr>
            <a:r>
              <a:rPr lang="en-US" sz="2200" dirty="0">
                <a:latin typeface="Times New Roman"/>
                <a:ea typeface="Times New Roman"/>
                <a:cs typeface="Times New Roman"/>
                <a:sym typeface="Times New Roman"/>
              </a:rPr>
              <a:t>[1] Tuli, </a:t>
            </a:r>
            <a:r>
              <a:rPr lang="en-US" sz="2200" dirty="0" err="1">
                <a:latin typeface="Times New Roman"/>
                <a:ea typeface="Times New Roman"/>
                <a:cs typeface="Times New Roman"/>
                <a:sym typeface="Times New Roman"/>
              </a:rPr>
              <a:t>Shreshth</a:t>
            </a:r>
            <a:r>
              <a:rPr lang="en-US" sz="2200" dirty="0">
                <a:latin typeface="Times New Roman"/>
                <a:ea typeface="Times New Roman"/>
                <a:cs typeface="Times New Roman"/>
                <a:sym typeface="Times New Roman"/>
              </a:rPr>
              <a:t>, Giuliano </a:t>
            </a:r>
            <a:r>
              <a:rPr lang="en-US" sz="2200" dirty="0" err="1">
                <a:latin typeface="Times New Roman"/>
                <a:ea typeface="Times New Roman"/>
                <a:cs typeface="Times New Roman"/>
                <a:sym typeface="Times New Roman"/>
              </a:rPr>
              <a:t>Casale</a:t>
            </a:r>
            <a:r>
              <a:rPr lang="en-US" sz="2200" dirty="0">
                <a:latin typeface="Times New Roman"/>
                <a:ea typeface="Times New Roman"/>
                <a:cs typeface="Times New Roman"/>
                <a:sym typeface="Times New Roman"/>
              </a:rPr>
              <a:t>, and Nicholas R. Jennings. "</a:t>
            </a:r>
            <a:r>
              <a:rPr lang="en-US" sz="2200" dirty="0" err="1">
                <a:latin typeface="Times New Roman"/>
                <a:ea typeface="Times New Roman"/>
                <a:cs typeface="Times New Roman"/>
                <a:sym typeface="Times New Roman"/>
              </a:rPr>
              <a:t>TranAD</a:t>
            </a:r>
            <a:r>
              <a:rPr lang="en-US" sz="2200" dirty="0">
                <a:latin typeface="Times New Roman"/>
                <a:ea typeface="Times New Roman"/>
                <a:cs typeface="Times New Roman"/>
                <a:sym typeface="Times New Roman"/>
              </a:rPr>
              <a:t>: Deep transformer networks for anomaly detection in multivariate time series data." </a:t>
            </a:r>
            <a:r>
              <a:rPr lang="en-US" sz="2200" dirty="0" err="1">
                <a:latin typeface="Times New Roman"/>
                <a:ea typeface="Times New Roman"/>
                <a:cs typeface="Times New Roman"/>
                <a:sym typeface="Times New Roman"/>
              </a:rPr>
              <a:t>arXiv</a:t>
            </a:r>
            <a:r>
              <a:rPr lang="en-US" sz="2200" dirty="0">
                <a:latin typeface="Times New Roman"/>
                <a:ea typeface="Times New Roman"/>
                <a:cs typeface="Times New Roman"/>
                <a:sym typeface="Times New Roman"/>
              </a:rPr>
              <a:t> preprint arXiv:2201.07284 (2022).</a:t>
            </a:r>
          </a:p>
          <a:p>
            <a:pPr marL="0" lvl="0" indent="0" algn="just" rtl="0">
              <a:lnSpc>
                <a:spcPct val="90000"/>
              </a:lnSpc>
              <a:spcBef>
                <a:spcPts val="0"/>
              </a:spcBef>
              <a:spcAft>
                <a:spcPts val="0"/>
              </a:spcAft>
              <a:buClr>
                <a:schemeClr val="dk1"/>
              </a:buClr>
              <a:buSzPts val="2400"/>
              <a:buNone/>
            </a:pP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200" dirty="0">
                <a:latin typeface="Times New Roman"/>
                <a:ea typeface="Times New Roman"/>
                <a:cs typeface="Times New Roman"/>
                <a:sym typeface="Times New Roman"/>
              </a:rPr>
              <a:t>[2] Huang, </a:t>
            </a:r>
            <a:r>
              <a:rPr lang="en-US" sz="2200" dirty="0" err="1">
                <a:latin typeface="Times New Roman"/>
                <a:ea typeface="Times New Roman"/>
                <a:cs typeface="Times New Roman"/>
                <a:sym typeface="Times New Roman"/>
              </a:rPr>
              <a:t>Shaohan</a:t>
            </a:r>
            <a:r>
              <a:rPr lang="en-US" sz="2200" dirty="0">
                <a:latin typeface="Times New Roman"/>
                <a:ea typeface="Times New Roman"/>
                <a:cs typeface="Times New Roman"/>
                <a:sym typeface="Times New Roman"/>
              </a:rPr>
              <a:t>, et al. "</a:t>
            </a:r>
            <a:r>
              <a:rPr lang="en-US" sz="2200" dirty="0" err="1">
                <a:latin typeface="Times New Roman"/>
                <a:ea typeface="Times New Roman"/>
                <a:cs typeface="Times New Roman"/>
                <a:sym typeface="Times New Roman"/>
              </a:rPr>
              <a:t>Hitanomaly</a:t>
            </a:r>
            <a:r>
              <a:rPr lang="en-US" sz="2200" dirty="0">
                <a:latin typeface="Times New Roman"/>
                <a:ea typeface="Times New Roman"/>
                <a:cs typeface="Times New Roman"/>
                <a:sym typeface="Times New Roman"/>
              </a:rPr>
              <a:t>: Hierarchical transformers for anomaly detection in system log." IEEE transactions on network and service management 17.4 (2020): 2064-2076.</a:t>
            </a:r>
          </a:p>
          <a:p>
            <a:pPr marL="0" lvl="0" indent="0" algn="just" rtl="0">
              <a:lnSpc>
                <a:spcPct val="90000"/>
              </a:lnSpc>
              <a:spcBef>
                <a:spcPts val="1000"/>
              </a:spcBef>
              <a:spcAft>
                <a:spcPts val="0"/>
              </a:spcAft>
              <a:buClr>
                <a:schemeClr val="dk1"/>
              </a:buClr>
              <a:buSzPts val="2400"/>
              <a:buNone/>
            </a:pP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200" dirty="0">
                <a:latin typeface="Times New Roman"/>
                <a:ea typeface="Times New Roman"/>
                <a:cs typeface="Times New Roman"/>
                <a:sym typeface="Times New Roman"/>
              </a:rPr>
              <a:t>[3] U. </a:t>
            </a:r>
            <a:r>
              <a:rPr lang="en-US" sz="2200" dirty="0" err="1">
                <a:latin typeface="Times New Roman"/>
                <a:ea typeface="Times New Roman"/>
                <a:cs typeface="Times New Roman"/>
                <a:sym typeface="Times New Roman"/>
              </a:rPr>
              <a:t>Ünal</a:t>
            </a:r>
            <a:r>
              <a:rPr lang="en-US" sz="2200" dirty="0">
                <a:latin typeface="Times New Roman"/>
                <a:ea typeface="Times New Roman"/>
                <a:cs typeface="Times New Roman"/>
                <a:sym typeface="Times New Roman"/>
              </a:rPr>
              <a:t> and H. </a:t>
            </a:r>
            <a:r>
              <a:rPr lang="en-US" sz="2200" dirty="0" err="1">
                <a:latin typeface="Times New Roman"/>
                <a:ea typeface="Times New Roman"/>
                <a:cs typeface="Times New Roman"/>
                <a:sym typeface="Times New Roman"/>
              </a:rPr>
              <a:t>Dağ</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AnomalyAdapters</a:t>
            </a:r>
            <a:r>
              <a:rPr lang="en-US" sz="2200" dirty="0">
                <a:latin typeface="Times New Roman"/>
                <a:ea typeface="Times New Roman"/>
                <a:cs typeface="Times New Roman"/>
                <a:sym typeface="Times New Roman"/>
              </a:rPr>
              <a:t>: Parameter-Efficient Multi-Anomaly Task Detection," in IEEE Access, vol. 10, pp. 5635-5646, 2022, </a:t>
            </a:r>
            <a:r>
              <a:rPr lang="en-US" sz="2200" dirty="0" err="1">
                <a:latin typeface="Times New Roman"/>
                <a:ea typeface="Times New Roman"/>
                <a:cs typeface="Times New Roman"/>
                <a:sym typeface="Times New Roman"/>
              </a:rPr>
              <a:t>doi</a:t>
            </a:r>
            <a:r>
              <a:rPr lang="en-US" sz="2200" dirty="0">
                <a:latin typeface="Times New Roman"/>
                <a:ea typeface="Times New Roman"/>
                <a:cs typeface="Times New Roman"/>
                <a:sym typeface="Times New Roman"/>
              </a:rPr>
              <a:t>: 10.1109/ACCESS.2022.3141161.</a:t>
            </a:r>
          </a:p>
          <a:p>
            <a:pPr marL="0" lvl="0" indent="0" algn="just" rtl="0">
              <a:lnSpc>
                <a:spcPct val="90000"/>
              </a:lnSpc>
              <a:spcBef>
                <a:spcPts val="1000"/>
              </a:spcBef>
              <a:spcAft>
                <a:spcPts val="0"/>
              </a:spcAft>
              <a:buClr>
                <a:schemeClr val="dk1"/>
              </a:buClr>
              <a:buSzPts val="2400"/>
              <a:buNone/>
            </a:pPr>
            <a:endParaRPr lang="en-IN" sz="2200" dirty="0"/>
          </a:p>
          <a:p>
            <a:pPr marL="0" lvl="0" indent="0" algn="just" rtl="0">
              <a:lnSpc>
                <a:spcPct val="90000"/>
              </a:lnSpc>
              <a:spcBef>
                <a:spcPts val="1000"/>
              </a:spcBef>
              <a:spcAft>
                <a:spcPts val="0"/>
              </a:spcAft>
              <a:buClr>
                <a:schemeClr val="dk1"/>
              </a:buClr>
              <a:buSzPts val="2400"/>
              <a:buNone/>
            </a:pPr>
            <a:r>
              <a:rPr lang="en-IN" sz="2200" dirty="0">
                <a:latin typeface="Times New Roman"/>
                <a:ea typeface="Times New Roman"/>
                <a:cs typeface="Times New Roman"/>
                <a:sym typeface="Times New Roman"/>
              </a:rPr>
              <a:t>[4] D. A. </a:t>
            </a:r>
            <a:r>
              <a:rPr lang="en-IN" sz="2200" dirty="0" err="1">
                <a:latin typeface="Times New Roman"/>
                <a:ea typeface="Times New Roman"/>
                <a:cs typeface="Times New Roman"/>
                <a:sym typeface="Times New Roman"/>
              </a:rPr>
              <a:t>Bhanage</a:t>
            </a:r>
            <a:r>
              <a:rPr lang="en-IN" sz="2200" dirty="0">
                <a:latin typeface="Times New Roman"/>
                <a:ea typeface="Times New Roman"/>
                <a:cs typeface="Times New Roman"/>
                <a:sym typeface="Times New Roman"/>
              </a:rPr>
              <a:t>, A. V. Pawar and K. Kotecha, "IT Infrastructure Anomaly Detection and Failure Handling: A Systematic Literature Review Focusing on Datasets, Log Preprocessing, Machine &amp; Deep Learning Approaches and Automated Tool," in IEEE Access, vol. 9, pp. 156392-156421, 2021, </a:t>
            </a:r>
            <a:r>
              <a:rPr lang="en-IN" sz="2200" dirty="0" err="1">
                <a:latin typeface="Times New Roman"/>
                <a:ea typeface="Times New Roman"/>
                <a:cs typeface="Times New Roman"/>
                <a:sym typeface="Times New Roman"/>
              </a:rPr>
              <a:t>doi</a:t>
            </a:r>
            <a:r>
              <a:rPr lang="en-IN" sz="2200" dirty="0">
                <a:latin typeface="Times New Roman"/>
                <a:ea typeface="Times New Roman"/>
                <a:cs typeface="Times New Roman"/>
                <a:sym typeface="Times New Roman"/>
              </a:rPr>
              <a:t>: 10.1109/ACCESS.2021.3128283.</a:t>
            </a:r>
            <a:endParaRPr lang="en-IN" sz="2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838200" y="633962"/>
            <a:ext cx="10515600" cy="58737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ct val="100000"/>
              <a:buFont typeface="Times New Roman"/>
              <a:buNone/>
            </a:pPr>
            <a:r>
              <a:rPr lang="en-US" dirty="0">
                <a:latin typeface="Times New Roman"/>
                <a:ea typeface="Times New Roman"/>
                <a:cs typeface="Times New Roman"/>
                <a:sym typeface="Times New Roman"/>
              </a:rPr>
              <a:t>REFERENCES</a:t>
            </a:r>
            <a:endParaRPr dirty="0"/>
          </a:p>
        </p:txBody>
      </p:sp>
      <p:sp>
        <p:nvSpPr>
          <p:cNvPr id="194" name="Google Shape;194;p26"/>
          <p:cNvSpPr txBox="1">
            <a:spLocks noGrp="1"/>
          </p:cNvSpPr>
          <p:nvPr>
            <p:ph type="body" idx="1"/>
          </p:nvPr>
        </p:nvSpPr>
        <p:spPr>
          <a:xfrm>
            <a:off x="438150" y="1221337"/>
            <a:ext cx="11315700" cy="5242847"/>
          </a:xfrm>
          <a:prstGeom prst="rect">
            <a:avLst/>
          </a:prstGeom>
          <a:noFill/>
          <a:ln>
            <a:noFill/>
          </a:ln>
        </p:spPr>
        <p:txBody>
          <a:bodyPr spcFirstLastPara="1" wrap="square" lIns="91425" tIns="45700" rIns="91425" bIns="45700" anchor="ctr" anchorCtr="0">
            <a:noAutofit/>
          </a:bodyPr>
          <a:lstStyle/>
          <a:p>
            <a:pPr marL="0" lvl="0" indent="0" algn="just" rtl="0">
              <a:lnSpc>
                <a:spcPct val="90000"/>
              </a:lnSpc>
              <a:spcBef>
                <a:spcPts val="0"/>
              </a:spcBef>
              <a:spcAft>
                <a:spcPts val="0"/>
              </a:spcAft>
              <a:buClr>
                <a:schemeClr val="dk1"/>
              </a:buClr>
              <a:buSzPts val="2400"/>
              <a:buNone/>
            </a:pPr>
            <a:r>
              <a:rPr lang="en-US" sz="2200" dirty="0">
                <a:latin typeface="Times New Roman"/>
                <a:ea typeface="Times New Roman"/>
                <a:cs typeface="Times New Roman"/>
                <a:sym typeface="Times New Roman"/>
              </a:rPr>
              <a:t>[5] M. </a:t>
            </a:r>
            <a:r>
              <a:rPr lang="en-US" sz="2200" dirty="0" err="1">
                <a:latin typeface="Times New Roman"/>
                <a:ea typeface="Times New Roman"/>
                <a:cs typeface="Times New Roman"/>
                <a:sym typeface="Times New Roman"/>
              </a:rPr>
              <a:t>Fält</a:t>
            </a:r>
            <a:r>
              <a:rPr lang="en-US" sz="2200" dirty="0">
                <a:latin typeface="Times New Roman"/>
                <a:ea typeface="Times New Roman"/>
                <a:cs typeface="Times New Roman"/>
                <a:sym typeface="Times New Roman"/>
              </a:rPr>
              <a:t>, S. </a:t>
            </a:r>
            <a:r>
              <a:rPr lang="en-US" sz="2200" dirty="0" err="1">
                <a:latin typeface="Times New Roman"/>
                <a:ea typeface="Times New Roman"/>
                <a:cs typeface="Times New Roman"/>
                <a:sym typeface="Times New Roman"/>
              </a:rPr>
              <a:t>Forsström</a:t>
            </a:r>
            <a:r>
              <a:rPr lang="en-US" sz="2200" dirty="0">
                <a:latin typeface="Times New Roman"/>
                <a:ea typeface="Times New Roman"/>
                <a:cs typeface="Times New Roman"/>
                <a:sym typeface="Times New Roman"/>
              </a:rPr>
              <a:t> and T. Zhang, "Machine Learning Based Anomaly Detection of Log Files Using Ensemble Learning and Self-Attention," 2021 5th International Conference on System Reliability and Safety (ICSRS), 2021, pp. 209-215, </a:t>
            </a:r>
            <a:r>
              <a:rPr lang="en-US" sz="2200" dirty="0" err="1">
                <a:latin typeface="Times New Roman"/>
                <a:ea typeface="Times New Roman"/>
                <a:cs typeface="Times New Roman"/>
                <a:sym typeface="Times New Roman"/>
              </a:rPr>
              <a:t>doi</a:t>
            </a:r>
            <a:r>
              <a:rPr lang="en-US" sz="2200" dirty="0">
                <a:latin typeface="Times New Roman"/>
                <a:ea typeface="Times New Roman"/>
                <a:cs typeface="Times New Roman"/>
                <a:sym typeface="Times New Roman"/>
              </a:rPr>
              <a:t>: 10.1109/ICSRS53853.2021.9660694.</a:t>
            </a:r>
          </a:p>
          <a:p>
            <a:pPr marL="0" lvl="0" indent="0" algn="just" rtl="0">
              <a:lnSpc>
                <a:spcPct val="90000"/>
              </a:lnSpc>
              <a:spcBef>
                <a:spcPts val="0"/>
              </a:spcBef>
              <a:spcAft>
                <a:spcPts val="0"/>
              </a:spcAft>
              <a:buClr>
                <a:schemeClr val="dk1"/>
              </a:buClr>
              <a:buSzPts val="2400"/>
              <a:buNone/>
            </a:pP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200" dirty="0">
                <a:latin typeface="Times New Roman"/>
                <a:ea typeface="Times New Roman"/>
                <a:cs typeface="Times New Roman"/>
                <a:sym typeface="Times New Roman"/>
              </a:rPr>
              <a:t>[6] </a:t>
            </a:r>
            <a:r>
              <a:rPr lang="en-US" sz="2200" dirty="0" err="1">
                <a:latin typeface="Times New Roman"/>
                <a:ea typeface="Times New Roman"/>
                <a:cs typeface="Times New Roman"/>
                <a:sym typeface="Times New Roman"/>
              </a:rPr>
              <a:t>Hammargren</a:t>
            </a:r>
            <a:r>
              <a:rPr lang="en-US" sz="2200" dirty="0">
                <a:latin typeface="Times New Roman"/>
                <a:ea typeface="Times New Roman"/>
                <a:cs typeface="Times New Roman"/>
                <a:sym typeface="Times New Roman"/>
              </a:rPr>
              <a:t>, Lina, and Wei Wu. "Sequential Anomaly Detection for Log Data Using Deep Learning." (2021).</a:t>
            </a:r>
          </a:p>
          <a:p>
            <a:pPr marL="0" lvl="0" indent="0" algn="just" rtl="0">
              <a:lnSpc>
                <a:spcPct val="90000"/>
              </a:lnSpc>
              <a:spcBef>
                <a:spcPts val="1000"/>
              </a:spcBef>
              <a:spcAft>
                <a:spcPts val="0"/>
              </a:spcAft>
              <a:buClr>
                <a:schemeClr val="dk1"/>
              </a:buClr>
              <a:buSzPts val="2400"/>
              <a:buNone/>
            </a:pP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200" dirty="0">
                <a:latin typeface="Times New Roman"/>
                <a:ea typeface="Times New Roman"/>
                <a:cs typeface="Times New Roman"/>
                <a:sym typeface="Times New Roman"/>
              </a:rPr>
              <a:t>[7] Lee, </a:t>
            </a:r>
            <a:r>
              <a:rPr lang="en-US" sz="2200" dirty="0" err="1">
                <a:latin typeface="Times New Roman"/>
                <a:ea typeface="Times New Roman"/>
                <a:cs typeface="Times New Roman"/>
                <a:sym typeface="Times New Roman"/>
              </a:rPr>
              <a:t>Yukyung</a:t>
            </a:r>
            <a:r>
              <a:rPr lang="en-US" sz="2200" dirty="0">
                <a:latin typeface="Times New Roman"/>
                <a:ea typeface="Times New Roman"/>
                <a:cs typeface="Times New Roman"/>
                <a:sym typeface="Times New Roman"/>
              </a:rPr>
              <a:t>, </a:t>
            </a:r>
            <a:r>
              <a:rPr lang="en-US" sz="2200" dirty="0" err="1">
                <a:latin typeface="Times New Roman"/>
                <a:ea typeface="Times New Roman"/>
                <a:cs typeface="Times New Roman"/>
                <a:sym typeface="Times New Roman"/>
              </a:rPr>
              <a:t>Jina</a:t>
            </a:r>
            <a:r>
              <a:rPr lang="en-US" sz="2200" dirty="0">
                <a:latin typeface="Times New Roman"/>
                <a:ea typeface="Times New Roman"/>
                <a:cs typeface="Times New Roman"/>
                <a:sym typeface="Times New Roman"/>
              </a:rPr>
              <a:t> Kim, and </a:t>
            </a:r>
            <a:r>
              <a:rPr lang="en-US" sz="2200" dirty="0" err="1">
                <a:latin typeface="Times New Roman"/>
                <a:ea typeface="Times New Roman"/>
                <a:cs typeface="Times New Roman"/>
                <a:sym typeface="Times New Roman"/>
              </a:rPr>
              <a:t>Pilsung</a:t>
            </a:r>
            <a:r>
              <a:rPr lang="en-US" sz="2200" dirty="0">
                <a:latin typeface="Times New Roman"/>
                <a:ea typeface="Times New Roman"/>
                <a:cs typeface="Times New Roman"/>
                <a:sym typeface="Times New Roman"/>
              </a:rPr>
              <a:t> Kang. "</a:t>
            </a:r>
            <a:r>
              <a:rPr lang="en-US" sz="2200" dirty="0" err="1">
                <a:latin typeface="Times New Roman"/>
                <a:ea typeface="Times New Roman"/>
                <a:cs typeface="Times New Roman"/>
                <a:sym typeface="Times New Roman"/>
              </a:rPr>
              <a:t>LAnoBERT</a:t>
            </a:r>
            <a:r>
              <a:rPr lang="en-US" sz="2200" dirty="0">
                <a:latin typeface="Times New Roman"/>
                <a:ea typeface="Times New Roman"/>
                <a:cs typeface="Times New Roman"/>
                <a:sym typeface="Times New Roman"/>
              </a:rPr>
              <a:t>: System Log Anomaly Detection based on BERT Masked Language Model." </a:t>
            </a:r>
            <a:r>
              <a:rPr lang="en-US" sz="2200" dirty="0" err="1">
                <a:latin typeface="Times New Roman"/>
                <a:ea typeface="Times New Roman"/>
                <a:cs typeface="Times New Roman"/>
                <a:sym typeface="Times New Roman"/>
              </a:rPr>
              <a:t>arXiv</a:t>
            </a:r>
            <a:r>
              <a:rPr lang="en-US" sz="2200" dirty="0">
                <a:latin typeface="Times New Roman"/>
                <a:ea typeface="Times New Roman"/>
                <a:cs typeface="Times New Roman"/>
                <a:sym typeface="Times New Roman"/>
              </a:rPr>
              <a:t> preprint arXiv:2111.09564 (2021).</a:t>
            </a:r>
          </a:p>
          <a:p>
            <a:pPr marL="0" lvl="0" indent="0" algn="just" rtl="0">
              <a:lnSpc>
                <a:spcPct val="90000"/>
              </a:lnSpc>
              <a:spcBef>
                <a:spcPts val="1000"/>
              </a:spcBef>
              <a:spcAft>
                <a:spcPts val="0"/>
              </a:spcAft>
              <a:buClr>
                <a:schemeClr val="dk1"/>
              </a:buClr>
              <a:buSzPts val="2400"/>
              <a:buNone/>
            </a:pPr>
            <a:endParaRPr sz="2200"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US" sz="2200" dirty="0">
                <a:latin typeface="Times New Roman"/>
                <a:ea typeface="Times New Roman"/>
                <a:cs typeface="Times New Roman"/>
                <a:sym typeface="Times New Roman"/>
              </a:rPr>
              <a:t>[8] Guo, </a:t>
            </a:r>
            <a:r>
              <a:rPr lang="en-US" sz="2200" dirty="0" err="1">
                <a:latin typeface="Times New Roman"/>
                <a:ea typeface="Times New Roman"/>
                <a:cs typeface="Times New Roman"/>
                <a:sym typeface="Times New Roman"/>
              </a:rPr>
              <a:t>Hongcheng</a:t>
            </a:r>
            <a:r>
              <a:rPr lang="en-US" sz="2200" dirty="0">
                <a:latin typeface="Times New Roman"/>
                <a:ea typeface="Times New Roman"/>
                <a:cs typeface="Times New Roman"/>
                <a:sym typeface="Times New Roman"/>
              </a:rPr>
              <a:t>, et al. "</a:t>
            </a:r>
            <a:r>
              <a:rPr lang="en-US" sz="2200" dirty="0" err="1">
                <a:latin typeface="Times New Roman"/>
                <a:ea typeface="Times New Roman"/>
                <a:cs typeface="Times New Roman"/>
                <a:sym typeface="Times New Roman"/>
              </a:rPr>
              <a:t>TransLog</a:t>
            </a:r>
            <a:r>
              <a:rPr lang="en-US" sz="2200" dirty="0">
                <a:latin typeface="Times New Roman"/>
                <a:ea typeface="Times New Roman"/>
                <a:cs typeface="Times New Roman"/>
                <a:sym typeface="Times New Roman"/>
              </a:rPr>
              <a:t>: A Unified Transformer-based Framework for Log Anomaly Detection." </a:t>
            </a:r>
            <a:r>
              <a:rPr lang="en-US" sz="2200" dirty="0" err="1">
                <a:latin typeface="Times New Roman"/>
                <a:ea typeface="Times New Roman"/>
                <a:cs typeface="Times New Roman"/>
                <a:sym typeface="Times New Roman"/>
              </a:rPr>
              <a:t>arXiv</a:t>
            </a:r>
            <a:r>
              <a:rPr lang="en-US" sz="2200" dirty="0">
                <a:latin typeface="Times New Roman"/>
                <a:ea typeface="Times New Roman"/>
                <a:cs typeface="Times New Roman"/>
                <a:sym typeface="Times New Roman"/>
              </a:rPr>
              <a:t> preprint arXiv:2201.00016 (2021).</a:t>
            </a:r>
            <a:endParaRPr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extBox 1">
            <a:extLst>
              <a:ext uri="{FF2B5EF4-FFF2-40B4-BE49-F238E27FC236}">
                <a16:creationId xmlns:a16="http://schemas.microsoft.com/office/drawing/2014/main" id="{DAEC75C6-9FCE-6DBE-8949-FA2320998E04}"/>
              </a:ext>
            </a:extLst>
          </p:cNvPr>
          <p:cNvSpPr txBox="1"/>
          <p:nvPr/>
        </p:nvSpPr>
        <p:spPr>
          <a:xfrm>
            <a:off x="3342409" y="2875002"/>
            <a:ext cx="5507182" cy="1107996"/>
          </a:xfrm>
          <a:prstGeom prst="rect">
            <a:avLst/>
          </a:prstGeom>
          <a:noFill/>
        </p:spPr>
        <p:txBody>
          <a:bodyPr wrap="square" rtlCol="0">
            <a:spAutoFit/>
          </a:bodyPr>
          <a:lstStyle/>
          <a:p>
            <a:pPr algn="ctr"/>
            <a:r>
              <a:rPr lang="en-IN"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1200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24112" y="22140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p:txBody>
      </p:sp>
      <p:graphicFrame>
        <p:nvGraphicFramePr>
          <p:cNvPr id="110" name="Google Shape;110;p17"/>
          <p:cNvGraphicFramePr/>
          <p:nvPr>
            <p:extLst>
              <p:ext uri="{D42A27DB-BD31-4B8C-83A1-F6EECF244321}">
                <p14:modId xmlns:p14="http://schemas.microsoft.com/office/powerpoint/2010/main" val="3989221127"/>
              </p:ext>
            </p:extLst>
          </p:nvPr>
        </p:nvGraphicFramePr>
        <p:xfrm>
          <a:off x="224112" y="1690882"/>
          <a:ext cx="11743775" cy="4521675"/>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0000"/>
                    </a:ext>
                  </a:extLst>
                </a:gridCol>
                <a:gridCol w="1404466">
                  <a:extLst>
                    <a:ext uri="{9D8B030D-6E8A-4147-A177-3AD203B41FA5}">
                      <a16:colId xmlns:a16="http://schemas.microsoft.com/office/drawing/2014/main" val="20001"/>
                    </a:ext>
                  </a:extLst>
                </a:gridCol>
                <a:gridCol w="1136073">
                  <a:extLst>
                    <a:ext uri="{9D8B030D-6E8A-4147-A177-3AD203B41FA5}">
                      <a16:colId xmlns:a16="http://schemas.microsoft.com/office/drawing/2014/main" val="20002"/>
                    </a:ext>
                  </a:extLst>
                </a:gridCol>
                <a:gridCol w="3121891">
                  <a:extLst>
                    <a:ext uri="{9D8B030D-6E8A-4147-A177-3AD203B41FA5}">
                      <a16:colId xmlns:a16="http://schemas.microsoft.com/office/drawing/2014/main" val="20003"/>
                    </a:ext>
                  </a:extLst>
                </a:gridCol>
                <a:gridCol w="2013527">
                  <a:extLst>
                    <a:ext uri="{9D8B030D-6E8A-4147-A177-3AD203B41FA5}">
                      <a16:colId xmlns:a16="http://schemas.microsoft.com/office/drawing/2014/main" val="20004"/>
                    </a:ext>
                  </a:extLst>
                </a:gridCol>
                <a:gridCol w="2516918">
                  <a:extLst>
                    <a:ext uri="{9D8B030D-6E8A-4147-A177-3AD203B41FA5}">
                      <a16:colId xmlns:a16="http://schemas.microsoft.com/office/drawing/2014/main" val="20005"/>
                    </a:ext>
                  </a:extLst>
                </a:gridCol>
              </a:tblGrid>
              <a:tr h="370850">
                <a:tc>
                  <a:txBody>
                    <a:bodyPr/>
                    <a:lstStyle/>
                    <a:p>
                      <a:pPr marL="0" marR="0" lvl="0" indent="0" algn="ctr" rtl="0">
                        <a:lnSpc>
                          <a:spcPct val="115000"/>
                        </a:lnSpc>
                        <a:spcBef>
                          <a:spcPts val="0"/>
                        </a:spcBef>
                        <a:spcAft>
                          <a:spcPts val="0"/>
                        </a:spcAft>
                        <a:buNone/>
                      </a:pPr>
                      <a:r>
                        <a:rPr lang="en-US" sz="1100" b="0" u="none" strike="noStrike" cap="none">
                          <a:solidFill>
                            <a:schemeClr val="dk1"/>
                          </a:solidFill>
                          <a:latin typeface="Calibri"/>
                          <a:ea typeface="Calibri"/>
                          <a:cs typeface="Calibri"/>
                          <a:sym typeface="Calibri"/>
                        </a:rPr>
                        <a:t>Title (year)</a:t>
                      </a:r>
                      <a:endParaRPr sz="1100" b="0" u="none" strike="noStrike" cap="none">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100" b="0" u="none" strike="noStrike" cap="none">
                          <a:solidFill>
                            <a:schemeClr val="dk1"/>
                          </a:solidFill>
                          <a:latin typeface="Calibri"/>
                          <a:ea typeface="Calibri"/>
                          <a:cs typeface="Calibri"/>
                          <a:sym typeface="Calibri"/>
                        </a:rPr>
                        <a:t>Authors</a:t>
                      </a:r>
                      <a:endParaRPr sz="1100" b="0" u="none" strike="noStrike" cap="none">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100" b="0" u="none" strike="noStrike" cap="none">
                          <a:solidFill>
                            <a:schemeClr val="dk1"/>
                          </a:solidFill>
                          <a:latin typeface="Calibri"/>
                          <a:ea typeface="Calibri"/>
                          <a:cs typeface="Calibri"/>
                          <a:sym typeface="Calibri"/>
                        </a:rPr>
                        <a:t>Dataset</a:t>
                      </a:r>
                      <a:endParaRPr sz="1100" b="0" u="none" strike="noStrike" cap="none">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100" b="0" u="none" strike="noStrike" cap="none" dirty="0">
                          <a:solidFill>
                            <a:schemeClr val="dk1"/>
                          </a:solidFill>
                          <a:latin typeface="Calibri"/>
                          <a:ea typeface="Calibri"/>
                          <a:cs typeface="Calibri"/>
                          <a:sym typeface="Calibri"/>
                        </a:rPr>
                        <a:t>Methodology</a:t>
                      </a:r>
                      <a:endParaRPr sz="1100" b="0" u="none" strike="noStrike" cap="none" dirty="0">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100" b="0" u="none" strike="noStrike" cap="none">
                          <a:solidFill>
                            <a:schemeClr val="dk1"/>
                          </a:solidFill>
                          <a:latin typeface="Calibri"/>
                          <a:ea typeface="Calibri"/>
                          <a:cs typeface="Calibri"/>
                          <a:sym typeface="Calibri"/>
                        </a:rPr>
                        <a:t>Findings</a:t>
                      </a:r>
                      <a:endParaRPr sz="1100" b="0" u="none" strike="noStrike" cap="none">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100" b="0" u="none" strike="noStrike" cap="none" dirty="0">
                          <a:solidFill>
                            <a:schemeClr val="dk1"/>
                          </a:solidFill>
                          <a:latin typeface="Calibri"/>
                          <a:ea typeface="Calibri"/>
                          <a:cs typeface="Calibri"/>
                          <a:sym typeface="Calibri"/>
                        </a:rPr>
                        <a:t>Improvements done/needed</a:t>
                      </a:r>
                      <a:endParaRPr sz="1100" b="0" u="none" strike="noStrike" cap="none" dirty="0">
                        <a:solidFill>
                          <a:schemeClr val="dk1"/>
                        </a:solidFill>
                        <a:latin typeface="Calibri"/>
                        <a:ea typeface="Calibri"/>
                        <a:cs typeface="Calibri"/>
                        <a:sym typeface="Calibri"/>
                      </a:endParaRPr>
                    </a:p>
                  </a:txBody>
                  <a:tcPr marL="68575" marR="68575"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760775">
                <a:tc>
                  <a:txBody>
                    <a:bodyPr/>
                    <a:lstStyle/>
                    <a:p>
                      <a:pPr marL="0" lvl="0" indent="0" algn="ctr" rtl="0">
                        <a:lnSpc>
                          <a:spcPct val="115000"/>
                        </a:lnSpc>
                        <a:spcBef>
                          <a:spcPts val="1200"/>
                        </a:spcBef>
                        <a:spcAft>
                          <a:spcPts val="0"/>
                        </a:spcAft>
                        <a:buNone/>
                      </a:pPr>
                      <a:r>
                        <a:rPr lang="en-US" sz="900" b="1" dirty="0">
                          <a:solidFill>
                            <a:schemeClr val="tx1"/>
                          </a:solidFill>
                        </a:rPr>
                        <a:t>Hit Anomaly: Hierarchical Transformers for Anomaly Detection in System Log (2020)</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900" b="1" dirty="0" err="1">
                          <a:solidFill>
                            <a:schemeClr val="tx1"/>
                          </a:solidFill>
                        </a:rPr>
                        <a:t>Shaohan</a:t>
                      </a:r>
                      <a:r>
                        <a:rPr lang="en-US" sz="900" b="1" dirty="0">
                          <a:solidFill>
                            <a:schemeClr val="tx1"/>
                          </a:solidFill>
                        </a:rPr>
                        <a:t> Huang, Yi Liu, Carol Fung, Rong He, </a:t>
                      </a:r>
                      <a:r>
                        <a:rPr lang="en-US" sz="900" b="1" dirty="0" err="1">
                          <a:solidFill>
                            <a:schemeClr val="tx1"/>
                          </a:solidFill>
                        </a:rPr>
                        <a:t>Yining</a:t>
                      </a:r>
                      <a:r>
                        <a:rPr lang="en-US" sz="900" b="1" dirty="0">
                          <a:solidFill>
                            <a:schemeClr val="tx1"/>
                          </a:solidFill>
                        </a:rPr>
                        <a:t> Zhao, </a:t>
                      </a:r>
                      <a:r>
                        <a:rPr lang="en-US" sz="900" b="1" dirty="0" err="1">
                          <a:solidFill>
                            <a:schemeClr val="tx1"/>
                          </a:solidFill>
                        </a:rPr>
                        <a:t>Hailong</a:t>
                      </a:r>
                      <a:r>
                        <a:rPr lang="en-US" sz="900" b="1" dirty="0">
                          <a:solidFill>
                            <a:schemeClr val="tx1"/>
                          </a:solidFill>
                        </a:rPr>
                        <a:t> Yang and </a:t>
                      </a:r>
                      <a:r>
                        <a:rPr lang="en-US" sz="900" b="1" dirty="0" err="1">
                          <a:solidFill>
                            <a:schemeClr val="tx1"/>
                          </a:solidFill>
                        </a:rPr>
                        <a:t>Zhongzhi</a:t>
                      </a:r>
                      <a:r>
                        <a:rPr lang="en-US" sz="900" b="1" dirty="0">
                          <a:solidFill>
                            <a:schemeClr val="tx1"/>
                          </a:solidFill>
                        </a:rPr>
                        <a:t> Luan</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228600" lvl="0" indent="-228600" algn="l" rtl="0">
                        <a:lnSpc>
                          <a:spcPct val="115000"/>
                        </a:lnSpc>
                        <a:spcBef>
                          <a:spcPts val="5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HDFS</a:t>
                      </a:r>
                      <a:endParaRPr sz="900" b="1" dirty="0">
                        <a:solidFill>
                          <a:schemeClr val="tx1"/>
                        </a:solidFill>
                      </a:endParaRPr>
                    </a:p>
                    <a:p>
                      <a:pPr marL="228600" lvl="0" indent="-228600" algn="l" rtl="0">
                        <a:lnSpc>
                          <a:spcPct val="115000"/>
                        </a:lnSpc>
                        <a:spcBef>
                          <a:spcPts val="5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BGL dataset</a:t>
                      </a:r>
                      <a:endParaRPr sz="900" b="1" dirty="0">
                        <a:solidFill>
                          <a:schemeClr val="tx1"/>
                        </a:solidFill>
                      </a:endParaRPr>
                    </a:p>
                    <a:p>
                      <a:pPr marL="228600" lvl="0" indent="-228600" algn="l" rtl="0">
                        <a:lnSpc>
                          <a:spcPct val="115000"/>
                        </a:lnSpc>
                        <a:spcBef>
                          <a:spcPts val="5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OpenStack dataset</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Hit-Anomaly has three main components: log sequence encoder, parameter values encoder, and attention-based classification. After log sequence encoding and parameter value encoding, </a:t>
                      </a:r>
                      <a:r>
                        <a:rPr lang="en-US" sz="900" b="1" dirty="0" err="1">
                          <a:solidFill>
                            <a:schemeClr val="tx1"/>
                          </a:solidFill>
                        </a:rPr>
                        <a:t>HitAnomaly</a:t>
                      </a:r>
                      <a:r>
                        <a:rPr lang="en-US" sz="900" b="1" dirty="0">
                          <a:solidFill>
                            <a:schemeClr val="tx1"/>
                          </a:solidFill>
                        </a:rPr>
                        <a:t> leverages the attention-based structure to classify anomalous logs, which can learn to assign various degrees of importance to log sequences or parameters.</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In general, the precision of </a:t>
                      </a:r>
                      <a:r>
                        <a:rPr lang="en-US" sz="900" b="1" dirty="0" err="1">
                          <a:solidFill>
                            <a:schemeClr val="tx1"/>
                          </a:solidFill>
                        </a:rPr>
                        <a:t>HitAnomaly</a:t>
                      </a:r>
                      <a:r>
                        <a:rPr lang="en-US" sz="900" b="1" dirty="0">
                          <a:solidFill>
                            <a:schemeClr val="tx1"/>
                          </a:solidFill>
                        </a:rPr>
                        <a:t> is fairly stable with respect to different window sizes or the number of layers. Compared to the original </a:t>
                      </a:r>
                      <a:r>
                        <a:rPr lang="en-US" sz="900" b="1" dirty="0" err="1">
                          <a:solidFill>
                            <a:schemeClr val="tx1"/>
                          </a:solidFill>
                        </a:rPr>
                        <a:t>HitAnomaly</a:t>
                      </a:r>
                      <a:r>
                        <a:rPr lang="en-US" sz="900" b="1" dirty="0">
                          <a:solidFill>
                            <a:schemeClr val="tx1"/>
                          </a:solidFill>
                        </a:rPr>
                        <a:t>, </a:t>
                      </a:r>
                      <a:r>
                        <a:rPr lang="en-US" sz="900" b="1" dirty="0" err="1">
                          <a:solidFill>
                            <a:schemeClr val="tx1"/>
                          </a:solidFill>
                        </a:rPr>
                        <a:t>HitAnomaly</a:t>
                      </a:r>
                      <a:r>
                        <a:rPr lang="en-US" sz="900" b="1" dirty="0">
                          <a:solidFill>
                            <a:schemeClr val="tx1"/>
                          </a:solidFill>
                        </a:rPr>
                        <a:t> without log sequence encoding has a much lower precision. The information on the log template sequence is essential for the anomaly detection model.</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lvl="0" indent="0" algn="just" rtl="0">
                        <a:lnSpc>
                          <a:spcPct val="115000"/>
                        </a:lnSpc>
                        <a:spcBef>
                          <a:spcPts val="1200"/>
                        </a:spcBef>
                        <a:spcAft>
                          <a:spcPts val="0"/>
                        </a:spcAft>
                        <a:buNone/>
                      </a:pPr>
                      <a:r>
                        <a:rPr lang="en-US" sz="900" b="1" dirty="0" err="1">
                          <a:solidFill>
                            <a:schemeClr val="tx1"/>
                          </a:solidFill>
                        </a:rPr>
                        <a:t>HitAnomaly</a:t>
                      </a:r>
                      <a:r>
                        <a:rPr lang="en-US" sz="900" b="1" dirty="0">
                          <a:solidFill>
                            <a:schemeClr val="tx1"/>
                          </a:solidFill>
                        </a:rPr>
                        <a:t> is a general approach that does not rely on any domain-specific knowledge. One of the future directions is to incorporate the transformer structure into a log-based anomaly prediction task. This, in turn, will be able to predict anomalies before they occur and allows actions to be taken to prevent anomalies from happening and reduce the damage from anomalies.</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2390050">
                <a:tc>
                  <a:txBody>
                    <a:bodyPr/>
                    <a:lstStyle/>
                    <a:p>
                      <a:pPr marL="0" lvl="0" indent="0" algn="ctr" rtl="0">
                        <a:lnSpc>
                          <a:spcPct val="115000"/>
                        </a:lnSpc>
                        <a:spcBef>
                          <a:spcPts val="1200"/>
                        </a:spcBef>
                        <a:spcAft>
                          <a:spcPts val="0"/>
                        </a:spcAft>
                        <a:buNone/>
                      </a:pPr>
                      <a:r>
                        <a:rPr lang="en-US" sz="900" b="1" dirty="0">
                          <a:solidFill>
                            <a:schemeClr val="tx1"/>
                          </a:solidFill>
                        </a:rPr>
                        <a:t>LAnoBERT: System Log Anomaly Detection based on BERT Masked Language Model (2021)</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900" b="1" dirty="0" err="1">
                          <a:solidFill>
                            <a:schemeClr val="tx1"/>
                          </a:solidFill>
                        </a:rPr>
                        <a:t>Yukyung</a:t>
                      </a:r>
                      <a:r>
                        <a:rPr lang="en-US" sz="900" b="1" dirty="0">
                          <a:solidFill>
                            <a:schemeClr val="tx1"/>
                          </a:solidFill>
                        </a:rPr>
                        <a:t> Lee, </a:t>
                      </a:r>
                      <a:r>
                        <a:rPr lang="en-US" sz="900" b="1" dirty="0" err="1">
                          <a:solidFill>
                            <a:schemeClr val="tx1"/>
                          </a:solidFill>
                        </a:rPr>
                        <a:t>Jina</a:t>
                      </a:r>
                      <a:r>
                        <a:rPr lang="en-US" sz="900" b="1" dirty="0">
                          <a:solidFill>
                            <a:schemeClr val="tx1"/>
                          </a:solidFill>
                        </a:rPr>
                        <a:t> Kim and </a:t>
                      </a:r>
                      <a:r>
                        <a:rPr lang="en-US" sz="900" b="1" dirty="0" err="1">
                          <a:solidFill>
                            <a:schemeClr val="tx1"/>
                          </a:solidFill>
                        </a:rPr>
                        <a:t>Pilsung</a:t>
                      </a:r>
                      <a:r>
                        <a:rPr lang="en-US" sz="900" b="1" dirty="0">
                          <a:solidFill>
                            <a:schemeClr val="tx1"/>
                          </a:solidFill>
                        </a:rPr>
                        <a:t> Kang</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228600" lvl="0" indent="-228600" algn="l" rtl="0">
                        <a:lnSpc>
                          <a:spcPct val="115000"/>
                        </a:lnSpc>
                        <a:spcBef>
                          <a:spcPts val="5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HDFS</a:t>
                      </a:r>
                      <a:endParaRPr sz="900" b="1" dirty="0">
                        <a:solidFill>
                          <a:schemeClr val="tx1"/>
                        </a:solidFill>
                      </a:endParaRPr>
                    </a:p>
                    <a:p>
                      <a:pPr marL="228600" lvl="0" indent="-228600" algn="l" rtl="0">
                        <a:lnSpc>
                          <a:spcPct val="115000"/>
                        </a:lnSpc>
                        <a:spcBef>
                          <a:spcPts val="5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BGL</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The operation mechanism of </a:t>
                      </a:r>
                      <a:r>
                        <a:rPr lang="en-US" sz="900" b="1" dirty="0" err="1">
                          <a:solidFill>
                            <a:schemeClr val="tx1"/>
                          </a:solidFill>
                        </a:rPr>
                        <a:t>LAnoBERT</a:t>
                      </a:r>
                      <a:r>
                        <a:rPr lang="en-US" sz="900" b="1" dirty="0">
                          <a:solidFill>
                            <a:schemeClr val="tx1"/>
                          </a:solidFill>
                        </a:rPr>
                        <a:t> proposed here because it is executed through MLM, which is a pre-training method of BERT, MLM. First, there is ample data available for training BERT because the log data are collected in real time. Second, MLM does not require the labeling of tasks and accords with the purpose of anomaly detection where only normal data are used for training. Third, MLM is an appropriate methodology to apply to anomaly detection from the perspective of prompt-based learning.</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The paper does a comparison study between the performance of </a:t>
                      </a:r>
                      <a:r>
                        <a:rPr lang="en-US" sz="900" b="1" dirty="0" err="1">
                          <a:solidFill>
                            <a:schemeClr val="tx1"/>
                          </a:solidFill>
                        </a:rPr>
                        <a:t>LAnoBERT</a:t>
                      </a:r>
                      <a:r>
                        <a:rPr lang="en-US" sz="900" b="1" dirty="0">
                          <a:solidFill>
                            <a:schemeClr val="tx1"/>
                          </a:solidFill>
                        </a:rPr>
                        <a:t> with four selected models - </a:t>
                      </a:r>
                      <a:r>
                        <a:rPr lang="en-US" sz="900" b="1" dirty="0" err="1">
                          <a:solidFill>
                            <a:schemeClr val="tx1"/>
                          </a:solidFill>
                        </a:rPr>
                        <a:t>DeepLog</a:t>
                      </a:r>
                      <a:r>
                        <a:rPr lang="en-US" sz="900" b="1" dirty="0">
                          <a:solidFill>
                            <a:schemeClr val="tx1"/>
                          </a:solidFill>
                        </a:rPr>
                        <a:t>, </a:t>
                      </a:r>
                      <a:r>
                        <a:rPr lang="en-US" sz="900" b="1" dirty="0" err="1">
                          <a:solidFill>
                            <a:schemeClr val="tx1"/>
                          </a:solidFill>
                        </a:rPr>
                        <a:t>LogRobust</a:t>
                      </a:r>
                      <a:r>
                        <a:rPr lang="en-US" sz="900" b="1" dirty="0">
                          <a:solidFill>
                            <a:schemeClr val="tx1"/>
                          </a:solidFill>
                        </a:rPr>
                        <a:t>, </a:t>
                      </a:r>
                      <a:r>
                        <a:rPr lang="en-US" sz="900" b="1" dirty="0" err="1">
                          <a:solidFill>
                            <a:schemeClr val="tx1"/>
                          </a:solidFill>
                        </a:rPr>
                        <a:t>HitAnomaly</a:t>
                      </a:r>
                      <a:r>
                        <a:rPr lang="en-US" sz="900" b="1" dirty="0">
                          <a:solidFill>
                            <a:schemeClr val="tx1"/>
                          </a:solidFill>
                        </a:rPr>
                        <a:t> and </a:t>
                      </a:r>
                      <a:r>
                        <a:rPr lang="en-US" sz="900" b="1" dirty="0" err="1">
                          <a:solidFill>
                            <a:schemeClr val="tx1"/>
                          </a:solidFill>
                        </a:rPr>
                        <a:t>LogSy</a:t>
                      </a:r>
                      <a:r>
                        <a:rPr lang="en-US" sz="900" b="1" dirty="0">
                          <a:solidFill>
                            <a:schemeClr val="tx1"/>
                          </a:solidFill>
                        </a:rPr>
                        <a:t>. These results indicate that the log anomaly detection performance is heavily dependent on a parser</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The performance of the proposed model should be evaluated through experiments using log data generated from different </a:t>
                      </a:r>
                      <a:r>
                        <a:rPr lang="en-US" sz="900" b="1" dirty="0" err="1">
                          <a:solidFill>
                            <a:schemeClr val="tx1"/>
                          </a:solidFill>
                        </a:rPr>
                        <a:t>systems.the</a:t>
                      </a:r>
                      <a:r>
                        <a:rPr lang="en-US" sz="900" b="1" dirty="0">
                          <a:solidFill>
                            <a:schemeClr val="tx1"/>
                          </a:solidFill>
                        </a:rPr>
                        <a:t> training time should be shortened by effectively selecting the log data necessary for training, and a lighter model should be constructed to perform research on real-time anomaly detection. Third, the proposed model constructs a BERT model per dataset to perform anomaly detection.</a:t>
                      </a:r>
                      <a:endParaRPr sz="900" b="1" dirty="0">
                        <a:solidFill>
                          <a:schemeClr val="tx1"/>
                        </a:solidFill>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aphicFrame>
        <p:nvGraphicFramePr>
          <p:cNvPr id="115" name="Google Shape;115;p18"/>
          <p:cNvGraphicFramePr/>
          <p:nvPr>
            <p:extLst>
              <p:ext uri="{D42A27DB-BD31-4B8C-83A1-F6EECF244321}">
                <p14:modId xmlns:p14="http://schemas.microsoft.com/office/powerpoint/2010/main" val="733187295"/>
              </p:ext>
            </p:extLst>
          </p:nvPr>
        </p:nvGraphicFramePr>
        <p:xfrm>
          <a:off x="224112" y="316666"/>
          <a:ext cx="11743775" cy="6224668"/>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0000"/>
                    </a:ext>
                  </a:extLst>
                </a:gridCol>
                <a:gridCol w="1226800">
                  <a:extLst>
                    <a:ext uri="{9D8B030D-6E8A-4147-A177-3AD203B41FA5}">
                      <a16:colId xmlns:a16="http://schemas.microsoft.com/office/drawing/2014/main" val="20001"/>
                    </a:ext>
                  </a:extLst>
                </a:gridCol>
                <a:gridCol w="1034473">
                  <a:extLst>
                    <a:ext uri="{9D8B030D-6E8A-4147-A177-3AD203B41FA5}">
                      <a16:colId xmlns:a16="http://schemas.microsoft.com/office/drawing/2014/main" val="20002"/>
                    </a:ext>
                  </a:extLst>
                </a:gridCol>
                <a:gridCol w="2826327">
                  <a:extLst>
                    <a:ext uri="{9D8B030D-6E8A-4147-A177-3AD203B41FA5}">
                      <a16:colId xmlns:a16="http://schemas.microsoft.com/office/drawing/2014/main" val="20003"/>
                    </a:ext>
                  </a:extLst>
                </a:gridCol>
                <a:gridCol w="2549237">
                  <a:extLst>
                    <a:ext uri="{9D8B030D-6E8A-4147-A177-3AD203B41FA5}">
                      <a16:colId xmlns:a16="http://schemas.microsoft.com/office/drawing/2014/main" val="20004"/>
                    </a:ext>
                  </a:extLst>
                </a:gridCol>
                <a:gridCol w="2556038">
                  <a:extLst>
                    <a:ext uri="{9D8B030D-6E8A-4147-A177-3AD203B41FA5}">
                      <a16:colId xmlns:a16="http://schemas.microsoft.com/office/drawing/2014/main" val="20005"/>
                    </a:ext>
                  </a:extLst>
                </a:gridCol>
              </a:tblGrid>
              <a:tr h="446189">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Title (year)</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Authors</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Dataset</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Methodology</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Findings</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Improvements done/needed</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7320">
                <a:tc>
                  <a:txBody>
                    <a:bodyPr/>
                    <a:lstStyle/>
                    <a:p>
                      <a:pPr marL="0" lvl="0" indent="0" algn="l" rtl="0">
                        <a:lnSpc>
                          <a:spcPct val="115000"/>
                        </a:lnSpc>
                        <a:spcBef>
                          <a:spcPts val="1200"/>
                        </a:spcBef>
                        <a:spcAft>
                          <a:spcPts val="0"/>
                        </a:spcAft>
                        <a:buNone/>
                      </a:pPr>
                      <a:r>
                        <a:rPr lang="en-US" sz="900" b="1" dirty="0">
                          <a:solidFill>
                            <a:schemeClr val="tx1"/>
                          </a:solidFill>
                        </a:rPr>
                        <a:t>Machine Learning based Anomaly Detection of Log Files using Ensemble Learning and Self-Attention(2020)</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ctr" rtl="0">
                        <a:lnSpc>
                          <a:spcPct val="115000"/>
                        </a:lnSpc>
                        <a:spcBef>
                          <a:spcPts val="1200"/>
                        </a:spcBef>
                        <a:spcAft>
                          <a:spcPts val="0"/>
                        </a:spcAft>
                        <a:buNone/>
                      </a:pPr>
                      <a:r>
                        <a:rPr lang="en-US" sz="900" b="1" dirty="0">
                          <a:solidFill>
                            <a:schemeClr val="tx1"/>
                          </a:solidFill>
                        </a:rPr>
                        <a:t>Markus </a:t>
                      </a:r>
                      <a:r>
                        <a:rPr lang="en-US" sz="900" b="1" dirty="0" err="1">
                          <a:solidFill>
                            <a:schemeClr val="tx1"/>
                          </a:solidFill>
                        </a:rPr>
                        <a:t>Falt</a:t>
                      </a:r>
                      <a:r>
                        <a:rPr lang="en-US" sz="900" b="1" dirty="0">
                          <a:solidFill>
                            <a:schemeClr val="tx1"/>
                          </a:solidFill>
                        </a:rPr>
                        <a:t>, Stefan </a:t>
                      </a:r>
                      <a:r>
                        <a:rPr lang="en-US" sz="900" b="1" dirty="0" err="1">
                          <a:solidFill>
                            <a:schemeClr val="tx1"/>
                          </a:solidFill>
                        </a:rPr>
                        <a:t>Forsstrom</a:t>
                      </a:r>
                      <a:r>
                        <a:rPr lang="en-US" sz="900" b="1" dirty="0">
                          <a:solidFill>
                            <a:schemeClr val="tx1"/>
                          </a:solidFill>
                        </a:rPr>
                        <a:t>,  </a:t>
                      </a:r>
                      <a:r>
                        <a:rPr lang="en-US" sz="900" b="1" dirty="0" err="1">
                          <a:solidFill>
                            <a:schemeClr val="tx1"/>
                          </a:solidFill>
                        </a:rPr>
                        <a:t>Tingting</a:t>
                      </a:r>
                      <a:r>
                        <a:rPr lang="en-US" sz="900" b="1" dirty="0">
                          <a:solidFill>
                            <a:schemeClr val="tx1"/>
                          </a:solidFill>
                        </a:rPr>
                        <a:t> Zhang</a:t>
                      </a:r>
                      <a:r>
                        <a:rPr lang="en-US" sz="900" b="1" dirty="0">
                          <a:solidFill>
                            <a:schemeClr val="tx1"/>
                          </a:solidFill>
                          <a:latin typeface="Times New Roman"/>
                          <a:ea typeface="Times New Roman"/>
                          <a:cs typeface="Times New Roman"/>
                          <a:sym typeface="Times New Roman"/>
                        </a:rPr>
                        <a:t>∗</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BGL</a:t>
                      </a:r>
                      <a:endParaRPr sz="900" b="1" dirty="0">
                        <a:solidFill>
                          <a:schemeClr val="tx1"/>
                        </a:solidFill>
                      </a:endParaRPr>
                    </a:p>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Thunderbird</a:t>
                      </a:r>
                      <a:endParaRPr sz="900" b="1" dirty="0">
                        <a:solidFill>
                          <a:schemeClr val="tx1"/>
                        </a:solidFill>
                      </a:endParaRPr>
                    </a:p>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Spirit</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l" rtl="0">
                        <a:lnSpc>
                          <a:spcPct val="115000"/>
                        </a:lnSpc>
                        <a:spcBef>
                          <a:spcPts val="1200"/>
                        </a:spcBef>
                        <a:spcAft>
                          <a:spcPts val="0"/>
                        </a:spcAft>
                        <a:buNone/>
                      </a:pPr>
                      <a:r>
                        <a:rPr lang="en-US" sz="900" b="1" dirty="0" err="1">
                          <a:solidFill>
                            <a:schemeClr val="tx1"/>
                          </a:solidFill>
                        </a:rPr>
                        <a:t>Nedelkoski</a:t>
                      </a:r>
                      <a:r>
                        <a:rPr lang="en-US" sz="900" b="1" dirty="0">
                          <a:solidFill>
                            <a:schemeClr val="tx1"/>
                          </a:solidFill>
                        </a:rPr>
                        <a:t>, </a:t>
                      </a:r>
                      <a:r>
                        <a:rPr lang="en-US" sz="900" b="1" dirty="0" err="1">
                          <a:solidFill>
                            <a:schemeClr val="tx1"/>
                          </a:solidFill>
                        </a:rPr>
                        <a:t>Bogatinovski</a:t>
                      </a:r>
                      <a:r>
                        <a:rPr lang="en-US" sz="900" b="1" dirty="0">
                          <a:solidFill>
                            <a:schemeClr val="tx1"/>
                          </a:solidFill>
                        </a:rPr>
                        <a:t>, Acker, et al. presents a method called </a:t>
                      </a:r>
                      <a:r>
                        <a:rPr lang="en-US" sz="900" b="1" dirty="0" err="1">
                          <a:solidFill>
                            <a:schemeClr val="tx1"/>
                          </a:solidFill>
                        </a:rPr>
                        <a:t>Logsy</a:t>
                      </a:r>
                      <a:r>
                        <a:rPr lang="en-US" sz="900" b="1" dirty="0">
                          <a:solidFill>
                            <a:schemeClr val="tx1"/>
                          </a:solidFill>
                        </a:rPr>
                        <a:t>, for anomaly detection of log data. </a:t>
                      </a:r>
                      <a:r>
                        <a:rPr lang="en-US" sz="900" b="1" dirty="0" err="1">
                          <a:solidFill>
                            <a:schemeClr val="tx1"/>
                          </a:solidFill>
                        </a:rPr>
                        <a:t>Logsy</a:t>
                      </a:r>
                      <a:r>
                        <a:rPr lang="en-US" sz="900" b="1" dirty="0">
                          <a:solidFill>
                            <a:schemeClr val="tx1"/>
                          </a:solidFill>
                        </a:rPr>
                        <a:t> uses additional log data sources to supplement the negative training samples,.</a:t>
                      </a:r>
                      <a:endParaRPr sz="900" b="1" dirty="0">
                        <a:solidFill>
                          <a:schemeClr val="tx1"/>
                        </a:solidFill>
                      </a:endParaRPr>
                    </a:p>
                    <a:p>
                      <a:pPr marL="0" lvl="0" indent="0" algn="l" rtl="0">
                        <a:lnSpc>
                          <a:spcPct val="115000"/>
                        </a:lnSpc>
                        <a:spcBef>
                          <a:spcPts val="1200"/>
                        </a:spcBef>
                        <a:spcAft>
                          <a:spcPts val="0"/>
                        </a:spcAft>
                        <a:buNone/>
                      </a:pPr>
                      <a:r>
                        <a:rPr lang="en-US" sz="900" b="1" dirty="0">
                          <a:solidFill>
                            <a:schemeClr val="tx1"/>
                          </a:solidFill>
                        </a:rPr>
                        <a:t>This article tries to see if generalized models trained on only additional log data sources can be successfully applied to unseen log data sources.</a:t>
                      </a:r>
                      <a:endParaRPr sz="900" b="1" dirty="0">
                        <a:solidFill>
                          <a:schemeClr val="tx1"/>
                        </a:solidFill>
                      </a:endParaRPr>
                    </a:p>
                    <a:p>
                      <a:pPr marL="0" lvl="0" indent="0" algn="l" rtl="0">
                        <a:lnSpc>
                          <a:spcPct val="115000"/>
                        </a:lnSpc>
                        <a:spcBef>
                          <a:spcPts val="1200"/>
                        </a:spcBef>
                        <a:spcAft>
                          <a:spcPts val="0"/>
                        </a:spcAft>
                        <a:buNone/>
                      </a:pPr>
                      <a:r>
                        <a:rPr lang="en-US" sz="900" b="1" dirty="0">
                          <a:solidFill>
                            <a:schemeClr val="tx1"/>
                          </a:solidFill>
                        </a:rPr>
                        <a:t> </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The work was compared to </a:t>
                      </a:r>
                      <a:r>
                        <a:rPr lang="en-US" sz="900" b="1" dirty="0" err="1">
                          <a:solidFill>
                            <a:schemeClr val="tx1"/>
                          </a:solidFill>
                        </a:rPr>
                        <a:t>Logsy</a:t>
                      </a:r>
                      <a:r>
                        <a:rPr lang="en-US" sz="900" b="1" dirty="0">
                          <a:solidFill>
                            <a:schemeClr val="tx1"/>
                          </a:solidFill>
                        </a:rPr>
                        <a:t> because it uses a similar method and was the inspiration for this work.</a:t>
                      </a:r>
                      <a:endParaRPr sz="900" b="1" dirty="0">
                        <a:solidFill>
                          <a:schemeClr val="tx1"/>
                        </a:solidFill>
                      </a:endParaRPr>
                    </a:p>
                    <a:p>
                      <a:pPr marL="0" lvl="0" indent="0" algn="just" rtl="0">
                        <a:lnSpc>
                          <a:spcPct val="115000"/>
                        </a:lnSpc>
                        <a:spcBef>
                          <a:spcPts val="1200"/>
                        </a:spcBef>
                        <a:spcAft>
                          <a:spcPts val="0"/>
                        </a:spcAft>
                        <a:buNone/>
                      </a:pPr>
                      <a:r>
                        <a:rPr lang="en-US" sz="900" b="1" dirty="0">
                          <a:solidFill>
                            <a:schemeClr val="tx1"/>
                          </a:solidFill>
                        </a:rPr>
                        <a:t>MWT Log does not use data from the target system for training, and instead relies completely on labeled log data from auxiliary systems. MWT Log is also likely to be much slower with both training and predicting. The reason MWT Log is much slower is because of the ensemble learning technique that is used</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lvl="0" indent="0" algn="just" rtl="0">
                        <a:lnSpc>
                          <a:spcPct val="115000"/>
                        </a:lnSpc>
                        <a:spcBef>
                          <a:spcPts val="1200"/>
                        </a:spcBef>
                        <a:spcAft>
                          <a:spcPts val="0"/>
                        </a:spcAft>
                        <a:buNone/>
                      </a:pPr>
                      <a:r>
                        <a:rPr lang="en-US" sz="900" b="1">
                          <a:solidFill>
                            <a:schemeClr val="tx1"/>
                          </a:solidFill>
                        </a:rPr>
                        <a:t>The performance of the method was only tested on three labeled data sets, more testing is however required to better judge the method’s performance</a:t>
                      </a:r>
                      <a:endParaRPr sz="900" b="1" u="none" strike="noStrike" cap="none">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0001"/>
                  </a:ext>
                </a:extLst>
              </a:tr>
              <a:tr h="1546200">
                <a:tc>
                  <a:txBody>
                    <a:bodyPr/>
                    <a:lstStyle/>
                    <a:p>
                      <a:pPr marL="0" lvl="0" indent="0" algn="l" rtl="0">
                        <a:lnSpc>
                          <a:spcPct val="115000"/>
                        </a:lnSpc>
                        <a:spcBef>
                          <a:spcPts val="1200"/>
                        </a:spcBef>
                        <a:spcAft>
                          <a:spcPts val="0"/>
                        </a:spcAft>
                        <a:buNone/>
                      </a:pPr>
                      <a:r>
                        <a:rPr lang="en-US" sz="900" b="1" dirty="0">
                          <a:solidFill>
                            <a:schemeClr val="tx1"/>
                          </a:solidFill>
                        </a:rPr>
                        <a:t>TRANSLOG: A Unified Transformer-based Framework for Log Anomaly Detection(2021)</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ctr" rtl="0">
                        <a:lnSpc>
                          <a:spcPct val="115000"/>
                        </a:lnSpc>
                        <a:spcBef>
                          <a:spcPts val="1200"/>
                        </a:spcBef>
                        <a:spcAft>
                          <a:spcPts val="0"/>
                        </a:spcAft>
                        <a:buNone/>
                      </a:pPr>
                      <a:r>
                        <a:rPr lang="en-US" sz="900" b="1" dirty="0" err="1">
                          <a:solidFill>
                            <a:schemeClr val="tx1"/>
                          </a:solidFill>
                        </a:rPr>
                        <a:t>Hongcheng</a:t>
                      </a:r>
                      <a:r>
                        <a:rPr lang="en-US" sz="900" b="1" dirty="0">
                          <a:solidFill>
                            <a:schemeClr val="tx1"/>
                          </a:solidFill>
                        </a:rPr>
                        <a:t> Guo1</a:t>
                      </a:r>
                      <a:r>
                        <a:rPr lang="en-US" sz="900" b="1" dirty="0">
                          <a:solidFill>
                            <a:schemeClr val="tx1"/>
                          </a:solidFill>
                          <a:latin typeface="Times New Roman"/>
                          <a:ea typeface="Times New Roman"/>
                          <a:cs typeface="Times New Roman"/>
                          <a:sym typeface="Times New Roman"/>
                        </a:rPr>
                        <a:t>∗</a:t>
                      </a:r>
                      <a:r>
                        <a:rPr lang="en-US" sz="900" b="1" dirty="0">
                          <a:solidFill>
                            <a:schemeClr val="tx1"/>
                          </a:solidFill>
                        </a:rPr>
                        <a:t>, </a:t>
                      </a:r>
                      <a:r>
                        <a:rPr lang="en-US" sz="900" b="1" dirty="0" err="1">
                          <a:solidFill>
                            <a:schemeClr val="tx1"/>
                          </a:solidFill>
                        </a:rPr>
                        <a:t>Xingyu</a:t>
                      </a:r>
                      <a:r>
                        <a:rPr lang="en-US" sz="900" b="1" dirty="0">
                          <a:solidFill>
                            <a:schemeClr val="tx1"/>
                          </a:solidFill>
                        </a:rPr>
                        <a:t> Lin4, Jian Yang1, Yi Zhuang2</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HDFS</a:t>
                      </a:r>
                      <a:endParaRPr sz="900" b="1" dirty="0">
                        <a:solidFill>
                          <a:schemeClr val="tx1"/>
                        </a:solidFill>
                      </a:endParaRPr>
                    </a:p>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BGL</a:t>
                      </a:r>
                      <a:endParaRPr sz="900" b="1" dirty="0">
                        <a:solidFill>
                          <a:schemeClr val="tx1"/>
                        </a:solidFill>
                      </a:endParaRPr>
                    </a:p>
                    <a:p>
                      <a:pPr marL="0" lvl="0" indent="-228600" algn="l" rtl="0">
                        <a:lnSpc>
                          <a:spcPct val="115000"/>
                        </a:lnSpc>
                        <a:spcBef>
                          <a:spcPts val="1200"/>
                        </a:spcBef>
                        <a:spcAft>
                          <a:spcPts val="0"/>
                        </a:spcAft>
                        <a:buNone/>
                      </a:pPr>
                      <a:r>
                        <a:rPr lang="en-US" sz="900" dirty="0">
                          <a:solidFill>
                            <a:schemeClr val="tx1"/>
                          </a:solidFill>
                        </a:rPr>
                        <a:t>·</a:t>
                      </a:r>
                      <a:r>
                        <a:rPr lang="en-US" sz="700" dirty="0">
                          <a:solidFill>
                            <a:schemeClr val="tx1"/>
                          </a:solidFill>
                          <a:latin typeface="Times New Roman"/>
                          <a:ea typeface="Times New Roman"/>
                          <a:cs typeface="Times New Roman"/>
                          <a:sym typeface="Times New Roman"/>
                        </a:rPr>
                        <a:t>        </a:t>
                      </a:r>
                      <a:r>
                        <a:rPr lang="en-US" sz="900" b="1" dirty="0">
                          <a:solidFill>
                            <a:schemeClr val="tx1"/>
                          </a:solidFill>
                        </a:rPr>
                        <a:t>Thunderbird</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Our model is first pretrained on the source domain to obtain shared semantic knowledge of log data. Then, we transfer the pretrained model to the target domain via adapter-based tuning.</a:t>
                      </a:r>
                      <a:endParaRPr sz="900" b="1" dirty="0">
                        <a:solidFill>
                          <a:schemeClr val="tx1"/>
                        </a:solidFill>
                      </a:endParaRPr>
                    </a:p>
                    <a:p>
                      <a:pPr marL="0" lvl="0" indent="0" algn="just" rtl="0">
                        <a:lnSpc>
                          <a:spcPct val="115000"/>
                        </a:lnSpc>
                        <a:spcBef>
                          <a:spcPts val="1200"/>
                        </a:spcBef>
                        <a:spcAft>
                          <a:spcPts val="0"/>
                        </a:spcAft>
                        <a:buNone/>
                      </a:pPr>
                      <a:r>
                        <a:rPr lang="en-US" sz="900" b="1" dirty="0">
                          <a:solidFill>
                            <a:schemeClr val="tx1"/>
                          </a:solidFill>
                        </a:rPr>
                        <a:t>The proposed method is evaluated on three public datasets including one source domain and two target domains</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we conduct the ablation study in four aspects for a penetrating analysis of TRANSLOG, including the effect of the pretrained model, the gap between pretrained log models, the efficiency of adapter-based tuning, and the low resource study.</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lvl="0" indent="0" algn="just" rtl="0">
                        <a:lnSpc>
                          <a:spcPct val="115000"/>
                        </a:lnSpc>
                        <a:spcBef>
                          <a:spcPts val="1200"/>
                        </a:spcBef>
                        <a:spcAft>
                          <a:spcPts val="0"/>
                        </a:spcAft>
                        <a:buNone/>
                      </a:pPr>
                      <a:r>
                        <a:rPr lang="en-US" sz="900" b="1" dirty="0">
                          <a:solidFill>
                            <a:schemeClr val="tx1"/>
                          </a:solidFill>
                        </a:rPr>
                        <a:t>In this paper, we propose TRANSLOG, a unified transformer based framework for log anomaly detection, which contains the pretraining stage and the adapter-based tuning stage. Extensive experiments demonstrate that our TRANSLOG, with fewer trainable parameters and lower training costs, outperforms all previous baselines. We foresee the semantic migration between log sources for a unified multiple sources detection.</a:t>
                      </a:r>
                      <a:endParaRPr sz="900" b="1" u="none" strike="noStrike" cap="none" dirty="0">
                        <a:solidFill>
                          <a:schemeClr val="tx1"/>
                        </a:solidFill>
                        <a:latin typeface="Times New Roman"/>
                        <a:ea typeface="Times New Roman"/>
                        <a:cs typeface="Times New Roman"/>
                        <a:sym typeface="Times New Roman"/>
                      </a:endParaRPr>
                    </a:p>
                  </a:txBody>
                  <a:tcPr marL="68575" marR="6857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r h="2283371">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Anomaly Adapters: Parameter-Efficient Multi-Anomaly Task Detection (2021)</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ctr"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UĞUR ÜNAL AND HASAN DAĞ , (Member, IEEE)</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Hadoop Distributed File Systems (HDFS), The firewall dataset</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Anomaly Adapters (AAs) which is an extensible multi-anomaly task detection model. It uses pretrained transformers’ variant to encode a log sequences and utilizes adapters to learn a log structure and anomaly types is proposed in this paper. Considering each log as a sentence and system-calls as a language; aim is to gain semantic information through adapters to distinguish anomalies. </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This paper  compared this work with other recent studies in the field and also tested model decisions to get feedback in a readable form. </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To focus on collaborating with algorithms in learning which interprets semantic-based anomaly detection models. By this way, create intelligible decisions may be created, which can be acted efficiently and timely.</a:t>
                      </a:r>
                      <a:endParaRPr sz="10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7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19"/>
          <p:cNvGraphicFramePr/>
          <p:nvPr>
            <p:extLst>
              <p:ext uri="{D42A27DB-BD31-4B8C-83A1-F6EECF244321}">
                <p14:modId xmlns:p14="http://schemas.microsoft.com/office/powerpoint/2010/main" val="2608027014"/>
              </p:ext>
            </p:extLst>
          </p:nvPr>
        </p:nvGraphicFramePr>
        <p:xfrm>
          <a:off x="224118" y="176119"/>
          <a:ext cx="11743775" cy="6492382"/>
        </p:xfrm>
        <a:graphic>
          <a:graphicData uri="http://schemas.openxmlformats.org/drawingml/2006/table">
            <a:tbl>
              <a:tblPr firstRow="1" bandRow="1">
                <a:noFill/>
                <a:tableStyleId>{753DE1AE-FBD0-41B5-A111-0DF8E0E16DF2}</a:tableStyleId>
              </a:tblPr>
              <a:tblGrid>
                <a:gridCol w="1550900">
                  <a:extLst>
                    <a:ext uri="{9D8B030D-6E8A-4147-A177-3AD203B41FA5}">
                      <a16:colId xmlns:a16="http://schemas.microsoft.com/office/drawing/2014/main" val="20000"/>
                    </a:ext>
                  </a:extLst>
                </a:gridCol>
                <a:gridCol w="1452275">
                  <a:extLst>
                    <a:ext uri="{9D8B030D-6E8A-4147-A177-3AD203B41FA5}">
                      <a16:colId xmlns:a16="http://schemas.microsoft.com/office/drawing/2014/main" val="20001"/>
                    </a:ext>
                  </a:extLst>
                </a:gridCol>
                <a:gridCol w="1703300">
                  <a:extLst>
                    <a:ext uri="{9D8B030D-6E8A-4147-A177-3AD203B41FA5}">
                      <a16:colId xmlns:a16="http://schemas.microsoft.com/office/drawing/2014/main" val="20002"/>
                    </a:ext>
                  </a:extLst>
                </a:gridCol>
                <a:gridCol w="2922500">
                  <a:extLst>
                    <a:ext uri="{9D8B030D-6E8A-4147-A177-3AD203B41FA5}">
                      <a16:colId xmlns:a16="http://schemas.microsoft.com/office/drawing/2014/main" val="20003"/>
                    </a:ext>
                  </a:extLst>
                </a:gridCol>
                <a:gridCol w="2160500">
                  <a:extLst>
                    <a:ext uri="{9D8B030D-6E8A-4147-A177-3AD203B41FA5}">
                      <a16:colId xmlns:a16="http://schemas.microsoft.com/office/drawing/2014/main" val="20004"/>
                    </a:ext>
                  </a:extLst>
                </a:gridCol>
                <a:gridCol w="1954300">
                  <a:extLst>
                    <a:ext uri="{9D8B030D-6E8A-4147-A177-3AD203B41FA5}">
                      <a16:colId xmlns:a16="http://schemas.microsoft.com/office/drawing/2014/main" val="20005"/>
                    </a:ext>
                  </a:extLst>
                </a:gridCol>
              </a:tblGrid>
              <a:tr h="463375">
                <a:tc>
                  <a:txBody>
                    <a:bodyPr/>
                    <a:lstStyle/>
                    <a:p>
                      <a:pPr marL="0" marR="0" lvl="0" indent="0" algn="ctr" rtl="0">
                        <a:lnSpc>
                          <a:spcPct val="115000"/>
                        </a:lnSpc>
                        <a:spcBef>
                          <a:spcPts val="0"/>
                        </a:spcBef>
                        <a:spcAft>
                          <a:spcPts val="0"/>
                        </a:spcAft>
                        <a:buNone/>
                      </a:pPr>
                      <a:r>
                        <a:rPr lang="en-US" sz="1400" b="0" u="none" strike="noStrike" cap="none" dirty="0">
                          <a:solidFill>
                            <a:schemeClr val="lt1"/>
                          </a:solidFill>
                          <a:latin typeface="Times New Roman"/>
                          <a:ea typeface="Times New Roman"/>
                          <a:cs typeface="Times New Roman"/>
                          <a:sym typeface="Times New Roman"/>
                        </a:rPr>
                        <a:t>Title (year)</a:t>
                      </a:r>
                      <a:endParaRPr sz="1400" b="0" u="none" strike="noStrike" cap="none" dirty="0">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Authors</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Dataset</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Methodology</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Findings</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tc>
                  <a:txBody>
                    <a:bodyPr/>
                    <a:lstStyle/>
                    <a:p>
                      <a:pPr marL="0" marR="0" lvl="0" indent="0" algn="ctr" rtl="0">
                        <a:lnSpc>
                          <a:spcPct val="115000"/>
                        </a:lnSpc>
                        <a:spcBef>
                          <a:spcPts val="0"/>
                        </a:spcBef>
                        <a:spcAft>
                          <a:spcPts val="0"/>
                        </a:spcAft>
                        <a:buNone/>
                      </a:pPr>
                      <a:r>
                        <a:rPr lang="en-US" sz="1400" b="0" u="none" strike="noStrike" cap="none">
                          <a:solidFill>
                            <a:schemeClr val="lt1"/>
                          </a:solidFill>
                          <a:latin typeface="Times New Roman"/>
                          <a:ea typeface="Times New Roman"/>
                          <a:cs typeface="Times New Roman"/>
                          <a:sym typeface="Times New Roman"/>
                        </a:rPr>
                        <a:t>Improvements done/needed</a:t>
                      </a:r>
                      <a:endParaRPr sz="1400" b="0" u="none" strike="noStrike" cap="none">
                        <a:solidFill>
                          <a:schemeClr val="lt1"/>
                        </a:solidFill>
                        <a:latin typeface="Times New Roman"/>
                        <a:ea typeface="Times New Roman"/>
                        <a:cs typeface="Times New Roman"/>
                        <a:sym typeface="Times New Roman"/>
                      </a:endParaRPr>
                    </a:p>
                  </a:txBody>
                  <a:tcPr marL="68575" marR="68575"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71475">
                <a:tc>
                  <a:txBody>
                    <a:bodyPr/>
                    <a:lstStyle/>
                    <a:p>
                      <a:pPr marL="0" marR="0" lvl="0" indent="0" algn="l" rtl="0">
                        <a:lnSpc>
                          <a:spcPct val="115000"/>
                        </a:lnSpc>
                        <a:spcBef>
                          <a:spcPts val="0"/>
                        </a:spcBef>
                        <a:spcAft>
                          <a:spcPts val="0"/>
                        </a:spcAft>
                        <a:buNone/>
                      </a:pPr>
                      <a:r>
                        <a:rPr lang="en-US" sz="900" b="1"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TranAD</a:t>
                      </a: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Deep Transformer Networks for Anomaly Detection in Multivariate Time Series Data (2022)</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marR="0" lvl="0" indent="0" algn="l" rtl="0">
                        <a:lnSpc>
                          <a:spcPct val="115000"/>
                        </a:lnSpc>
                        <a:spcBef>
                          <a:spcPts val="150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15000"/>
                        </a:lnSpc>
                        <a:spcBef>
                          <a:spcPts val="0"/>
                        </a:spcBef>
                        <a:spcAft>
                          <a:spcPts val="0"/>
                        </a:spcAft>
                        <a:buNone/>
                      </a:pPr>
                      <a:r>
                        <a:rPr lang="en-US" sz="900" b="1"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Shreshth</a:t>
                      </a: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Tuli, Giuliano </a:t>
                      </a:r>
                      <a:r>
                        <a:rPr lang="en-US" sz="900" b="1"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Casale</a:t>
                      </a: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Nicholas R. Jennings Loughborough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07000"/>
                        </a:lnSpc>
                        <a:spcBef>
                          <a:spcPts val="0"/>
                        </a:spcBef>
                        <a:spcAft>
                          <a:spcPts val="0"/>
                        </a:spcAft>
                        <a:buNone/>
                      </a:pPr>
                      <a:r>
                        <a:rPr lang="en-US" sz="900" b="1"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Numenta</a:t>
                      </a: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Anomaly Benchmark (NAB),Mars Science Laboratory (MSL) dataset, Multi-Source Distributed System (MSDS) Dataset</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marR="0" lvl="0" indent="0" algn="l" rtl="0">
                        <a:lnSpc>
                          <a:spcPct val="115000"/>
                        </a:lnSpc>
                        <a:spcBef>
                          <a:spcPts val="130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TranAD, a deep transformer network based anomaly detection and diagnosis model which uses attention based sequence encoders is proposed in this paper.</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marR="0" lvl="0" indent="0" algn="l" rtl="0">
                        <a:lnSpc>
                          <a:spcPct val="115000"/>
                        </a:lnSpc>
                        <a:spcBef>
                          <a:spcPts val="150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It uses focus score-based self-conditioning to enable robust multi-modal feature extraction and adversarial training to gain stability.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transformer based encoder-decoder allows quick model training and high detection performance for a variety of datasets considered in this work. TranAD leverages self-conditioning and adversarial training to amplify errors and gain training stability. Moreover, meta-learning allows it to be able to identify data trends even with limited data.</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lnSpc>
                          <a:spcPct val="115000"/>
                        </a:lnSpc>
                        <a:spcBef>
                          <a:spcPts val="0"/>
                        </a:spcBef>
                        <a:spcAft>
                          <a:spcPts val="0"/>
                        </a:spcAft>
                        <a:buNone/>
                      </a:pPr>
                      <a: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method with other transformer models like bidirectional neural networks to allow model generalization to diverse temporal trends in data. To explore the direction of applying cost-benefit analysis for each model component based on the deployment setting to avoid expensive computation.</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1738875">
                <a:tc>
                  <a:txBody>
                    <a:bodyPr/>
                    <a:lstStyle/>
                    <a:p>
                      <a:pPr marL="0" marR="0" lvl="0" indent="0" algn="ctr"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IT Infrastructure Anomaly Detection and Failure Handling: A Systematic Literature Review Focusing on Datasets, Log Preprocessing, Machine and Deep learning approaches and Automated tool (2021)</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Deepali Arun Bhanage, Ambika Vishal Pawar and Ketan Kotecha</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63500" algn="l" rtl="0">
                        <a:spcBef>
                          <a:spcPts val="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HDFS</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BGL</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HPC </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Linux system log</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Android framework log</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Apache Server error log</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Proxifier software log</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failure prediction pipeline in IT infrastructure to avoid failure conditions is divided into 4 parts: Raw log data preprocessing and feature extraction in which a drain parser is used for semantic analysis. After training, a balanced testing dataset will be provided and an alert is generated to notify the system admin if there is a prediction of potential failures in the system.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p>
                      <a:pPr marL="0" marR="0" lvl="0" indent="0" algn="l" rtl="0">
                        <a:spcBef>
                          <a:spcPts val="0"/>
                        </a:spcBef>
                        <a:spcAft>
                          <a:spcPts val="0"/>
                        </a:spcAft>
                        <a:buNone/>
                      </a:pPr>
                      <a:b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br>
                      <a:br>
                        <a:rPr lang="en-US"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b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just"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paper is systematic literature review (SLR) of previous research works. The results were more accurate i.e., above 90% for most of the log data of different IT infrastructures.</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Quality data can be collected to improve the prediction accuracy and also to identify the pattern of failures to help minimize the data usage. User Interface (UI)-based monitoring consoles and automated systems can be built to monitor the components in IT infrastructure better.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410925">
                <a:tc>
                  <a:txBody>
                    <a:bodyPr/>
                    <a:lstStyle/>
                    <a:p>
                      <a:pPr marL="0" marR="0" lvl="0" indent="0" algn="ctr"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Sequential Anomaly Detection for Log Data Using Deep Learning (2021)</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ctr"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Lina Hammargren, Wei Wu</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63500" algn="l" rtl="0">
                        <a:spcBef>
                          <a:spcPts val="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HDFS </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marR="0" lvl="0" indent="-63500" algn="l" rtl="0">
                        <a:spcBef>
                          <a:spcPts val="500"/>
                        </a:spcBef>
                        <a:spcAft>
                          <a:spcPts val="0"/>
                        </a:spcAft>
                        <a:buClr>
                          <a:srgbClr val="000000"/>
                        </a:buClr>
                        <a:buSzPts val="1000"/>
                        <a:buFont typeface="Arial"/>
                        <a:buChar char="•"/>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 Volvo Group Trucks   Technology (Volvo GTT)</a:t>
                      </a:r>
                      <a:endParaRPr sz="9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raw log data is filtered out using regex to remove patterns of numerical values, non-alphanumeric characters and empty lines. Then it is converted into integer sequence using sliding window technique to resolve the issue of long-term dependencies with sequence modelling and to decrease the length of the sequences to perform pattern recognition on. This sequence is one-hot encoded and given to the model. A total of four neural network model architectures are applied; unidirectional LSTM, bi-directional LSTM, LSTM sequence-to-sequence &amp; sequence-to-sequence transformer model.</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Out of the anomaly detection approaches investigated in this project, the </a:t>
                      </a:r>
                      <a:r>
                        <a:rPr lang="en-US" sz="900" b="1" i="0"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uni</a:t>
                      </a: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-LSTM model and the transformer model trained on 1% of the Volvo GTT data and 100% of the normal HDFS data perform best. The bi-LSTM model performs worse than the </a:t>
                      </a:r>
                      <a:r>
                        <a:rPr lang="en-US" sz="900" b="1" i="0" u="none" strike="noStrike" cap="none" dirty="0" err="1">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uni</a:t>
                      </a: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-LSTM model. As the anomalies exist at the bottom of the log file, then the bi-LSTM model has no chance to indicate them as it reads from both ends. </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marL="0" marR="0" lvl="0" indent="0" algn="l" rtl="0">
                        <a:spcBef>
                          <a:spcPts val="0"/>
                        </a:spcBef>
                        <a:spcAft>
                          <a:spcPts val="0"/>
                        </a:spcAft>
                        <a:buNone/>
                      </a:pPr>
                      <a:r>
                        <a:rPr lang="en-US" sz="900" b="1" i="0"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rPr>
                        <a:t>The preprocessing method can be replaced by log parsers such as Spell and Drain. Adding an attention mechanism to the LSTM sequence model would improve the model. Other problem definition approaches to the sequence-to-sequence models could be considered, such as taking content of the log lines into consideration.</a:t>
                      </a:r>
                      <a:endParaRPr sz="900" b="1" u="none" strike="noStrike" cap="none" dirty="0">
                        <a:solidFill>
                          <a:schemeClr val="tx1"/>
                        </a:solidFill>
                        <a:latin typeface="Calibri" panose="020F0502020204030204" pitchFamily="34" charset="0"/>
                        <a:ea typeface="Calibri" panose="020F0502020204030204" pitchFamily="34" charset="0"/>
                        <a:cs typeface="Calibri" panose="020F0502020204030204" pitchFamily="34" charset="0"/>
                        <a:sym typeface="Times New Roman"/>
                      </a:endParaRPr>
                    </a:p>
                  </a:txBody>
                  <a:tcPr marL="68575" marR="68575"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Open Questions / Gaps in the Literature</a:t>
            </a:r>
            <a:endParaRPr dirty="0">
              <a:latin typeface="Times New Roman" panose="02020603050405020304" pitchFamily="18" charset="0"/>
              <a:cs typeface="Times New Roman" panose="02020603050405020304" pitchFamily="18" charset="0"/>
            </a:endParaRPr>
          </a:p>
        </p:txBody>
      </p:sp>
      <p:sp>
        <p:nvSpPr>
          <p:cNvPr id="126" name="Google Shape;126;p20"/>
          <p:cNvSpPr txBox="1">
            <a:spLocks noGrp="1"/>
          </p:cNvSpPr>
          <p:nvPr>
            <p:ph type="body" idx="1"/>
          </p:nvPr>
        </p:nvSpPr>
        <p:spPr>
          <a:xfrm>
            <a:off x="838200" y="1690700"/>
            <a:ext cx="6454200" cy="5002800"/>
          </a:xfrm>
          <a:prstGeom prst="rect">
            <a:avLst/>
          </a:prstGeom>
          <a:noFill/>
          <a:ln>
            <a:noFill/>
          </a:ln>
        </p:spPr>
        <p:txBody>
          <a:bodyPr spcFirstLastPara="1" wrap="square" lIns="91425" tIns="45700" rIns="91425" bIns="45700" anchor="t" anchorCtr="0">
            <a:noAutofit/>
          </a:bodyPr>
          <a:lstStyle/>
          <a:p>
            <a:pPr marL="228600" lvl="0" indent="-215900" algn="just" rtl="0">
              <a:lnSpc>
                <a:spcPct val="90000"/>
              </a:lnSpc>
              <a:spcBef>
                <a:spcPts val="0"/>
              </a:spcBef>
              <a:spcAft>
                <a:spcPts val="0"/>
              </a:spcAft>
              <a:buClr>
                <a:schemeClr val="dk1"/>
              </a:buClr>
              <a:buSzPts val="1800"/>
              <a:buFont typeface="Times New Roman"/>
              <a:buChar char="•"/>
            </a:pPr>
            <a:r>
              <a:rPr lang="en-US" sz="1800" dirty="0">
                <a:latin typeface="Times New Roman"/>
                <a:ea typeface="Times New Roman"/>
                <a:cs typeface="Times New Roman"/>
                <a:sym typeface="Times New Roman"/>
              </a:rPr>
              <a:t>Inaccurate log parsing may cause false alarms, which is not avoidable even when Drain parser is used. If only log templates are used to detect anomalies, the model cannot identify the status of the system as shown in the figure. This parsing error may cause some potentially relevant information to be lost, which is not conducive to anomaly detection.</a:t>
            </a:r>
            <a:endParaRPr sz="1800" dirty="0">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1800" dirty="0">
              <a:latin typeface="Times New Roman"/>
              <a:ea typeface="Times New Roman"/>
              <a:cs typeface="Times New Roman"/>
              <a:sym typeface="Times New Roman"/>
            </a:endParaRPr>
          </a:p>
          <a:p>
            <a:pPr marL="228600" lvl="0" indent="-215900" algn="just" rtl="0">
              <a:lnSpc>
                <a:spcPct val="90000"/>
              </a:lnSpc>
              <a:spcBef>
                <a:spcPts val="0"/>
              </a:spcBef>
              <a:spcAft>
                <a:spcPts val="0"/>
              </a:spcAft>
              <a:buClr>
                <a:schemeClr val="dk1"/>
              </a:buClr>
              <a:buSzPts val="1800"/>
              <a:buFont typeface="Times New Roman"/>
              <a:buChar char="•"/>
            </a:pPr>
            <a:r>
              <a:rPr lang="en-US" sz="1800" dirty="0">
                <a:latin typeface="Times New Roman"/>
                <a:ea typeface="Times New Roman"/>
                <a:cs typeface="Times New Roman"/>
                <a:sym typeface="Times New Roman"/>
              </a:rPr>
              <a:t>Log event indexes-based methods transform log templates from log sequences into log template indexes. They employ machine learning models to detect anomalies. The limitation of these methods is that  template indexes ignore the context information and cannot provide any semantic information. </a:t>
            </a:r>
            <a:endParaRPr sz="1800" dirty="0">
              <a:latin typeface="Times New Roman"/>
              <a:ea typeface="Times New Roman"/>
              <a:cs typeface="Times New Roman"/>
              <a:sym typeface="Times New Roman"/>
            </a:endParaRPr>
          </a:p>
          <a:p>
            <a:pPr marL="228600" lvl="0" indent="0" algn="just" rtl="0">
              <a:lnSpc>
                <a:spcPct val="90000"/>
              </a:lnSpc>
              <a:spcBef>
                <a:spcPts val="0"/>
              </a:spcBef>
              <a:spcAft>
                <a:spcPts val="0"/>
              </a:spcAft>
              <a:buNone/>
            </a:pPr>
            <a:endParaRPr sz="1800" dirty="0">
              <a:latin typeface="Times New Roman"/>
              <a:ea typeface="Times New Roman"/>
              <a:cs typeface="Times New Roman"/>
              <a:sym typeface="Times New Roman"/>
            </a:endParaRPr>
          </a:p>
          <a:p>
            <a:pPr marL="228600" lvl="0" indent="-215900" algn="just" rtl="0">
              <a:lnSpc>
                <a:spcPct val="90000"/>
              </a:lnSpc>
              <a:spcBef>
                <a:spcPts val="1000"/>
              </a:spcBef>
              <a:spcAft>
                <a:spcPts val="0"/>
              </a:spcAft>
              <a:buClr>
                <a:schemeClr val="dk1"/>
              </a:buClr>
              <a:buSzPts val="1800"/>
              <a:buFont typeface="Times New Roman"/>
              <a:buChar char="•"/>
            </a:pPr>
            <a:r>
              <a:rPr lang="en-US" sz="1800" dirty="0">
                <a:latin typeface="Times New Roman"/>
                <a:ea typeface="Times New Roman"/>
                <a:cs typeface="Times New Roman"/>
                <a:sym typeface="Times New Roman"/>
              </a:rPr>
              <a:t>Log template semantics-based approaches utilize word embedding to transform log templates into vectors. Compared to the latter, these methods are able to capture the semantic information in log templates and deal with new log templates, to some degree. However, they only utilize log template sequences and ignore the semantic information of parameter values.</a:t>
            </a:r>
            <a:endParaRPr sz="1800" dirty="0">
              <a:latin typeface="Times New Roman"/>
              <a:ea typeface="Times New Roman"/>
              <a:cs typeface="Times New Roman"/>
              <a:sym typeface="Times New Roman"/>
            </a:endParaRPr>
          </a:p>
        </p:txBody>
      </p:sp>
      <p:pic>
        <p:nvPicPr>
          <p:cNvPr id="127" name="Google Shape;127;p20"/>
          <p:cNvPicPr preferRelativeResize="0"/>
          <p:nvPr/>
        </p:nvPicPr>
        <p:blipFill>
          <a:blip r:embed="rId3">
            <a:alphaModFix/>
          </a:blip>
          <a:stretch>
            <a:fillRect/>
          </a:stretch>
        </p:blipFill>
        <p:spPr>
          <a:xfrm>
            <a:off x="7584575" y="2888450"/>
            <a:ext cx="4159275" cy="260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133" name="Google Shape;133;p21"/>
          <p:cNvSpPr txBox="1">
            <a:spLocks noGrp="1"/>
          </p:cNvSpPr>
          <p:nvPr>
            <p:ph type="body" idx="1"/>
          </p:nvPr>
        </p:nvSpPr>
        <p:spPr>
          <a:xfrm>
            <a:off x="838200" y="1825625"/>
            <a:ext cx="10439400" cy="1325563"/>
          </a:xfrm>
          <a:prstGeom prst="rect">
            <a:avLst/>
          </a:prstGeom>
          <a:noFill/>
          <a:ln>
            <a:noFill/>
          </a:ln>
        </p:spPr>
        <p:txBody>
          <a:bodyPr spcFirstLastPara="1" wrap="square" lIns="91425" tIns="45700" rIns="91425" bIns="45700" anchor="t" anchorCtr="0">
            <a:normAutofit/>
          </a:bodyPr>
          <a:lstStyle/>
          <a:p>
            <a:pPr marL="0" indent="0">
              <a:lnSpc>
                <a:spcPct val="100000"/>
              </a:lnSpc>
              <a:buSzPts val="1100"/>
              <a:buNone/>
            </a:pPr>
            <a:r>
              <a:rPr lang="en-IN" sz="2400" dirty="0">
                <a:solidFill>
                  <a:srgbClr val="000000"/>
                </a:solidFill>
                <a:latin typeface="Times New Roman"/>
                <a:cs typeface="Times New Roman"/>
                <a:sym typeface="Arial"/>
              </a:rPr>
              <a:t>A Comparative analysis for anomaly detection in log sequences using Deep learning and Machine learning with various feature extraction method.</a:t>
            </a:r>
            <a:endParaRPr sz="2400" dirty="0">
              <a:solidFill>
                <a:srgbClr val="000000"/>
              </a:solidFill>
              <a:latin typeface="Times New Roman"/>
              <a:cs typeface="Times New Roman"/>
              <a:sym typeface="Arial"/>
            </a:endParaRPr>
          </a:p>
        </p:txBody>
      </p:sp>
      <p:sp>
        <p:nvSpPr>
          <p:cNvPr id="3" name="TextBox 2">
            <a:extLst>
              <a:ext uri="{FF2B5EF4-FFF2-40B4-BE49-F238E27FC236}">
                <a16:creationId xmlns:a16="http://schemas.microsoft.com/office/drawing/2014/main" id="{9524A27E-8096-126D-8E9C-9596DA45C57C}"/>
              </a:ext>
            </a:extLst>
          </p:cNvPr>
          <p:cNvSpPr txBox="1"/>
          <p:nvPr/>
        </p:nvSpPr>
        <p:spPr>
          <a:xfrm>
            <a:off x="838200" y="3706813"/>
            <a:ext cx="10675375" cy="1328569"/>
          </a:xfrm>
          <a:prstGeom prst="rect">
            <a:avLst/>
          </a:prstGeom>
          <a:noFill/>
        </p:spPr>
        <p:txBody>
          <a:bodyPr wrap="square">
            <a:spAutoFit/>
          </a:bodyPr>
          <a:lstStyle/>
          <a:p>
            <a:pPr marL="0" lvl="0" indent="0" algn="l" rtl="0">
              <a:spcBef>
                <a:spcPts val="1000"/>
              </a:spcBef>
              <a:spcAft>
                <a:spcPts val="0"/>
              </a:spcAft>
              <a:buNone/>
            </a:pPr>
            <a:r>
              <a:rPr lang="en-US" sz="2400" b="1" dirty="0">
                <a:latin typeface="Times New Roman"/>
                <a:ea typeface="Times New Roman"/>
                <a:cs typeface="Times New Roman"/>
                <a:sym typeface="Times New Roman"/>
              </a:rPr>
              <a:t>Challenge:</a:t>
            </a:r>
          </a:p>
          <a:p>
            <a:pPr marL="0" lvl="0" indent="0" algn="l" rtl="0">
              <a:spcBef>
                <a:spcPts val="1000"/>
              </a:spcBef>
              <a:spcAft>
                <a:spcPts val="0"/>
              </a:spcAft>
              <a:buClr>
                <a:schemeClr val="dk1"/>
              </a:buClr>
              <a:buSzPts val="1100"/>
              <a:buFont typeface="Arial"/>
              <a:buNone/>
            </a:pPr>
            <a:r>
              <a:rPr lang="en-US" sz="2400" dirty="0">
                <a:latin typeface="Times New Roman"/>
                <a:ea typeface="Times New Roman"/>
                <a:cs typeface="Times New Roman"/>
                <a:sym typeface="Times New Roman"/>
              </a:rPr>
              <a:t>Since the dataset is biased it would be difficult for the models to distinguish between normal and anomaly labels.</a:t>
            </a:r>
            <a:endParaRPr lang="en-US" sz="20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1774416" y="338236"/>
            <a:ext cx="8229600" cy="70167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dirty="0">
                <a:latin typeface="Times New Roman"/>
                <a:ea typeface="Times New Roman"/>
                <a:cs typeface="Times New Roman"/>
                <a:sym typeface="Times New Roman"/>
              </a:rPr>
              <a:t>Dataset Description</a:t>
            </a:r>
            <a:endParaRPr dirty="0"/>
          </a:p>
        </p:txBody>
      </p:sp>
      <p:sp>
        <p:nvSpPr>
          <p:cNvPr id="139" name="Google Shape;139;p22"/>
          <p:cNvSpPr txBox="1">
            <a:spLocks noGrp="1"/>
          </p:cNvSpPr>
          <p:nvPr>
            <p:ph type="body" idx="1"/>
          </p:nvPr>
        </p:nvSpPr>
        <p:spPr>
          <a:xfrm>
            <a:off x="747867" y="1227343"/>
            <a:ext cx="10553700" cy="537686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000" dirty="0">
                <a:latin typeface="Times New Roman"/>
                <a:ea typeface="Times New Roman"/>
                <a:cs typeface="Times New Roman"/>
                <a:sym typeface="Times New Roman"/>
              </a:rPr>
              <a:t>Dataset is collected from GitHub user @Zhujiem for his project.</a:t>
            </a:r>
          </a:p>
          <a:p>
            <a:pPr marL="228600" lvl="0" indent="-228600" algn="l" rtl="0">
              <a:lnSpc>
                <a:spcPct val="90000"/>
              </a:lnSpc>
              <a:spcBef>
                <a:spcPts val="0"/>
              </a:spcBef>
              <a:spcAft>
                <a:spcPts val="0"/>
              </a:spcAft>
              <a:buClr>
                <a:schemeClr val="dk1"/>
              </a:buClr>
              <a:buSzPts val="2400"/>
              <a:buChar char="•"/>
            </a:pPr>
            <a:r>
              <a:rPr lang="en-US" sz="2000" b="0" i="0" dirty="0">
                <a:latin typeface="Times New Roman"/>
                <a:ea typeface="Times New Roman"/>
                <a:cs typeface="Times New Roman"/>
                <a:sym typeface="Times New Roman"/>
              </a:rPr>
              <a:t>A collection of system log datasets for log analysis research.</a:t>
            </a:r>
            <a:r>
              <a:rPr lang="en-US" sz="2400" b="0" i="0" dirty="0">
                <a:ea typeface="Times New Roman"/>
              </a:rPr>
              <a:t> </a:t>
            </a:r>
          </a:p>
          <a:p>
            <a:pPr marL="228600" lvl="0" indent="-228600" algn="l" rtl="0">
              <a:lnSpc>
                <a:spcPct val="90000"/>
              </a:lnSpc>
              <a:spcBef>
                <a:spcPts val="0"/>
              </a:spcBef>
              <a:spcAft>
                <a:spcPts val="0"/>
              </a:spcAft>
              <a:buClr>
                <a:schemeClr val="dk1"/>
              </a:buClr>
              <a:buSzPts val="2400"/>
              <a:buChar char="•"/>
            </a:pPr>
            <a:r>
              <a:rPr lang="en-US" sz="2000" dirty="0">
                <a:latin typeface="Times New Roman"/>
                <a:ea typeface="Times New Roman"/>
                <a:cs typeface="Times New Roman"/>
                <a:sym typeface="Times New Roman"/>
              </a:rPr>
              <a:t>Dataset used in this project is HDFS (</a:t>
            </a:r>
            <a:r>
              <a:rPr lang="en-US" sz="2000" dirty="0">
                <a:latin typeface="Times New Roman"/>
                <a:cs typeface="Times New Roman"/>
              </a:rPr>
              <a:t>Hadoop distributed file system log)</a:t>
            </a:r>
            <a:r>
              <a:rPr lang="en-US" sz="2000" dirty="0">
                <a:latin typeface="Times New Roman"/>
                <a:cs typeface="Times New Roman"/>
                <a:sym typeface="Times New Roman"/>
              </a:rPr>
              <a:t>. collected from more than 200 Amazon EC2 nodes. A program execution in the HDFS system, e.g., writing a file and</a:t>
            </a:r>
          </a:p>
          <a:p>
            <a:pPr marL="228600" lvl="0" indent="-228600" algn="l" rtl="0">
              <a:lnSpc>
                <a:spcPct val="90000"/>
              </a:lnSpc>
              <a:spcBef>
                <a:spcPts val="0"/>
              </a:spcBef>
              <a:spcAft>
                <a:spcPts val="0"/>
              </a:spcAft>
              <a:buClr>
                <a:schemeClr val="dk1"/>
              </a:buClr>
              <a:buSzPts val="2400"/>
              <a:buChar char="•"/>
            </a:pPr>
            <a:r>
              <a:rPr lang="en-US" sz="2000" dirty="0">
                <a:latin typeface="Times New Roman"/>
                <a:cs typeface="Times New Roman"/>
                <a:sym typeface="Times New Roman"/>
              </a:rPr>
              <a:t>then closing it, usually involves a block of logs.</a:t>
            </a:r>
            <a:endParaRPr sz="2000" dirty="0">
              <a:latin typeface="Times New Roman"/>
              <a:cs typeface="Times New Roman"/>
              <a:sym typeface="Times New Roman"/>
            </a:endParaRPr>
          </a:p>
        </p:txBody>
      </p:sp>
      <p:graphicFrame>
        <p:nvGraphicFramePr>
          <p:cNvPr id="140" name="Google Shape;140;p22"/>
          <p:cNvGraphicFramePr/>
          <p:nvPr>
            <p:extLst>
              <p:ext uri="{D42A27DB-BD31-4B8C-83A1-F6EECF244321}">
                <p14:modId xmlns:p14="http://schemas.microsoft.com/office/powerpoint/2010/main" val="1948450546"/>
              </p:ext>
            </p:extLst>
          </p:nvPr>
        </p:nvGraphicFramePr>
        <p:xfrm>
          <a:off x="890433" y="2749265"/>
          <a:ext cx="9255759" cy="731540"/>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22990">
                <a:tc>
                  <a:txBody>
                    <a:bodyPr/>
                    <a:lstStyle/>
                    <a:p>
                      <a:pPr marL="0" marR="0" lvl="0" indent="0" algn="l" rtl="0">
                        <a:spcBef>
                          <a:spcPts val="0"/>
                        </a:spcBef>
                        <a:spcAft>
                          <a:spcPts val="0"/>
                        </a:spcAft>
                        <a:buNone/>
                      </a:pPr>
                      <a:r>
                        <a:rPr lang="en-US" sz="1800" u="none" strike="noStrike" cap="none" dirty="0"/>
                        <a:t>DATASET</a:t>
                      </a:r>
                      <a:endParaRPr sz="1800" dirty="0"/>
                    </a:p>
                  </a:txBody>
                  <a:tcPr marL="91450" marR="91450" marT="45725" marB="45725"/>
                </a:tc>
                <a:tc>
                  <a:txBody>
                    <a:bodyPr/>
                    <a:lstStyle/>
                    <a:p>
                      <a:pPr marL="0" marR="0" lvl="0" indent="0" algn="l" rtl="0">
                        <a:spcBef>
                          <a:spcPts val="0"/>
                        </a:spcBef>
                        <a:spcAft>
                          <a:spcPts val="0"/>
                        </a:spcAft>
                        <a:buNone/>
                      </a:pPr>
                      <a:r>
                        <a:rPr lang="en-US" sz="1800" dirty="0"/>
                        <a:t>NO OF LOGS</a:t>
                      </a:r>
                      <a:endParaRPr sz="1800" dirty="0"/>
                    </a:p>
                  </a:txBody>
                  <a:tcPr marL="91450" marR="91450" marT="45725" marB="45725"/>
                </a:tc>
                <a:tc>
                  <a:txBody>
                    <a:bodyPr/>
                    <a:lstStyle/>
                    <a:p>
                      <a:pPr marL="0" marR="0" lvl="0" indent="0" algn="l" rtl="0">
                        <a:spcBef>
                          <a:spcPts val="0"/>
                        </a:spcBef>
                        <a:spcAft>
                          <a:spcPts val="0"/>
                        </a:spcAft>
                        <a:buNone/>
                      </a:pPr>
                      <a:r>
                        <a:rPr lang="en-US" sz="1800" dirty="0"/>
                        <a:t>SIZE</a:t>
                      </a:r>
                      <a:endParaRPr sz="1800" dirty="0"/>
                    </a:p>
                  </a:txBody>
                  <a:tcPr marL="91450" marR="91450" marT="45725" marB="45725"/>
                </a:tc>
                <a:extLst>
                  <a:ext uri="{0D108BD9-81ED-4DB2-BD59-A6C34878D82A}">
                    <a16:rowId xmlns:a16="http://schemas.microsoft.com/office/drawing/2014/main" val="10000"/>
                  </a:ext>
                </a:extLst>
              </a:tr>
              <a:tr h="322990">
                <a:tc>
                  <a:txBody>
                    <a:bodyPr/>
                    <a:lstStyle/>
                    <a:p>
                      <a:pPr marL="0" marR="0" lvl="0" indent="0" algn="l" rtl="0">
                        <a:spcBef>
                          <a:spcPts val="0"/>
                        </a:spcBef>
                        <a:spcAft>
                          <a:spcPts val="0"/>
                        </a:spcAft>
                        <a:buNone/>
                      </a:pPr>
                      <a:r>
                        <a:rPr lang="en-US" sz="1800" dirty="0"/>
                        <a:t>HDFS</a:t>
                      </a:r>
                      <a:endParaRPr dirty="0"/>
                    </a:p>
                  </a:txBody>
                  <a:tcPr marL="91450" marR="91450" marT="45725" marB="45725"/>
                </a:tc>
                <a:tc>
                  <a:txBody>
                    <a:bodyPr/>
                    <a:lstStyle/>
                    <a:p>
                      <a:pPr marL="0" marR="0" lvl="0" indent="0" algn="l" rtl="0">
                        <a:spcBef>
                          <a:spcPts val="0"/>
                        </a:spcBef>
                        <a:spcAft>
                          <a:spcPts val="0"/>
                        </a:spcAft>
                        <a:buNone/>
                      </a:pPr>
                      <a:r>
                        <a:rPr lang="en-IN" sz="1800" dirty="0"/>
                        <a:t>11,175,629</a:t>
                      </a:r>
                      <a:endParaRPr sz="1800" dirty="0"/>
                    </a:p>
                  </a:txBody>
                  <a:tcPr marL="91450" marR="91450" marT="45725" marB="45725"/>
                </a:tc>
                <a:tc>
                  <a:txBody>
                    <a:bodyPr/>
                    <a:lstStyle/>
                    <a:p>
                      <a:pPr marL="0" marR="0" lvl="0" indent="0" algn="l" rtl="0">
                        <a:spcBef>
                          <a:spcPts val="0"/>
                        </a:spcBef>
                        <a:spcAft>
                          <a:spcPts val="0"/>
                        </a:spcAft>
                        <a:buNone/>
                      </a:pPr>
                      <a:r>
                        <a:rPr lang="en-IN" sz="1800" dirty="0"/>
                        <a:t>1.47 GB</a:t>
                      </a: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13B99B08-2F54-E37E-98B0-AAFAF3361D38}"/>
              </a:ext>
            </a:extLst>
          </p:cNvPr>
          <p:cNvSpPr txBox="1"/>
          <p:nvPr/>
        </p:nvSpPr>
        <p:spPr>
          <a:xfrm>
            <a:off x="747867" y="3655569"/>
            <a:ext cx="10282698" cy="646331"/>
          </a:xfrm>
          <a:prstGeom prst="rect">
            <a:avLst/>
          </a:prstGeom>
          <a:noFill/>
        </p:spPr>
        <p:txBody>
          <a:bodyPr wrap="square">
            <a:spAutoFit/>
          </a:bodyPr>
          <a:lstStyle/>
          <a:p>
            <a:pPr marL="228600" indent="-228600">
              <a:lnSpc>
                <a:spcPct val="90000"/>
              </a:lnSpc>
              <a:buClr>
                <a:schemeClr val="dk1"/>
              </a:buClr>
              <a:buSzPts val="2400"/>
              <a:buFont typeface="Arial"/>
              <a:buChar char="•"/>
            </a:pPr>
            <a:r>
              <a:rPr lang="en-US" sz="2000" dirty="0">
                <a:solidFill>
                  <a:schemeClr val="dk1"/>
                </a:solidFill>
                <a:latin typeface="Times New Roman"/>
                <a:cs typeface="Times New Roman"/>
                <a:sym typeface="Times New Roman"/>
              </a:rPr>
              <a:t>In order to study the behavior of different models on the dataset, initially a part of the dataset has been taken (2000 number of logs with annotations)</a:t>
            </a:r>
          </a:p>
        </p:txBody>
      </p:sp>
      <p:graphicFrame>
        <p:nvGraphicFramePr>
          <p:cNvPr id="5" name="Google Shape;140;p22">
            <a:extLst>
              <a:ext uri="{FF2B5EF4-FFF2-40B4-BE49-F238E27FC236}">
                <a16:creationId xmlns:a16="http://schemas.microsoft.com/office/drawing/2014/main" id="{D8DCB633-9651-C809-4C4E-056E2BCBAAAD}"/>
              </a:ext>
            </a:extLst>
          </p:cNvPr>
          <p:cNvGraphicFramePr/>
          <p:nvPr>
            <p:extLst>
              <p:ext uri="{D42A27DB-BD31-4B8C-83A1-F6EECF244321}">
                <p14:modId xmlns:p14="http://schemas.microsoft.com/office/powerpoint/2010/main" val="4052896647"/>
              </p:ext>
            </p:extLst>
          </p:nvPr>
        </p:nvGraphicFramePr>
        <p:xfrm>
          <a:off x="890433" y="4391771"/>
          <a:ext cx="9255759" cy="783986"/>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91993">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391993">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Calibri"/>
                          <a:cs typeface="Calibri"/>
                          <a:sym typeface="Arial"/>
                        </a:rPr>
                        <a:t>2000</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rtl="0">
                        <a:spcBef>
                          <a:spcPts val="0"/>
                        </a:spcBef>
                        <a:spcAft>
                          <a:spcPts val="0"/>
                        </a:spcAft>
                        <a:buNone/>
                      </a:pPr>
                      <a:r>
                        <a:rPr lang="en-IN" sz="1800" dirty="0"/>
                        <a:t>1961</a:t>
                      </a:r>
                      <a:endParaRPr sz="1800" dirty="0"/>
                    </a:p>
                  </a:txBody>
                  <a:tcPr marL="91450" marR="91450" marT="45725" marB="45725"/>
                </a:tc>
                <a:tc>
                  <a:txBody>
                    <a:bodyPr/>
                    <a:lstStyle/>
                    <a:p>
                      <a:pPr marL="0" marR="0" lvl="0" indent="0" algn="l" rtl="0">
                        <a:spcBef>
                          <a:spcPts val="0"/>
                        </a:spcBef>
                        <a:spcAft>
                          <a:spcPts val="0"/>
                        </a:spcAft>
                        <a:buNone/>
                      </a:pPr>
                      <a:r>
                        <a:rPr lang="en-IN" sz="1800" dirty="0"/>
                        <a:t>69</a:t>
                      </a:r>
                      <a:endParaRPr sz="1800" dirty="0"/>
                    </a:p>
                  </a:txBody>
                  <a:tcPr marL="91450" marR="91450" marT="45725" marB="45725"/>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4BF839F5-236B-B5F2-93D8-21B06EB97837}"/>
              </a:ext>
            </a:extLst>
          </p:cNvPr>
          <p:cNvSpPr txBox="1"/>
          <p:nvPr/>
        </p:nvSpPr>
        <p:spPr>
          <a:xfrm>
            <a:off x="840351" y="5191007"/>
            <a:ext cx="10282698" cy="369332"/>
          </a:xfrm>
          <a:prstGeom prst="rect">
            <a:avLst/>
          </a:prstGeom>
          <a:noFill/>
        </p:spPr>
        <p:txBody>
          <a:bodyPr wrap="square">
            <a:spAutoFit/>
          </a:bodyPr>
          <a:lstStyle/>
          <a:p>
            <a:pPr marL="228600" indent="-228600">
              <a:lnSpc>
                <a:spcPct val="90000"/>
              </a:lnSpc>
              <a:buClr>
                <a:schemeClr val="dk1"/>
              </a:buClr>
              <a:buSzPts val="2400"/>
              <a:buFont typeface="Arial"/>
              <a:buChar char="•"/>
            </a:pPr>
            <a:r>
              <a:rPr lang="en-US" sz="2000" dirty="0">
                <a:solidFill>
                  <a:schemeClr val="dk1"/>
                </a:solidFill>
                <a:latin typeface="Times New Roman"/>
                <a:cs typeface="Times New Roman"/>
                <a:sym typeface="Times New Roman"/>
              </a:rPr>
              <a:t>Then the different models are trained and tested with 100k log data</a:t>
            </a:r>
          </a:p>
        </p:txBody>
      </p:sp>
      <p:graphicFrame>
        <p:nvGraphicFramePr>
          <p:cNvPr id="4" name="Google Shape;140;p22">
            <a:extLst>
              <a:ext uri="{FF2B5EF4-FFF2-40B4-BE49-F238E27FC236}">
                <a16:creationId xmlns:a16="http://schemas.microsoft.com/office/drawing/2014/main" id="{32C22994-A7DA-F928-AB16-77EDC49EE072}"/>
              </a:ext>
            </a:extLst>
          </p:cNvPr>
          <p:cNvGraphicFramePr/>
          <p:nvPr>
            <p:extLst>
              <p:ext uri="{D42A27DB-BD31-4B8C-83A1-F6EECF244321}">
                <p14:modId xmlns:p14="http://schemas.microsoft.com/office/powerpoint/2010/main" val="3948449301"/>
              </p:ext>
            </p:extLst>
          </p:nvPr>
        </p:nvGraphicFramePr>
        <p:xfrm>
          <a:off x="890433" y="5650210"/>
          <a:ext cx="9255759" cy="783986"/>
        </p:xfrm>
        <a:graphic>
          <a:graphicData uri="http://schemas.openxmlformats.org/drawingml/2006/table">
            <a:tbl>
              <a:tblPr firstRow="1" bandRow="1">
                <a:noFill/>
                <a:tableStyleId>{753DE1AE-FBD0-41B5-A111-0DF8E0E16DF2}</a:tableStyleId>
              </a:tblPr>
              <a:tblGrid>
                <a:gridCol w="3085253">
                  <a:extLst>
                    <a:ext uri="{9D8B030D-6E8A-4147-A177-3AD203B41FA5}">
                      <a16:colId xmlns:a16="http://schemas.microsoft.com/office/drawing/2014/main" val="20000"/>
                    </a:ext>
                  </a:extLst>
                </a:gridCol>
                <a:gridCol w="3085253">
                  <a:extLst>
                    <a:ext uri="{9D8B030D-6E8A-4147-A177-3AD203B41FA5}">
                      <a16:colId xmlns:a16="http://schemas.microsoft.com/office/drawing/2014/main" val="20002"/>
                    </a:ext>
                  </a:extLst>
                </a:gridCol>
                <a:gridCol w="3085253">
                  <a:extLst>
                    <a:ext uri="{9D8B030D-6E8A-4147-A177-3AD203B41FA5}">
                      <a16:colId xmlns:a16="http://schemas.microsoft.com/office/drawing/2014/main" val="20003"/>
                    </a:ext>
                  </a:extLst>
                </a:gridCol>
              </a:tblGrid>
              <a:tr h="391993">
                <a:tc>
                  <a:txBody>
                    <a:bodyPr/>
                    <a:lstStyle/>
                    <a:p>
                      <a:pPr marL="0" marR="0" lvl="0" indent="0" algn="l" rtl="0">
                        <a:spcBef>
                          <a:spcPts val="0"/>
                        </a:spcBef>
                        <a:spcAft>
                          <a:spcPts val="0"/>
                        </a:spcAft>
                        <a:buNone/>
                      </a:pPr>
                      <a:r>
                        <a:rPr lang="en-IN" sz="1800" dirty="0"/>
                        <a:t>TOTAL</a:t>
                      </a:r>
                      <a:endParaRPr sz="1800" dirty="0"/>
                    </a:p>
                  </a:txBody>
                  <a:tcPr marL="91450" marR="91450" marT="45725" marB="45725"/>
                </a:tc>
                <a:tc>
                  <a:txBody>
                    <a:bodyPr/>
                    <a:lstStyle/>
                    <a:p>
                      <a:pPr marL="0" marR="0" lvl="0" indent="0" algn="l" rtl="0">
                        <a:spcBef>
                          <a:spcPts val="0"/>
                        </a:spcBef>
                        <a:spcAft>
                          <a:spcPts val="0"/>
                        </a:spcAft>
                        <a:buNone/>
                      </a:pPr>
                      <a:r>
                        <a:rPr lang="en-US" sz="1800" dirty="0"/>
                        <a:t>NO OF NORMAL LOGS</a:t>
                      </a:r>
                      <a:endParaRPr sz="1800" dirty="0"/>
                    </a:p>
                  </a:txBody>
                  <a:tcPr marL="91450" marR="91450" marT="45725" marB="45725"/>
                </a:tc>
                <a:tc>
                  <a:txBody>
                    <a:bodyPr/>
                    <a:lstStyle/>
                    <a:p>
                      <a:pPr marL="0" marR="0" lvl="0" indent="0" algn="l" rtl="0">
                        <a:spcBef>
                          <a:spcPts val="0"/>
                        </a:spcBef>
                        <a:spcAft>
                          <a:spcPts val="0"/>
                        </a:spcAft>
                        <a:buNone/>
                      </a:pPr>
                      <a:r>
                        <a:rPr lang="en-IN" sz="1800" dirty="0"/>
                        <a:t>NO OF ANOMOLY LOGS</a:t>
                      </a:r>
                      <a:endParaRPr sz="1800" dirty="0"/>
                    </a:p>
                  </a:txBody>
                  <a:tcPr marL="91450" marR="91450" marT="45725" marB="45725"/>
                </a:tc>
                <a:extLst>
                  <a:ext uri="{0D108BD9-81ED-4DB2-BD59-A6C34878D82A}">
                    <a16:rowId xmlns:a16="http://schemas.microsoft.com/office/drawing/2014/main" val="10000"/>
                  </a:ext>
                </a:extLst>
              </a:tr>
              <a:tr h="391993">
                <a:tc>
                  <a:txBody>
                    <a:bodyPr/>
                    <a:lstStyle/>
                    <a:p>
                      <a:pPr marL="0" marR="0" lvl="0" indent="0" algn="l" rtl="0">
                        <a:lnSpc>
                          <a:spcPct val="100000"/>
                        </a:lnSpc>
                        <a:spcBef>
                          <a:spcPts val="0"/>
                        </a:spcBef>
                        <a:spcAft>
                          <a:spcPts val="0"/>
                        </a:spcAft>
                        <a:buClr>
                          <a:srgbClr val="000000"/>
                        </a:buClr>
                        <a:buFont typeface="Arial"/>
                        <a:buNone/>
                      </a:pPr>
                      <a:r>
                        <a:rPr lang="en-IN" sz="1800" b="0" i="0" u="none" strike="noStrike" cap="none" dirty="0">
                          <a:solidFill>
                            <a:schemeClr val="dk1"/>
                          </a:solidFill>
                          <a:latin typeface="Times New Roman" panose="02020603050405020304" pitchFamily="18" charset="0"/>
                          <a:cs typeface="Times New Roman" panose="02020603050405020304" pitchFamily="18" charset="0"/>
                          <a:sym typeface="Arial"/>
                        </a:rPr>
                        <a:t>104815</a:t>
                      </a:r>
                      <a:endParaRPr sz="1800" b="0" i="0" u="none" strike="noStrike" cap="none" dirty="0">
                        <a:solidFill>
                          <a:schemeClr val="dk1"/>
                        </a:solidFill>
                        <a:latin typeface="Calibri"/>
                        <a:cs typeface="Calibri"/>
                        <a:sym typeface="Aria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dirty="0">
                          <a:latin typeface="Times New Roman" panose="02020603050405020304" pitchFamily="18" charset="0"/>
                          <a:cs typeface="Times New Roman" panose="02020603050405020304" pitchFamily="18" charset="0"/>
                        </a:rPr>
                        <a:t>101544</a:t>
                      </a:r>
                    </a:p>
                  </a:txBody>
                  <a:tcPr marL="91450" marR="91450" marT="45725" marB="45725"/>
                </a:tc>
                <a:tc>
                  <a:txBody>
                    <a:bodyPr/>
                    <a:lstStyle/>
                    <a:p>
                      <a:pPr marL="0" marR="0" lvl="0" indent="0" algn="l" rtl="0">
                        <a:spcBef>
                          <a:spcPts val="0"/>
                        </a:spcBef>
                        <a:spcAft>
                          <a:spcPts val="0"/>
                        </a:spcAft>
                        <a:buNone/>
                      </a:pPr>
                      <a:r>
                        <a:rPr lang="en-IN" sz="1800" dirty="0">
                          <a:latin typeface="Times New Roman" panose="02020603050405020304" pitchFamily="18" charset="0"/>
                          <a:cs typeface="Times New Roman" panose="02020603050405020304" pitchFamily="18" charset="0"/>
                        </a:rPr>
                        <a:t>3271</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5734</TotalTime>
  <Words>5506</Words>
  <Application>Microsoft Office PowerPoint</Application>
  <PresentationFormat>Widescreen</PresentationFormat>
  <Paragraphs>772</Paragraphs>
  <Slides>32</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Century Gothic</vt:lpstr>
      <vt:lpstr>Courier New</vt:lpstr>
      <vt:lpstr>Times New Roman</vt:lpstr>
      <vt:lpstr>Wingdings</vt:lpstr>
      <vt:lpstr>Office Theme</vt:lpstr>
      <vt:lpstr>Anomaly Detection in System Log using ML and DL Algorithms</vt:lpstr>
      <vt:lpstr>Introduction</vt:lpstr>
      <vt:lpstr>Problem Definition</vt:lpstr>
      <vt:lpstr>Literature Review</vt:lpstr>
      <vt:lpstr>PowerPoint Presentation</vt:lpstr>
      <vt:lpstr>PowerPoint Presentation</vt:lpstr>
      <vt:lpstr>Open Questions / Gaps in the Literature</vt:lpstr>
      <vt:lpstr>Objectives</vt:lpstr>
      <vt:lpstr>Dataset Description</vt:lpstr>
      <vt:lpstr>Approach – MileStones</vt:lpstr>
      <vt:lpstr>Approach – MileStones</vt:lpstr>
      <vt:lpstr>Approach – MileStones</vt:lpstr>
      <vt:lpstr>METHODOLOGY</vt:lpstr>
      <vt:lpstr>METHODOLOGY</vt:lpstr>
      <vt:lpstr>METHODOLOGY</vt:lpstr>
      <vt:lpstr>METHODOLOGY</vt:lpstr>
      <vt:lpstr>METHODOLOGY</vt:lpstr>
      <vt:lpstr>PowerPoint Presentation</vt:lpstr>
      <vt:lpstr>PowerPoint Presentation</vt:lpstr>
      <vt:lpstr>PowerPoint Presentation</vt:lpstr>
      <vt:lpstr>Results:</vt:lpstr>
      <vt:lpstr>PowerPoint Presentation</vt:lpstr>
      <vt:lpstr>Results: ML Models trained on SMOTE (Bert Features) (i)2k log sequences, (ii) Entire dataset (1lakh log sequences); ‘0’Class-Normal, ‘1’Class-Anomaly</vt:lpstr>
      <vt:lpstr>(i)2k log sequences, (ii) Entire dataset (1lakh log sequences); ‘0’Class-Normal, ‘1’Class-Anomaly</vt:lpstr>
      <vt:lpstr>Results: ML Models trained on SMOTE (Tokenizer Features) Entire dataset (1lakh log sequences); ‘0’Class-Normal, ‘1’Class-Anomaly</vt:lpstr>
      <vt:lpstr>Results: ML Models trained on SMOTE (Tokenizer Features) Entire dataset (1lakh log sequences); ‘0’Class-Normal, ‘1’Class-Anomaly</vt:lpstr>
      <vt:lpstr>Results: DL Models trained on Tokenized Vectors (i)with SMOTE (oversampled input-vectors), (ii) without SMOTE (directly);  ‘0’Class-Normal, ‘1’Class-Anomaly; [time taken is given for 5 epochs]</vt:lpstr>
      <vt:lpstr>Tentative Timeline</vt:lpstr>
      <vt:lpstr>Inference and Further Improvements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Transformers for Anomaly Detection in System Log</dc:title>
  <dc:creator>Asmitha Ubaid</dc:creator>
  <cp:lastModifiedBy>Prattipati Sri Vaishno Sai Suren - [CB.EN.U4AIE19048]</cp:lastModifiedBy>
  <cp:revision>44</cp:revision>
  <dcterms:modified xsi:type="dcterms:W3CDTF">2022-11-13T17:54:25Z</dcterms:modified>
</cp:coreProperties>
</file>