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85" r:id="rId6"/>
    <p:sldId id="278" r:id="rId7"/>
    <p:sldId id="287" r:id="rId8"/>
    <p:sldId id="290" r:id="rId9"/>
    <p:sldId id="320" r:id="rId10"/>
    <p:sldId id="284" r:id="rId11"/>
    <p:sldId id="293" r:id="rId12"/>
    <p:sldId id="298" r:id="rId13"/>
    <p:sldId id="299" r:id="rId14"/>
    <p:sldId id="300" r:id="rId15"/>
    <p:sldId id="301" r:id="rId16"/>
    <p:sldId id="303" r:id="rId17"/>
    <p:sldId id="304" r:id="rId18"/>
    <p:sldId id="305" r:id="rId19"/>
    <p:sldId id="306" r:id="rId20"/>
    <p:sldId id="307" r:id="rId21"/>
    <p:sldId id="308" r:id="rId22"/>
    <p:sldId id="309" r:id="rId23"/>
    <p:sldId id="311" r:id="rId24"/>
    <p:sldId id="312" r:id="rId25"/>
    <p:sldId id="315" r:id="rId26"/>
    <p:sldId id="316" r:id="rId27"/>
    <p:sldId id="317" r:id="rId28"/>
    <p:sldId id="321" r:id="rId29"/>
    <p:sldId id="3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3595" autoAdjust="0"/>
  </p:normalViewPr>
  <p:slideViewPr>
    <p:cSldViewPr snapToGrid="0">
      <p:cViewPr varScale="1">
        <p:scale>
          <a:sx n="85" d="100"/>
          <a:sy n="85" d="100"/>
        </p:scale>
        <p:origin x="427" y="6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9/9/2022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9/9/2022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9/9/2022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9/9/2022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9/9/2022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9/9/2022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9/9/2022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9/9/2022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9/9/2022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9/9/2022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9/9/2022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9/9/2022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41406" y="490817"/>
            <a:ext cx="9296288" cy="2781301"/>
          </a:xfrm>
        </p:spPr>
        <p:txBody>
          <a:bodyPr>
            <a:normAutofit fontScale="90000"/>
          </a:bodyPr>
          <a:lstStyle/>
          <a:p>
            <a:pPr>
              <a:lnSpc>
                <a:spcPct val="150000"/>
              </a:lnSpc>
            </a:pPr>
            <a:r>
              <a:rPr lang="en-US" sz="6000" dirty="0">
                <a:solidFill>
                  <a:schemeClr val="bg1">
                    <a:lumMod val="75000"/>
                    <a:lumOff val="25000"/>
                  </a:schemeClr>
                </a:solidFill>
              </a:rPr>
              <a:t>Applications of Fingerprint Classification using Deep Learning</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7285121" y="4795917"/>
            <a:ext cx="5067300" cy="1571266"/>
          </a:xfrm>
        </p:spPr>
        <p:txBody>
          <a:bodyPr/>
          <a:lstStyle/>
          <a:p>
            <a:r>
              <a:rPr lang="en-US" sz="2400" dirty="0">
                <a:solidFill>
                  <a:schemeClr val="bg1">
                    <a:lumMod val="75000"/>
                    <a:lumOff val="25000"/>
                  </a:schemeClr>
                </a:solidFill>
              </a:rPr>
              <a:t>Deep Learning in Signal Image and Processing</a:t>
            </a:r>
          </a:p>
          <a:p>
            <a:r>
              <a:rPr lang="en-US" sz="2400" dirty="0">
                <a:solidFill>
                  <a:schemeClr val="bg1">
                    <a:lumMod val="75000"/>
                    <a:lumOff val="25000"/>
                  </a:schemeClr>
                </a:solidFill>
              </a:rPr>
              <a:t>21AIE312</a:t>
            </a:r>
          </a:p>
          <a:p>
            <a:endParaRPr lang="en-US" sz="2400" dirty="0">
              <a:solidFill>
                <a:schemeClr val="bg1">
                  <a:lumMod val="75000"/>
                  <a:lumOff val="25000"/>
                </a:schemeClr>
              </a:solidFill>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5CA0AE7-7E33-811B-97A9-F29BD0ED387B}"/>
              </a:ext>
            </a:extLst>
          </p:cNvPr>
          <p:cNvSpPr>
            <a:spLocks noGrp="1"/>
          </p:cNvSpPr>
          <p:nvPr>
            <p:ph type="title"/>
          </p:nvPr>
        </p:nvSpPr>
        <p:spPr>
          <a:xfrm>
            <a:off x="546351" y="433545"/>
            <a:ext cx="11139854" cy="930447"/>
          </a:xfrm>
        </p:spPr>
        <p:txBody>
          <a:bodyPr vert="horz" lIns="91440" tIns="45720" rIns="91440" bIns="45720" rtlCol="0" anchor="b">
            <a:normAutofit/>
          </a:bodyPr>
          <a:lstStyle/>
          <a:p>
            <a:r>
              <a:rPr lang="en-US" sz="5400">
                <a:solidFill>
                  <a:srgbClr val="FFFFFF"/>
                </a:solidFill>
                <a:ea typeface="+mj-ea"/>
                <a:cs typeface="+mj-cs"/>
              </a:rPr>
              <a:t>Models</a:t>
            </a:r>
          </a:p>
        </p:txBody>
      </p:sp>
      <p:cxnSp>
        <p:nvCxnSpPr>
          <p:cNvPr id="40" name="Straight Connector 3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descr="Text&#10;&#10;Description automatically generated with low confidence">
            <a:extLst>
              <a:ext uri="{FF2B5EF4-FFF2-40B4-BE49-F238E27FC236}">
                <a16:creationId xmlns:a16="http://schemas.microsoft.com/office/drawing/2014/main" id="{26B115B2-5A21-7506-483C-FCF83A84024E}"/>
              </a:ext>
            </a:extLst>
          </p:cNvPr>
          <p:cNvPicPr>
            <a:picLocks noGrp="1" noChangeAspect="1"/>
          </p:cNvPicPr>
          <p:nvPr>
            <p:ph sz="quarter" idx="11"/>
          </p:nvPr>
        </p:nvPicPr>
        <p:blipFill>
          <a:blip r:embed="rId2"/>
          <a:stretch>
            <a:fillRect/>
          </a:stretch>
        </p:blipFill>
        <p:spPr>
          <a:xfrm>
            <a:off x="1670346" y="2426818"/>
            <a:ext cx="2778358" cy="3997637"/>
          </a:xfrm>
          <a:prstGeom prst="rect">
            <a:avLst/>
          </a:prstGeom>
        </p:spPr>
      </p:pic>
      <p:cxnSp>
        <p:nvCxnSpPr>
          <p:cNvPr id="41" name="Straight Connector 3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descr="Graphical user interface, table&#10;&#10;Description automatically generated with medium confidence">
            <a:extLst>
              <a:ext uri="{FF2B5EF4-FFF2-40B4-BE49-F238E27FC236}">
                <a16:creationId xmlns:a16="http://schemas.microsoft.com/office/drawing/2014/main" id="{50C8F0BB-613E-7866-3E0B-33868D5188D6}"/>
              </a:ext>
            </a:extLst>
          </p:cNvPr>
          <p:cNvPicPr>
            <a:picLocks noChangeAspect="1"/>
          </p:cNvPicPr>
          <p:nvPr/>
        </p:nvPicPr>
        <p:blipFill>
          <a:blip r:embed="rId3"/>
          <a:stretch>
            <a:fillRect/>
          </a:stretch>
        </p:blipFill>
        <p:spPr>
          <a:xfrm>
            <a:off x="7138960" y="2426818"/>
            <a:ext cx="4068142" cy="3997637"/>
          </a:xfrm>
          <a:prstGeom prst="rect">
            <a:avLst/>
          </a:prstGeom>
        </p:spPr>
      </p:pic>
      <p:sp>
        <p:nvSpPr>
          <p:cNvPr id="2" name="Date Placeholder 1">
            <a:extLst>
              <a:ext uri="{FF2B5EF4-FFF2-40B4-BE49-F238E27FC236}">
                <a16:creationId xmlns:a16="http://schemas.microsoft.com/office/drawing/2014/main" id="{8B26A0F2-6C9F-E072-BB14-C1EF4366B1C4}"/>
              </a:ext>
            </a:extLst>
          </p:cNvPr>
          <p:cNvSpPr>
            <a:spLocks noGrp="1"/>
          </p:cNvSpPr>
          <p:nvPr>
            <p:ph type="dt" sz="half" idx="2"/>
          </p:nvPr>
        </p:nvSpPr>
        <p:spPr>
          <a:xfrm>
            <a:off x="830943" y="6522430"/>
            <a:ext cx="2743200" cy="347472"/>
          </a:xfrm>
        </p:spPr>
        <p:txBody>
          <a:bodyPr vert="horz" lIns="91440" tIns="45720" rIns="91440" bIns="45720" rtlCol="0" anchor="ctr">
            <a:normAutofit/>
          </a:bodyPr>
          <a:lstStyle/>
          <a:p>
            <a:pPr>
              <a:spcAft>
                <a:spcPts val="600"/>
              </a:spcAft>
            </a:pPr>
            <a:fld id="{C5DB74C9-B808-4394-A017-79C83B2524EF}" type="datetime1">
              <a:rPr lang="en-US" sz="1200">
                <a:solidFill>
                  <a:srgbClr val="898989"/>
                </a:solidFill>
              </a:rPr>
              <a:pPr>
                <a:spcAft>
                  <a:spcPts val="600"/>
                </a:spcAft>
              </a:pPr>
              <a:t>9/9/2022</a:t>
            </a:fld>
            <a:endParaRPr lang="en-US" sz="1200">
              <a:solidFill>
                <a:srgbClr val="898989"/>
              </a:solidFill>
            </a:endParaRPr>
          </a:p>
        </p:txBody>
      </p:sp>
      <p:sp>
        <p:nvSpPr>
          <p:cNvPr id="3" name="Slide Number Placeholder 2">
            <a:extLst>
              <a:ext uri="{FF2B5EF4-FFF2-40B4-BE49-F238E27FC236}">
                <a16:creationId xmlns:a16="http://schemas.microsoft.com/office/drawing/2014/main" id="{C935C87D-5093-28BD-C98D-6E6A45DF632C}"/>
              </a:ext>
            </a:extLst>
          </p:cNvPr>
          <p:cNvSpPr>
            <a:spLocks noGrp="1"/>
          </p:cNvSpPr>
          <p:nvPr>
            <p:ph type="sldNum" sz="quarter" idx="4"/>
          </p:nvPr>
        </p:nvSpPr>
        <p:spPr>
          <a:xfrm>
            <a:off x="8603343" y="6522430"/>
            <a:ext cx="2743200" cy="347472"/>
          </a:xfrm>
        </p:spPr>
        <p:txBody>
          <a:bodyPr vert="horz" lIns="91440" tIns="45720" rIns="91440" bIns="45720" rtlCol="0" anchor="ctr">
            <a:normAutofit/>
          </a:bodyPr>
          <a:lstStyle/>
          <a:p>
            <a:pPr>
              <a:spcAft>
                <a:spcPts val="600"/>
              </a:spcAft>
            </a:pPr>
            <a:fld id="{294A09A9-5501-47C1-A89A-A340965A2BE2}" type="slidenum">
              <a:rPr lang="en-US" sz="1200">
                <a:solidFill>
                  <a:srgbClr val="898989"/>
                </a:solidFill>
                <a:latin typeface="+mn-lt"/>
                <a:cs typeface="+mn-cs"/>
              </a:rPr>
              <a:pPr>
                <a:spcAft>
                  <a:spcPts val="600"/>
                </a:spcAft>
              </a:pPr>
              <a:t>10</a:t>
            </a:fld>
            <a:endParaRPr lang="en-US" sz="1200">
              <a:solidFill>
                <a:srgbClr val="898989"/>
              </a:solidFill>
              <a:latin typeface="+mn-lt"/>
              <a:cs typeface="+mn-cs"/>
            </a:endParaRPr>
          </a:p>
        </p:txBody>
      </p:sp>
    </p:spTree>
    <p:extLst>
      <p:ext uri="{BB962C8B-B14F-4D97-AF65-F5344CB8AC3E}">
        <p14:creationId xmlns:p14="http://schemas.microsoft.com/office/powerpoint/2010/main" val="24464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62B542C-B1EE-6030-FFC1-7E0957C53A0E}"/>
              </a:ext>
            </a:extLst>
          </p:cNvPr>
          <p:cNvSpPr>
            <a:spLocks noGrp="1"/>
          </p:cNvSpPr>
          <p:nvPr>
            <p:ph type="title"/>
          </p:nvPr>
        </p:nvSpPr>
        <p:spPr>
          <a:xfrm>
            <a:off x="838200" y="557189"/>
            <a:ext cx="10515600" cy="2057043"/>
          </a:xfrm>
        </p:spPr>
        <p:txBody>
          <a:bodyPr vert="horz" lIns="91440" tIns="45720" rIns="91440" bIns="45720" rtlCol="0" anchor="ctr">
            <a:normAutofit/>
          </a:bodyPr>
          <a:lstStyle/>
          <a:p>
            <a:pPr algn="l"/>
            <a:r>
              <a:rPr lang="en-US" sz="5200" kern="1200">
                <a:solidFill>
                  <a:schemeClr val="tx1"/>
                </a:solidFill>
                <a:latin typeface="+mj-lt"/>
                <a:ea typeface="+mj-ea"/>
                <a:cs typeface="+mj-cs"/>
              </a:rPr>
              <a:t>CNN Results</a:t>
            </a:r>
          </a:p>
        </p:txBody>
      </p:sp>
      <p:pic>
        <p:nvPicPr>
          <p:cNvPr id="7" name="Content Placeholder 6" descr="Graphical user interface&#10;&#10;Description automatically generated with low confidence">
            <a:extLst>
              <a:ext uri="{FF2B5EF4-FFF2-40B4-BE49-F238E27FC236}">
                <a16:creationId xmlns:a16="http://schemas.microsoft.com/office/drawing/2014/main" id="{C83D2DE7-B2A7-0B7F-5C90-109FB404C916}"/>
              </a:ext>
            </a:extLst>
          </p:cNvPr>
          <p:cNvPicPr>
            <a:picLocks noGrp="1" noChangeAspect="1"/>
          </p:cNvPicPr>
          <p:nvPr>
            <p:ph sz="quarter" idx="11"/>
          </p:nvPr>
        </p:nvPicPr>
        <p:blipFill>
          <a:blip r:embed="rId2"/>
          <a:stretch>
            <a:fillRect/>
          </a:stretch>
        </p:blipFill>
        <p:spPr>
          <a:xfrm>
            <a:off x="8313297" y="1250764"/>
            <a:ext cx="3612202" cy="5105586"/>
          </a:xfrm>
          <a:prstGeom prst="rect">
            <a:avLst/>
          </a:prstGeom>
        </p:spPr>
      </p:pic>
      <p:pic>
        <p:nvPicPr>
          <p:cNvPr id="9" name="Picture 8" descr="Chart&#10;&#10;Description automatically generated">
            <a:extLst>
              <a:ext uri="{FF2B5EF4-FFF2-40B4-BE49-F238E27FC236}">
                <a16:creationId xmlns:a16="http://schemas.microsoft.com/office/drawing/2014/main" id="{92F4651E-C749-2FD0-BB64-305091F6B7AC}"/>
              </a:ext>
            </a:extLst>
          </p:cNvPr>
          <p:cNvPicPr>
            <a:picLocks noChangeAspect="1"/>
          </p:cNvPicPr>
          <p:nvPr/>
        </p:nvPicPr>
        <p:blipFill rotWithShape="1">
          <a:blip r:embed="rId3"/>
          <a:srcRect r="9104"/>
          <a:stretch/>
        </p:blipFill>
        <p:spPr>
          <a:xfrm>
            <a:off x="4437643" y="2687978"/>
            <a:ext cx="3612202" cy="3745496"/>
          </a:xfrm>
          <a:prstGeom prst="rect">
            <a:avLst/>
          </a:prstGeom>
        </p:spPr>
      </p:pic>
      <p:pic>
        <p:nvPicPr>
          <p:cNvPr id="11" name="Picture 10" descr="Table&#10;&#10;Description automatically generated with medium confidence">
            <a:extLst>
              <a:ext uri="{FF2B5EF4-FFF2-40B4-BE49-F238E27FC236}">
                <a16:creationId xmlns:a16="http://schemas.microsoft.com/office/drawing/2014/main" id="{4D9DBBD5-514E-6FB2-7E93-205A816EBCD0}"/>
              </a:ext>
            </a:extLst>
          </p:cNvPr>
          <p:cNvPicPr>
            <a:picLocks noChangeAspect="1"/>
          </p:cNvPicPr>
          <p:nvPr/>
        </p:nvPicPr>
        <p:blipFill>
          <a:blip r:embed="rId4"/>
          <a:stretch>
            <a:fillRect/>
          </a:stretch>
        </p:blipFill>
        <p:spPr>
          <a:xfrm>
            <a:off x="288249" y="3363686"/>
            <a:ext cx="4094870" cy="1418761"/>
          </a:xfrm>
          <a:prstGeom prst="rect">
            <a:avLst/>
          </a:prstGeom>
        </p:spPr>
      </p:pic>
      <p:sp>
        <p:nvSpPr>
          <p:cNvPr id="2" name="Date Placeholder 1">
            <a:extLst>
              <a:ext uri="{FF2B5EF4-FFF2-40B4-BE49-F238E27FC236}">
                <a16:creationId xmlns:a16="http://schemas.microsoft.com/office/drawing/2014/main" id="{7C4F550E-DD73-13BF-3355-B3BAC065DA93}"/>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5DB74C9-B808-4394-A017-79C83B2524EF}" type="datetime1">
              <a:rPr lang="en-US" sz="1200" smtClean="0"/>
              <a:pPr>
                <a:spcAft>
                  <a:spcPts val="600"/>
                </a:spcAft>
              </a:pPr>
              <a:t>9/9/2022</a:t>
            </a:fld>
            <a:endParaRPr lang="en-US" sz="1200"/>
          </a:p>
        </p:txBody>
      </p:sp>
      <p:sp>
        <p:nvSpPr>
          <p:cNvPr id="3" name="Slide Number Placeholder 2">
            <a:extLst>
              <a:ext uri="{FF2B5EF4-FFF2-40B4-BE49-F238E27FC236}">
                <a16:creationId xmlns:a16="http://schemas.microsoft.com/office/drawing/2014/main" id="{D7A3F20A-3469-8C41-C3AB-AD8BA7AEA5F3}"/>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11</a:t>
            </a:fld>
            <a:endParaRPr lang="en-US" sz="1200">
              <a:latin typeface="+mn-lt"/>
              <a:cs typeface="+mn-cs"/>
            </a:endParaRPr>
          </a:p>
        </p:txBody>
      </p:sp>
    </p:spTree>
    <p:extLst>
      <p:ext uri="{BB962C8B-B14F-4D97-AF65-F5344CB8AC3E}">
        <p14:creationId xmlns:p14="http://schemas.microsoft.com/office/powerpoint/2010/main" val="366395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F5A282C-0BCE-D588-6A82-152754E088D1}"/>
              </a:ext>
            </a:extLst>
          </p:cNvPr>
          <p:cNvSpPr>
            <a:spLocks noGrp="1"/>
          </p:cNvSpPr>
          <p:nvPr>
            <p:ph type="title"/>
          </p:nvPr>
        </p:nvSpPr>
        <p:spPr>
          <a:xfrm>
            <a:off x="838200" y="557189"/>
            <a:ext cx="10515600" cy="2057043"/>
          </a:xfrm>
        </p:spPr>
        <p:txBody>
          <a:bodyPr vert="horz" lIns="91440" tIns="45720" rIns="91440" bIns="45720" rtlCol="0" anchor="ctr">
            <a:normAutofit/>
          </a:bodyPr>
          <a:lstStyle/>
          <a:p>
            <a:pPr algn="l"/>
            <a:r>
              <a:rPr lang="en-US" sz="5200" kern="1200">
                <a:solidFill>
                  <a:schemeClr val="tx1"/>
                </a:solidFill>
                <a:latin typeface="+mj-lt"/>
                <a:ea typeface="+mj-ea"/>
                <a:cs typeface="+mj-cs"/>
              </a:rPr>
              <a:t>MobileNet Results</a:t>
            </a:r>
          </a:p>
        </p:txBody>
      </p:sp>
      <p:pic>
        <p:nvPicPr>
          <p:cNvPr id="7" name="Content Placeholder 6" descr="Chart, line chart&#10;&#10;Description automatically generated">
            <a:extLst>
              <a:ext uri="{FF2B5EF4-FFF2-40B4-BE49-F238E27FC236}">
                <a16:creationId xmlns:a16="http://schemas.microsoft.com/office/drawing/2014/main" id="{1D73B65C-D72E-8AA2-3E7E-EDD787A94EE9}"/>
              </a:ext>
            </a:extLst>
          </p:cNvPr>
          <p:cNvPicPr>
            <a:picLocks noGrp="1" noChangeAspect="1"/>
          </p:cNvPicPr>
          <p:nvPr>
            <p:ph sz="quarter" idx="11"/>
          </p:nvPr>
        </p:nvPicPr>
        <p:blipFill>
          <a:blip r:embed="rId2"/>
          <a:stretch>
            <a:fillRect/>
          </a:stretch>
        </p:blipFill>
        <p:spPr>
          <a:xfrm>
            <a:off x="8171541" y="1868590"/>
            <a:ext cx="3709427" cy="4351235"/>
          </a:xfrm>
          <a:prstGeom prst="rect">
            <a:avLst/>
          </a:prstGeom>
        </p:spPr>
      </p:pic>
      <p:pic>
        <p:nvPicPr>
          <p:cNvPr id="9" name="Picture 8" descr="Chart&#10;&#10;Description automatically generated">
            <a:extLst>
              <a:ext uri="{FF2B5EF4-FFF2-40B4-BE49-F238E27FC236}">
                <a16:creationId xmlns:a16="http://schemas.microsoft.com/office/drawing/2014/main" id="{84D701B0-4837-701F-5B3D-905E7C45A847}"/>
              </a:ext>
            </a:extLst>
          </p:cNvPr>
          <p:cNvPicPr>
            <a:picLocks noChangeAspect="1"/>
          </p:cNvPicPr>
          <p:nvPr/>
        </p:nvPicPr>
        <p:blipFill>
          <a:blip r:embed="rId3"/>
          <a:stretch>
            <a:fillRect/>
          </a:stretch>
        </p:blipFill>
        <p:spPr>
          <a:xfrm>
            <a:off x="4419601" y="2785956"/>
            <a:ext cx="3339112" cy="3514855"/>
          </a:xfrm>
          <a:prstGeom prst="rect">
            <a:avLst/>
          </a:prstGeom>
        </p:spPr>
      </p:pic>
      <p:pic>
        <p:nvPicPr>
          <p:cNvPr id="11" name="Picture 10" descr="Table&#10;&#10;Description automatically generated with medium confidence">
            <a:extLst>
              <a:ext uri="{FF2B5EF4-FFF2-40B4-BE49-F238E27FC236}">
                <a16:creationId xmlns:a16="http://schemas.microsoft.com/office/drawing/2014/main" id="{0F9E9C5C-B1DC-DB61-0CD5-8F5113440A7B}"/>
              </a:ext>
            </a:extLst>
          </p:cNvPr>
          <p:cNvPicPr>
            <a:picLocks noChangeAspect="1"/>
          </p:cNvPicPr>
          <p:nvPr/>
        </p:nvPicPr>
        <p:blipFill>
          <a:blip r:embed="rId4"/>
          <a:stretch>
            <a:fillRect/>
          </a:stretch>
        </p:blipFill>
        <p:spPr>
          <a:xfrm>
            <a:off x="311032" y="3802720"/>
            <a:ext cx="3797536" cy="1220059"/>
          </a:xfrm>
          <a:prstGeom prst="rect">
            <a:avLst/>
          </a:prstGeom>
        </p:spPr>
      </p:pic>
      <p:sp>
        <p:nvSpPr>
          <p:cNvPr id="2" name="Date Placeholder 1">
            <a:extLst>
              <a:ext uri="{FF2B5EF4-FFF2-40B4-BE49-F238E27FC236}">
                <a16:creationId xmlns:a16="http://schemas.microsoft.com/office/drawing/2014/main" id="{ECF32978-EB18-BF96-5E15-F72BEB2DA298}"/>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5DB74C9-B808-4394-A017-79C83B2524EF}" type="datetime1">
              <a:rPr lang="en-US" sz="1200" smtClean="0"/>
              <a:pPr>
                <a:spcAft>
                  <a:spcPts val="600"/>
                </a:spcAft>
              </a:pPr>
              <a:t>9/9/2022</a:t>
            </a:fld>
            <a:endParaRPr lang="en-US" sz="1200"/>
          </a:p>
        </p:txBody>
      </p:sp>
      <p:sp>
        <p:nvSpPr>
          <p:cNvPr id="3" name="Slide Number Placeholder 2">
            <a:extLst>
              <a:ext uri="{FF2B5EF4-FFF2-40B4-BE49-F238E27FC236}">
                <a16:creationId xmlns:a16="http://schemas.microsoft.com/office/drawing/2014/main" id="{DF53BC11-50E7-29F7-D779-F38968E951E2}"/>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12</a:t>
            </a:fld>
            <a:endParaRPr lang="en-US" sz="1200">
              <a:latin typeface="+mn-lt"/>
              <a:cs typeface="+mn-cs"/>
            </a:endParaRPr>
          </a:p>
        </p:txBody>
      </p:sp>
    </p:spTree>
    <p:extLst>
      <p:ext uri="{BB962C8B-B14F-4D97-AF65-F5344CB8AC3E}">
        <p14:creationId xmlns:p14="http://schemas.microsoft.com/office/powerpoint/2010/main" val="100866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092583-4CD5-3A43-E42C-1321AE8EF58C}"/>
              </a:ext>
            </a:extLst>
          </p:cNvPr>
          <p:cNvSpPr>
            <a:spLocks noGrp="1"/>
          </p:cNvSpPr>
          <p:nvPr>
            <p:ph type="dt" sz="half" idx="2"/>
          </p:nvPr>
        </p:nvSpPr>
        <p:spPr/>
        <p:txBody>
          <a:bodyPr/>
          <a:lstStyle/>
          <a:p>
            <a:fld id="{C5DB74C9-B808-4394-A017-79C83B2524EF}" type="datetime1">
              <a:rPr lang="en-US" smtClean="0"/>
              <a:t>9/9/2022</a:t>
            </a:fld>
            <a:endParaRPr lang="en-US" dirty="0"/>
          </a:p>
        </p:txBody>
      </p:sp>
      <p:sp>
        <p:nvSpPr>
          <p:cNvPr id="3" name="Slide Number Placeholder 2">
            <a:extLst>
              <a:ext uri="{FF2B5EF4-FFF2-40B4-BE49-F238E27FC236}">
                <a16:creationId xmlns:a16="http://schemas.microsoft.com/office/drawing/2014/main" id="{14966B46-ACA8-9500-DF63-7A130D758CCF}"/>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4" name="Content Placeholder 3">
            <a:extLst>
              <a:ext uri="{FF2B5EF4-FFF2-40B4-BE49-F238E27FC236}">
                <a16:creationId xmlns:a16="http://schemas.microsoft.com/office/drawing/2014/main" id="{C9578AFA-1245-1892-2508-0709B34160EF}"/>
              </a:ext>
            </a:extLst>
          </p:cNvPr>
          <p:cNvSpPr>
            <a:spLocks noGrp="1"/>
          </p:cNvSpPr>
          <p:nvPr>
            <p:ph sz="quarter" idx="11"/>
          </p:nvPr>
        </p:nvSpPr>
        <p:spPr/>
        <p:txBody>
          <a:bodyPr/>
          <a:lstStyle/>
          <a:p>
            <a:r>
              <a:rPr lang="en-US" dirty="0"/>
              <a:t>For, this problem we considered both Real and Altered data.</a:t>
            </a:r>
          </a:p>
          <a:p>
            <a:r>
              <a:rPr lang="en-US" dirty="0"/>
              <a:t>The training data contains ID : 0 to 400 from altered data and testing data contains ID: 401 to 600 from the real data which is totally unseen by the model.</a:t>
            </a:r>
          </a:p>
          <a:p>
            <a:r>
              <a:rPr lang="en-US" dirty="0"/>
              <a:t> The predictions are also explained visually through a custom function.</a:t>
            </a:r>
          </a:p>
        </p:txBody>
      </p:sp>
      <p:sp>
        <p:nvSpPr>
          <p:cNvPr id="5" name="Title 4">
            <a:extLst>
              <a:ext uri="{FF2B5EF4-FFF2-40B4-BE49-F238E27FC236}">
                <a16:creationId xmlns:a16="http://schemas.microsoft.com/office/drawing/2014/main" id="{895435BC-2389-0AF0-89CA-C3A97DB6336E}"/>
              </a:ext>
            </a:extLst>
          </p:cNvPr>
          <p:cNvSpPr>
            <a:spLocks noGrp="1"/>
          </p:cNvSpPr>
          <p:nvPr>
            <p:ph type="title"/>
          </p:nvPr>
        </p:nvSpPr>
        <p:spPr/>
        <p:txBody>
          <a:bodyPr/>
          <a:lstStyle/>
          <a:p>
            <a:r>
              <a:rPr lang="en-US" dirty="0"/>
              <a:t>Finger Identification</a:t>
            </a:r>
          </a:p>
        </p:txBody>
      </p:sp>
    </p:spTree>
    <p:extLst>
      <p:ext uri="{BB962C8B-B14F-4D97-AF65-F5344CB8AC3E}">
        <p14:creationId xmlns:p14="http://schemas.microsoft.com/office/powerpoint/2010/main" val="660163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17090AA-86C6-CD55-6E9D-62B3F9AC68C1}"/>
              </a:ext>
            </a:extLst>
          </p:cNvPr>
          <p:cNvSpPr>
            <a:spLocks noGrp="1"/>
          </p:cNvSpPr>
          <p:nvPr>
            <p:ph type="title"/>
          </p:nvPr>
        </p:nvSpPr>
        <p:spPr>
          <a:xfrm>
            <a:off x="546351" y="433545"/>
            <a:ext cx="11139854" cy="930447"/>
          </a:xfrm>
        </p:spPr>
        <p:txBody>
          <a:bodyPr vert="horz" lIns="91440" tIns="45720" rIns="91440" bIns="45720" rtlCol="0" anchor="b">
            <a:normAutofit/>
          </a:bodyPr>
          <a:lstStyle/>
          <a:p>
            <a:r>
              <a:rPr lang="en-US" sz="5400">
                <a:solidFill>
                  <a:srgbClr val="FFFFFF"/>
                </a:solidFill>
                <a:ea typeface="+mj-ea"/>
                <a:cs typeface="+mj-cs"/>
              </a:rPr>
              <a:t>Models</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10;&#10;Description automatically generated with low confidence">
            <a:extLst>
              <a:ext uri="{FF2B5EF4-FFF2-40B4-BE49-F238E27FC236}">
                <a16:creationId xmlns:a16="http://schemas.microsoft.com/office/drawing/2014/main" id="{87A630FE-8C9B-911F-15FA-100E494BF624}"/>
              </a:ext>
            </a:extLst>
          </p:cNvPr>
          <p:cNvPicPr>
            <a:picLocks noChangeAspect="1"/>
          </p:cNvPicPr>
          <p:nvPr/>
        </p:nvPicPr>
        <p:blipFill>
          <a:blip r:embed="rId2"/>
          <a:stretch>
            <a:fillRect/>
          </a:stretch>
        </p:blipFill>
        <p:spPr>
          <a:xfrm>
            <a:off x="1675344" y="2426818"/>
            <a:ext cx="2768363" cy="3997637"/>
          </a:xfrm>
          <a:prstGeom prst="rect">
            <a:avLst/>
          </a:prstGeom>
        </p:spPr>
      </p:pic>
      <p:cxnSp>
        <p:nvCxnSpPr>
          <p:cNvPr id="20"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descr="Table&#10;&#10;Description automatically generated">
            <a:extLst>
              <a:ext uri="{FF2B5EF4-FFF2-40B4-BE49-F238E27FC236}">
                <a16:creationId xmlns:a16="http://schemas.microsoft.com/office/drawing/2014/main" id="{24807885-9702-EB1A-40FF-DF203F3BA68B}"/>
              </a:ext>
            </a:extLst>
          </p:cNvPr>
          <p:cNvPicPr>
            <a:picLocks noChangeAspect="1"/>
          </p:cNvPicPr>
          <p:nvPr/>
        </p:nvPicPr>
        <p:blipFill>
          <a:blip r:embed="rId3"/>
          <a:stretch>
            <a:fillRect/>
          </a:stretch>
        </p:blipFill>
        <p:spPr>
          <a:xfrm>
            <a:off x="7309133" y="2426818"/>
            <a:ext cx="3727796" cy="3997637"/>
          </a:xfrm>
          <a:prstGeom prst="rect">
            <a:avLst/>
          </a:prstGeom>
        </p:spPr>
      </p:pic>
      <p:sp>
        <p:nvSpPr>
          <p:cNvPr id="2" name="Date Placeholder 1">
            <a:extLst>
              <a:ext uri="{FF2B5EF4-FFF2-40B4-BE49-F238E27FC236}">
                <a16:creationId xmlns:a16="http://schemas.microsoft.com/office/drawing/2014/main" id="{7857209A-0E50-A331-0919-E735D4CE39C5}"/>
              </a:ext>
            </a:extLst>
          </p:cNvPr>
          <p:cNvSpPr>
            <a:spLocks noGrp="1"/>
          </p:cNvSpPr>
          <p:nvPr>
            <p:ph type="dt" sz="half" idx="2"/>
          </p:nvPr>
        </p:nvSpPr>
        <p:spPr>
          <a:xfrm>
            <a:off x="830943" y="6522430"/>
            <a:ext cx="2743200" cy="347472"/>
          </a:xfrm>
        </p:spPr>
        <p:txBody>
          <a:bodyPr vert="horz" lIns="91440" tIns="45720" rIns="91440" bIns="45720" rtlCol="0" anchor="ctr">
            <a:normAutofit/>
          </a:bodyPr>
          <a:lstStyle/>
          <a:p>
            <a:pPr>
              <a:spcAft>
                <a:spcPts val="600"/>
              </a:spcAft>
            </a:pPr>
            <a:fld id="{C5DB74C9-B808-4394-A017-79C83B2524EF}" type="datetime1">
              <a:rPr lang="en-US" sz="1200">
                <a:solidFill>
                  <a:srgbClr val="898989"/>
                </a:solidFill>
              </a:rPr>
              <a:pPr>
                <a:spcAft>
                  <a:spcPts val="600"/>
                </a:spcAft>
              </a:pPr>
              <a:t>9/9/2022</a:t>
            </a:fld>
            <a:endParaRPr lang="en-US" sz="1200">
              <a:solidFill>
                <a:srgbClr val="898989"/>
              </a:solidFill>
            </a:endParaRPr>
          </a:p>
        </p:txBody>
      </p:sp>
      <p:sp>
        <p:nvSpPr>
          <p:cNvPr id="3" name="Slide Number Placeholder 2">
            <a:extLst>
              <a:ext uri="{FF2B5EF4-FFF2-40B4-BE49-F238E27FC236}">
                <a16:creationId xmlns:a16="http://schemas.microsoft.com/office/drawing/2014/main" id="{4ED8D641-69FB-ECB3-7868-2C8D952E7113}"/>
              </a:ext>
            </a:extLst>
          </p:cNvPr>
          <p:cNvSpPr>
            <a:spLocks noGrp="1"/>
          </p:cNvSpPr>
          <p:nvPr>
            <p:ph type="sldNum" sz="quarter" idx="4"/>
          </p:nvPr>
        </p:nvSpPr>
        <p:spPr>
          <a:xfrm>
            <a:off x="8603343" y="6522430"/>
            <a:ext cx="2743200" cy="347472"/>
          </a:xfrm>
        </p:spPr>
        <p:txBody>
          <a:bodyPr vert="horz" lIns="91440" tIns="45720" rIns="91440" bIns="45720" rtlCol="0" anchor="ctr">
            <a:normAutofit/>
          </a:bodyPr>
          <a:lstStyle/>
          <a:p>
            <a:pPr>
              <a:spcAft>
                <a:spcPts val="600"/>
              </a:spcAft>
            </a:pPr>
            <a:fld id="{294A09A9-5501-47C1-A89A-A340965A2BE2}" type="slidenum">
              <a:rPr lang="en-US" sz="1200">
                <a:solidFill>
                  <a:srgbClr val="898989"/>
                </a:solidFill>
                <a:latin typeface="+mn-lt"/>
                <a:cs typeface="+mn-cs"/>
              </a:rPr>
              <a:pPr>
                <a:spcAft>
                  <a:spcPts val="600"/>
                </a:spcAft>
              </a:pPr>
              <a:t>14</a:t>
            </a:fld>
            <a:endParaRPr lang="en-US" sz="1200">
              <a:solidFill>
                <a:srgbClr val="898989"/>
              </a:solidFill>
              <a:latin typeface="+mn-lt"/>
              <a:cs typeface="+mn-cs"/>
            </a:endParaRPr>
          </a:p>
        </p:txBody>
      </p:sp>
      <p:sp>
        <p:nvSpPr>
          <p:cNvPr id="10" name="AutoShape 4" descr="finger_mobilenet">
            <a:extLst>
              <a:ext uri="{FF2B5EF4-FFF2-40B4-BE49-F238E27FC236}">
                <a16:creationId xmlns:a16="http://schemas.microsoft.com/office/drawing/2014/main" id="{97B53429-67A2-2430-C4BD-474DC503A4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0885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BAFB8D0-72C3-FA4C-06A2-281545BC4143}"/>
              </a:ext>
            </a:extLst>
          </p:cNvPr>
          <p:cNvSpPr>
            <a:spLocks noGrp="1"/>
          </p:cNvSpPr>
          <p:nvPr>
            <p:ph type="title"/>
          </p:nvPr>
        </p:nvSpPr>
        <p:spPr>
          <a:xfrm>
            <a:off x="547334" y="394130"/>
            <a:ext cx="5295015" cy="988100"/>
          </a:xfrm>
        </p:spPr>
        <p:txBody>
          <a:bodyPr vert="horz" lIns="91440" tIns="45720" rIns="91440" bIns="45720" rtlCol="0" anchor="b">
            <a:normAutofit/>
          </a:bodyPr>
          <a:lstStyle/>
          <a:p>
            <a:pPr algn="l"/>
            <a:r>
              <a:rPr lang="en-US" sz="5400" dirty="0">
                <a:solidFill>
                  <a:schemeClr val="tx1"/>
                </a:solidFill>
                <a:ea typeface="+mj-ea"/>
                <a:cs typeface="+mj-cs"/>
              </a:rPr>
              <a:t>CNN Results</a:t>
            </a:r>
          </a:p>
        </p:txBody>
      </p:sp>
      <p:sp>
        <p:nvSpPr>
          <p:cNvPr id="20"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application&#10;&#10;Description automatically generated">
            <a:extLst>
              <a:ext uri="{FF2B5EF4-FFF2-40B4-BE49-F238E27FC236}">
                <a16:creationId xmlns:a16="http://schemas.microsoft.com/office/drawing/2014/main" id="{65419B6F-6EFE-B8B8-598E-34AF704A0A4B}"/>
              </a:ext>
            </a:extLst>
          </p:cNvPr>
          <p:cNvPicPr>
            <a:picLocks noChangeAspect="1"/>
          </p:cNvPicPr>
          <p:nvPr/>
        </p:nvPicPr>
        <p:blipFill>
          <a:blip r:embed="rId2"/>
          <a:stretch>
            <a:fillRect/>
          </a:stretch>
        </p:blipFill>
        <p:spPr>
          <a:xfrm>
            <a:off x="2097238" y="1783050"/>
            <a:ext cx="3264871" cy="4680820"/>
          </a:xfrm>
          <a:prstGeom prst="rect">
            <a:avLst/>
          </a:prstGeom>
        </p:spPr>
      </p:pic>
      <p:pic>
        <p:nvPicPr>
          <p:cNvPr id="9" name="Picture 8" descr="Chart, scatter chart&#10;&#10;Description automatically generated">
            <a:extLst>
              <a:ext uri="{FF2B5EF4-FFF2-40B4-BE49-F238E27FC236}">
                <a16:creationId xmlns:a16="http://schemas.microsoft.com/office/drawing/2014/main" id="{0648A601-BF72-391F-CDCA-65E5E4D6CCC1}"/>
              </a:ext>
            </a:extLst>
          </p:cNvPr>
          <p:cNvPicPr>
            <a:picLocks noChangeAspect="1"/>
          </p:cNvPicPr>
          <p:nvPr/>
        </p:nvPicPr>
        <p:blipFill>
          <a:blip r:embed="rId3"/>
          <a:stretch>
            <a:fillRect/>
          </a:stretch>
        </p:blipFill>
        <p:spPr>
          <a:xfrm>
            <a:off x="6176976" y="373522"/>
            <a:ext cx="3722936" cy="3779629"/>
          </a:xfrm>
          <a:prstGeom prst="rect">
            <a:avLst/>
          </a:prstGeom>
        </p:spPr>
      </p:pic>
      <p:pic>
        <p:nvPicPr>
          <p:cNvPr id="11" name="Picture 10" descr="Table&#10;&#10;Description automatically generated">
            <a:extLst>
              <a:ext uri="{FF2B5EF4-FFF2-40B4-BE49-F238E27FC236}">
                <a16:creationId xmlns:a16="http://schemas.microsoft.com/office/drawing/2014/main" id="{F8416D5D-2E02-815D-C958-7E4BB95BC401}"/>
              </a:ext>
            </a:extLst>
          </p:cNvPr>
          <p:cNvPicPr>
            <a:picLocks noChangeAspect="1"/>
          </p:cNvPicPr>
          <p:nvPr/>
        </p:nvPicPr>
        <p:blipFill>
          <a:blip r:embed="rId4"/>
          <a:stretch>
            <a:fillRect/>
          </a:stretch>
        </p:blipFill>
        <p:spPr>
          <a:xfrm>
            <a:off x="7548577" y="4429738"/>
            <a:ext cx="3722935" cy="2079493"/>
          </a:xfrm>
          <a:prstGeom prst="rect">
            <a:avLst/>
          </a:prstGeom>
        </p:spPr>
      </p:pic>
      <p:sp>
        <p:nvSpPr>
          <p:cNvPr id="2" name="Date Placeholder 1">
            <a:extLst>
              <a:ext uri="{FF2B5EF4-FFF2-40B4-BE49-F238E27FC236}">
                <a16:creationId xmlns:a16="http://schemas.microsoft.com/office/drawing/2014/main" id="{96B0AD6A-DD93-1EC1-6E52-9A334EE6A688}"/>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5DB74C9-B808-4394-A017-79C83B2524EF}" type="datetime1">
              <a:rPr lang="en-US" sz="1200" smtClean="0"/>
              <a:pPr>
                <a:spcAft>
                  <a:spcPts val="600"/>
                </a:spcAft>
              </a:pPr>
              <a:t>9/9/2022</a:t>
            </a:fld>
            <a:endParaRPr lang="en-US" sz="1200"/>
          </a:p>
        </p:txBody>
      </p:sp>
      <p:sp>
        <p:nvSpPr>
          <p:cNvPr id="3" name="Slide Number Placeholder 2">
            <a:extLst>
              <a:ext uri="{FF2B5EF4-FFF2-40B4-BE49-F238E27FC236}">
                <a16:creationId xmlns:a16="http://schemas.microsoft.com/office/drawing/2014/main" id="{48BCCB24-7051-C4EB-B601-CB6E2CD0D07A}"/>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15</a:t>
            </a:fld>
            <a:endParaRPr lang="en-US" sz="1200">
              <a:latin typeface="+mn-lt"/>
              <a:cs typeface="+mn-cs"/>
            </a:endParaRPr>
          </a:p>
        </p:txBody>
      </p:sp>
      <p:sp>
        <p:nvSpPr>
          <p:cNvPr id="12" name="TextBox 11">
            <a:extLst>
              <a:ext uri="{FF2B5EF4-FFF2-40B4-BE49-F238E27FC236}">
                <a16:creationId xmlns:a16="http://schemas.microsoft.com/office/drawing/2014/main" id="{FFE16A89-712F-62F9-FE7D-F2053D4C01D9}"/>
              </a:ext>
            </a:extLst>
          </p:cNvPr>
          <p:cNvSpPr txBox="1"/>
          <p:nvPr/>
        </p:nvSpPr>
        <p:spPr>
          <a:xfrm>
            <a:off x="702129" y="2408464"/>
            <a:ext cx="1395109" cy="47352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13636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FB8D0-72C3-FA4C-06A2-281545BC4143}"/>
              </a:ext>
            </a:extLst>
          </p:cNvPr>
          <p:cNvSpPr>
            <a:spLocks noGrp="1"/>
          </p:cNvSpPr>
          <p:nvPr>
            <p:ph type="title"/>
          </p:nvPr>
        </p:nvSpPr>
        <p:spPr>
          <a:xfrm>
            <a:off x="547333" y="394130"/>
            <a:ext cx="5951437" cy="988100"/>
          </a:xfrm>
        </p:spPr>
        <p:txBody>
          <a:bodyPr vert="horz" lIns="91440" tIns="45720" rIns="91440" bIns="45720" rtlCol="0" anchor="b">
            <a:normAutofit fontScale="90000"/>
          </a:bodyPr>
          <a:lstStyle/>
          <a:p>
            <a:pPr algn="l"/>
            <a:r>
              <a:rPr lang="en-US" sz="5400" dirty="0">
                <a:solidFill>
                  <a:schemeClr val="tx1"/>
                </a:solidFill>
                <a:ea typeface="+mj-ea"/>
                <a:cs typeface="+mj-cs"/>
              </a:rPr>
              <a:t>MobileNet Results</a:t>
            </a:r>
          </a:p>
        </p:txBody>
      </p:sp>
      <p:sp>
        <p:nvSpPr>
          <p:cNvPr id="2" name="Date Placeholder 1">
            <a:extLst>
              <a:ext uri="{FF2B5EF4-FFF2-40B4-BE49-F238E27FC236}">
                <a16:creationId xmlns:a16="http://schemas.microsoft.com/office/drawing/2014/main" id="{96B0AD6A-DD93-1EC1-6E52-9A334EE6A688}"/>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5DB74C9-B808-4394-A017-79C83B2524EF}" type="datetime1">
              <a:rPr lang="en-US" sz="1200" smtClean="0"/>
              <a:pPr>
                <a:spcAft>
                  <a:spcPts val="600"/>
                </a:spcAft>
              </a:pPr>
              <a:t>9/9/2022</a:t>
            </a:fld>
            <a:endParaRPr lang="en-US" sz="1200"/>
          </a:p>
        </p:txBody>
      </p:sp>
      <p:sp>
        <p:nvSpPr>
          <p:cNvPr id="3" name="Slide Number Placeholder 2">
            <a:extLst>
              <a:ext uri="{FF2B5EF4-FFF2-40B4-BE49-F238E27FC236}">
                <a16:creationId xmlns:a16="http://schemas.microsoft.com/office/drawing/2014/main" id="{48BCCB24-7051-C4EB-B601-CB6E2CD0D07A}"/>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16</a:t>
            </a:fld>
            <a:endParaRPr lang="en-US" sz="1200">
              <a:latin typeface="+mn-lt"/>
              <a:cs typeface="+mn-cs"/>
            </a:endParaRPr>
          </a:p>
        </p:txBody>
      </p:sp>
      <p:sp>
        <p:nvSpPr>
          <p:cNvPr id="12" name="TextBox 11">
            <a:extLst>
              <a:ext uri="{FF2B5EF4-FFF2-40B4-BE49-F238E27FC236}">
                <a16:creationId xmlns:a16="http://schemas.microsoft.com/office/drawing/2014/main" id="{FFE16A89-712F-62F9-FE7D-F2053D4C01D9}"/>
              </a:ext>
            </a:extLst>
          </p:cNvPr>
          <p:cNvSpPr txBox="1"/>
          <p:nvPr/>
        </p:nvSpPr>
        <p:spPr>
          <a:xfrm>
            <a:off x="702129" y="2408464"/>
            <a:ext cx="1395109" cy="473529"/>
          </a:xfrm>
          <a:prstGeom prst="rect">
            <a:avLst/>
          </a:prstGeom>
          <a:solidFill>
            <a:schemeClr val="bg2"/>
          </a:solidFill>
        </p:spPr>
        <p:txBody>
          <a:bodyPr wrap="square" rtlCol="0">
            <a:spAutoFit/>
          </a:bodyPr>
          <a:lstStyle/>
          <a:p>
            <a:endParaRPr lang="en-US" dirty="0"/>
          </a:p>
        </p:txBody>
      </p:sp>
      <p:pic>
        <p:nvPicPr>
          <p:cNvPr id="6" name="Picture 5">
            <a:extLst>
              <a:ext uri="{FF2B5EF4-FFF2-40B4-BE49-F238E27FC236}">
                <a16:creationId xmlns:a16="http://schemas.microsoft.com/office/drawing/2014/main" id="{C743A357-3286-189B-4EC8-5F6E98F592DD}"/>
              </a:ext>
            </a:extLst>
          </p:cNvPr>
          <p:cNvPicPr>
            <a:picLocks noChangeAspect="1"/>
          </p:cNvPicPr>
          <p:nvPr/>
        </p:nvPicPr>
        <p:blipFill rotWithShape="1">
          <a:blip r:embed="rId2"/>
          <a:srcRect t="6712"/>
          <a:stretch/>
        </p:blipFill>
        <p:spPr>
          <a:xfrm>
            <a:off x="763274" y="1497718"/>
            <a:ext cx="3352161" cy="4576511"/>
          </a:xfrm>
          <a:prstGeom prst="rect">
            <a:avLst/>
          </a:prstGeom>
        </p:spPr>
      </p:pic>
      <p:pic>
        <p:nvPicPr>
          <p:cNvPr id="10" name="Picture 9">
            <a:extLst>
              <a:ext uri="{FF2B5EF4-FFF2-40B4-BE49-F238E27FC236}">
                <a16:creationId xmlns:a16="http://schemas.microsoft.com/office/drawing/2014/main" id="{788F7A1A-1973-6D9D-7BE6-84F95667966A}"/>
              </a:ext>
            </a:extLst>
          </p:cNvPr>
          <p:cNvPicPr>
            <a:picLocks noChangeAspect="1"/>
          </p:cNvPicPr>
          <p:nvPr/>
        </p:nvPicPr>
        <p:blipFill>
          <a:blip r:embed="rId3"/>
          <a:stretch>
            <a:fillRect/>
          </a:stretch>
        </p:blipFill>
        <p:spPr>
          <a:xfrm>
            <a:off x="7998188" y="1965325"/>
            <a:ext cx="3646479" cy="3904796"/>
          </a:xfrm>
          <a:prstGeom prst="rect">
            <a:avLst/>
          </a:prstGeom>
        </p:spPr>
      </p:pic>
      <p:pic>
        <p:nvPicPr>
          <p:cNvPr id="14" name="Picture 13">
            <a:extLst>
              <a:ext uri="{FF2B5EF4-FFF2-40B4-BE49-F238E27FC236}">
                <a16:creationId xmlns:a16="http://schemas.microsoft.com/office/drawing/2014/main" id="{537DF118-DD30-3C7C-716A-50D2A1592818}"/>
              </a:ext>
            </a:extLst>
          </p:cNvPr>
          <p:cNvPicPr>
            <a:picLocks noChangeAspect="1"/>
          </p:cNvPicPr>
          <p:nvPr/>
        </p:nvPicPr>
        <p:blipFill rotWithShape="1">
          <a:blip r:embed="rId4"/>
          <a:srcRect l="-349" t="15596" r="15054"/>
          <a:stretch/>
        </p:blipFill>
        <p:spPr>
          <a:xfrm>
            <a:off x="4311506" y="2408464"/>
            <a:ext cx="3490611" cy="2452759"/>
          </a:xfrm>
          <a:prstGeom prst="rect">
            <a:avLst/>
          </a:prstGeom>
        </p:spPr>
      </p:pic>
    </p:spTree>
    <p:extLst>
      <p:ext uri="{BB962C8B-B14F-4D97-AF65-F5344CB8AC3E}">
        <p14:creationId xmlns:p14="http://schemas.microsoft.com/office/powerpoint/2010/main" val="380245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3095F09-B35A-B9CB-F8C1-7AD021B292B3}"/>
              </a:ext>
            </a:extLst>
          </p:cNvPr>
          <p:cNvSpPr>
            <a:spLocks noGrp="1"/>
          </p:cNvSpPr>
          <p:nvPr>
            <p:ph type="title"/>
          </p:nvPr>
        </p:nvSpPr>
        <p:spPr>
          <a:xfrm>
            <a:off x="638881" y="457200"/>
            <a:ext cx="10909640" cy="1368614"/>
          </a:xfrm>
        </p:spPr>
        <p:txBody>
          <a:bodyPr vert="horz" lIns="91440" tIns="45720" rIns="91440" bIns="45720" rtlCol="0" anchor="ctr">
            <a:normAutofit/>
          </a:bodyPr>
          <a:lstStyle/>
          <a:p>
            <a:r>
              <a:rPr lang="en-US" sz="6600">
                <a:solidFill>
                  <a:schemeClr val="tx1"/>
                </a:solidFill>
                <a:ea typeface="+mj-ea"/>
                <a:cs typeface="+mj-cs"/>
              </a:rPr>
              <a:t>Predictions</a:t>
            </a:r>
          </a:p>
        </p:txBody>
      </p:sp>
      <p:sp>
        <p:nvSpPr>
          <p:cNvPr id="1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10;&#10;Description automatically generated">
            <a:extLst>
              <a:ext uri="{FF2B5EF4-FFF2-40B4-BE49-F238E27FC236}">
                <a16:creationId xmlns:a16="http://schemas.microsoft.com/office/drawing/2014/main" id="{F1A2A802-503A-97D9-CE58-497B7EFB145D}"/>
              </a:ext>
            </a:extLst>
          </p:cNvPr>
          <p:cNvPicPr>
            <a:picLocks noChangeAspect="1"/>
          </p:cNvPicPr>
          <p:nvPr/>
        </p:nvPicPr>
        <p:blipFill>
          <a:blip r:embed="rId2"/>
          <a:stretch>
            <a:fillRect/>
          </a:stretch>
        </p:blipFill>
        <p:spPr>
          <a:xfrm>
            <a:off x="1601724" y="2560593"/>
            <a:ext cx="3051048" cy="3605784"/>
          </a:xfrm>
          <a:prstGeom prst="rect">
            <a:avLst/>
          </a:prstGeom>
        </p:spPr>
      </p:pic>
      <p:pic>
        <p:nvPicPr>
          <p:cNvPr id="8" name="Content Placeholder 7" descr="Graphical user interface, diagram&#10;&#10;Description automatically generated">
            <a:extLst>
              <a:ext uri="{FF2B5EF4-FFF2-40B4-BE49-F238E27FC236}">
                <a16:creationId xmlns:a16="http://schemas.microsoft.com/office/drawing/2014/main" id="{D1609101-3C8A-15E8-63B1-EEE2517D3BCC}"/>
              </a:ext>
            </a:extLst>
          </p:cNvPr>
          <p:cNvPicPr>
            <a:picLocks noGrp="1" noChangeAspect="1"/>
          </p:cNvPicPr>
          <p:nvPr>
            <p:ph sz="quarter" idx="11"/>
          </p:nvPr>
        </p:nvPicPr>
        <p:blipFill>
          <a:blip r:embed="rId3"/>
          <a:stretch>
            <a:fillRect/>
          </a:stretch>
        </p:blipFill>
        <p:spPr>
          <a:xfrm>
            <a:off x="6254496" y="2810309"/>
            <a:ext cx="5614416" cy="3270397"/>
          </a:xfrm>
          <a:prstGeom prst="rect">
            <a:avLst/>
          </a:prstGeom>
        </p:spPr>
      </p:pic>
      <p:sp>
        <p:nvSpPr>
          <p:cNvPr id="2" name="Date Placeholder 1">
            <a:extLst>
              <a:ext uri="{FF2B5EF4-FFF2-40B4-BE49-F238E27FC236}">
                <a16:creationId xmlns:a16="http://schemas.microsoft.com/office/drawing/2014/main" id="{4FB96247-2200-1F9F-1598-220D8A2EF31A}"/>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5DB74C9-B808-4394-A017-79C83B2524EF}" type="datetime1">
              <a:rPr lang="en-US" sz="1200" smtClean="0"/>
              <a:pPr>
                <a:spcAft>
                  <a:spcPts val="600"/>
                </a:spcAft>
              </a:pPr>
              <a:t>9/9/2022</a:t>
            </a:fld>
            <a:endParaRPr lang="en-US" sz="1200"/>
          </a:p>
        </p:txBody>
      </p:sp>
      <p:sp>
        <p:nvSpPr>
          <p:cNvPr id="3" name="Slide Number Placeholder 2">
            <a:extLst>
              <a:ext uri="{FF2B5EF4-FFF2-40B4-BE49-F238E27FC236}">
                <a16:creationId xmlns:a16="http://schemas.microsoft.com/office/drawing/2014/main" id="{07335CC7-79D0-32F8-54A8-C34293EE763D}"/>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17</a:t>
            </a:fld>
            <a:endParaRPr lang="en-US" sz="1200">
              <a:latin typeface="+mn-lt"/>
              <a:cs typeface="+mn-cs"/>
            </a:endParaRPr>
          </a:p>
        </p:txBody>
      </p:sp>
    </p:spTree>
    <p:extLst>
      <p:ext uri="{BB962C8B-B14F-4D97-AF65-F5344CB8AC3E}">
        <p14:creationId xmlns:p14="http://schemas.microsoft.com/office/powerpoint/2010/main" val="257901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55431-ABEC-E7D9-60EE-7AB9390928B3}"/>
              </a:ext>
            </a:extLst>
          </p:cNvPr>
          <p:cNvSpPr>
            <a:spLocks noGrp="1"/>
          </p:cNvSpPr>
          <p:nvPr>
            <p:ph type="dt" sz="half" idx="2"/>
          </p:nvPr>
        </p:nvSpPr>
        <p:spPr/>
        <p:txBody>
          <a:bodyPr/>
          <a:lstStyle/>
          <a:p>
            <a:fld id="{C5DB74C9-B808-4394-A017-79C83B2524EF}" type="datetime1">
              <a:rPr lang="en-US" smtClean="0"/>
              <a:t>9/9/2022</a:t>
            </a:fld>
            <a:endParaRPr lang="en-US" dirty="0"/>
          </a:p>
        </p:txBody>
      </p:sp>
      <p:sp>
        <p:nvSpPr>
          <p:cNvPr id="3" name="Slide Number Placeholder 2">
            <a:extLst>
              <a:ext uri="{FF2B5EF4-FFF2-40B4-BE49-F238E27FC236}">
                <a16:creationId xmlns:a16="http://schemas.microsoft.com/office/drawing/2014/main" id="{15739BD0-95D3-B2B0-B8B6-E33805ADFCBA}"/>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4" name="Content Placeholder 3">
            <a:extLst>
              <a:ext uri="{FF2B5EF4-FFF2-40B4-BE49-F238E27FC236}">
                <a16:creationId xmlns:a16="http://schemas.microsoft.com/office/drawing/2014/main" id="{B3E43F86-B4A2-8512-A228-72E4D860F2C5}"/>
              </a:ext>
            </a:extLst>
          </p:cNvPr>
          <p:cNvSpPr>
            <a:spLocks noGrp="1"/>
          </p:cNvSpPr>
          <p:nvPr>
            <p:ph sz="quarter" idx="11"/>
          </p:nvPr>
        </p:nvSpPr>
        <p:spPr/>
        <p:txBody>
          <a:bodyPr/>
          <a:lstStyle/>
          <a:p>
            <a:r>
              <a:rPr lang="en-US" dirty="0"/>
              <a:t>This problem only uses real data which contains 4770 Male fingerprints and 1230 Female fingerprints.</a:t>
            </a:r>
          </a:p>
          <a:p>
            <a:r>
              <a:rPr lang="en-US" dirty="0"/>
              <a:t>To avoid data imbalance, we considered 1230 random fingerprint images from both classes i.e., Male and Female.</a:t>
            </a:r>
          </a:p>
          <a:p>
            <a:r>
              <a:rPr lang="en-US" dirty="0"/>
              <a:t>This data containing 2460 samples are split into train, test, validation and fed to the model.</a:t>
            </a:r>
          </a:p>
        </p:txBody>
      </p:sp>
      <p:sp>
        <p:nvSpPr>
          <p:cNvPr id="5" name="Title 4">
            <a:extLst>
              <a:ext uri="{FF2B5EF4-FFF2-40B4-BE49-F238E27FC236}">
                <a16:creationId xmlns:a16="http://schemas.microsoft.com/office/drawing/2014/main" id="{561AD6A3-7E7D-826D-6290-A0A7ECA53076}"/>
              </a:ext>
            </a:extLst>
          </p:cNvPr>
          <p:cNvSpPr>
            <a:spLocks noGrp="1"/>
          </p:cNvSpPr>
          <p:nvPr>
            <p:ph type="title"/>
          </p:nvPr>
        </p:nvSpPr>
        <p:spPr/>
        <p:txBody>
          <a:bodyPr/>
          <a:lstStyle/>
          <a:p>
            <a:r>
              <a:rPr lang="en-US" dirty="0"/>
              <a:t>Gender Classification</a:t>
            </a:r>
          </a:p>
        </p:txBody>
      </p:sp>
    </p:spTree>
    <p:extLst>
      <p:ext uri="{BB962C8B-B14F-4D97-AF65-F5344CB8AC3E}">
        <p14:creationId xmlns:p14="http://schemas.microsoft.com/office/powerpoint/2010/main" val="789704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4CDFEA8-87DA-AEF7-E40A-FF2ACE31646D}"/>
              </a:ext>
            </a:extLst>
          </p:cNvPr>
          <p:cNvSpPr>
            <a:spLocks noGrp="1"/>
          </p:cNvSpPr>
          <p:nvPr>
            <p:ph type="title"/>
          </p:nvPr>
        </p:nvSpPr>
        <p:spPr>
          <a:xfrm>
            <a:off x="546351" y="433545"/>
            <a:ext cx="11139854" cy="930447"/>
          </a:xfrm>
        </p:spPr>
        <p:txBody>
          <a:bodyPr vert="horz" lIns="91440" tIns="45720" rIns="91440" bIns="45720" rtlCol="0" anchor="b">
            <a:normAutofit/>
          </a:bodyPr>
          <a:lstStyle/>
          <a:p>
            <a:r>
              <a:rPr lang="en-US" sz="5400">
                <a:solidFill>
                  <a:srgbClr val="FFFFFF"/>
                </a:solidFill>
                <a:ea typeface="+mj-ea"/>
                <a:cs typeface="+mj-cs"/>
              </a:rPr>
              <a:t>Models</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0B555BAF-4AA5-0412-DB03-45D89CD543F5}"/>
              </a:ext>
            </a:extLst>
          </p:cNvPr>
          <p:cNvPicPr>
            <a:picLocks noGrp="1" noChangeAspect="1"/>
          </p:cNvPicPr>
          <p:nvPr>
            <p:ph sz="quarter" idx="11"/>
          </p:nvPr>
        </p:nvPicPr>
        <p:blipFill>
          <a:blip r:embed="rId2"/>
          <a:stretch>
            <a:fillRect/>
          </a:stretch>
        </p:blipFill>
        <p:spPr>
          <a:xfrm>
            <a:off x="1680341" y="2426818"/>
            <a:ext cx="2951949" cy="3997637"/>
          </a:xfrm>
          <a:prstGeom prst="rect">
            <a:avLst/>
          </a:prstGeom>
        </p:spPr>
      </p:pic>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F88E758-A21A-29ED-0415-FB1E62CB4C99}"/>
              </a:ext>
            </a:extLst>
          </p:cNvPr>
          <p:cNvPicPr>
            <a:picLocks noChangeAspect="1"/>
          </p:cNvPicPr>
          <p:nvPr/>
        </p:nvPicPr>
        <p:blipFill>
          <a:blip r:embed="rId3"/>
          <a:stretch>
            <a:fillRect/>
          </a:stretch>
        </p:blipFill>
        <p:spPr>
          <a:xfrm>
            <a:off x="7264160" y="2426818"/>
            <a:ext cx="3817743" cy="3997637"/>
          </a:xfrm>
          <a:prstGeom prst="rect">
            <a:avLst/>
          </a:prstGeom>
        </p:spPr>
      </p:pic>
      <p:sp>
        <p:nvSpPr>
          <p:cNvPr id="2" name="Date Placeholder 1">
            <a:extLst>
              <a:ext uri="{FF2B5EF4-FFF2-40B4-BE49-F238E27FC236}">
                <a16:creationId xmlns:a16="http://schemas.microsoft.com/office/drawing/2014/main" id="{EDB327C3-90CF-9AA0-A803-64D08FDB63D3}"/>
              </a:ext>
            </a:extLst>
          </p:cNvPr>
          <p:cNvSpPr>
            <a:spLocks noGrp="1"/>
          </p:cNvSpPr>
          <p:nvPr>
            <p:ph type="dt" sz="half" idx="2"/>
          </p:nvPr>
        </p:nvSpPr>
        <p:spPr>
          <a:xfrm>
            <a:off x="830943" y="6522430"/>
            <a:ext cx="2743200" cy="347472"/>
          </a:xfrm>
        </p:spPr>
        <p:txBody>
          <a:bodyPr vert="horz" lIns="91440" tIns="45720" rIns="91440" bIns="45720" rtlCol="0" anchor="ctr">
            <a:normAutofit/>
          </a:bodyPr>
          <a:lstStyle/>
          <a:p>
            <a:pPr>
              <a:spcAft>
                <a:spcPts val="600"/>
              </a:spcAft>
            </a:pPr>
            <a:fld id="{C5DB74C9-B808-4394-A017-79C83B2524EF}" type="datetime1">
              <a:rPr lang="en-US" sz="1200">
                <a:solidFill>
                  <a:srgbClr val="898989"/>
                </a:solidFill>
              </a:rPr>
              <a:pPr>
                <a:spcAft>
                  <a:spcPts val="600"/>
                </a:spcAft>
              </a:pPr>
              <a:t>9/9/2022</a:t>
            </a:fld>
            <a:endParaRPr lang="en-US" sz="1200">
              <a:solidFill>
                <a:srgbClr val="898989"/>
              </a:solidFill>
            </a:endParaRPr>
          </a:p>
        </p:txBody>
      </p:sp>
      <p:sp>
        <p:nvSpPr>
          <p:cNvPr id="3" name="Slide Number Placeholder 2">
            <a:extLst>
              <a:ext uri="{FF2B5EF4-FFF2-40B4-BE49-F238E27FC236}">
                <a16:creationId xmlns:a16="http://schemas.microsoft.com/office/drawing/2014/main" id="{18B7C1F9-251E-6440-DE24-AED50227A331}"/>
              </a:ext>
            </a:extLst>
          </p:cNvPr>
          <p:cNvSpPr>
            <a:spLocks noGrp="1"/>
          </p:cNvSpPr>
          <p:nvPr>
            <p:ph type="sldNum" sz="quarter" idx="4"/>
          </p:nvPr>
        </p:nvSpPr>
        <p:spPr>
          <a:xfrm>
            <a:off x="8603343" y="6522430"/>
            <a:ext cx="2743200" cy="347472"/>
          </a:xfrm>
        </p:spPr>
        <p:txBody>
          <a:bodyPr vert="horz" lIns="91440" tIns="45720" rIns="91440" bIns="45720" rtlCol="0" anchor="ctr">
            <a:normAutofit/>
          </a:bodyPr>
          <a:lstStyle/>
          <a:p>
            <a:pPr>
              <a:spcAft>
                <a:spcPts val="600"/>
              </a:spcAft>
            </a:pPr>
            <a:fld id="{294A09A9-5501-47C1-A89A-A340965A2BE2}" type="slidenum">
              <a:rPr lang="en-US" sz="1200">
                <a:solidFill>
                  <a:srgbClr val="898989"/>
                </a:solidFill>
                <a:latin typeface="+mn-lt"/>
                <a:cs typeface="+mn-cs"/>
              </a:rPr>
              <a:pPr>
                <a:spcAft>
                  <a:spcPts val="600"/>
                </a:spcAft>
              </a:pPr>
              <a:t>19</a:t>
            </a:fld>
            <a:endParaRPr lang="en-US" sz="1200">
              <a:solidFill>
                <a:srgbClr val="898989"/>
              </a:solidFill>
              <a:latin typeface="+mn-lt"/>
              <a:cs typeface="+mn-cs"/>
            </a:endParaRPr>
          </a:p>
        </p:txBody>
      </p:sp>
    </p:spTree>
    <p:extLst>
      <p:ext uri="{BB962C8B-B14F-4D97-AF65-F5344CB8AC3E}">
        <p14:creationId xmlns:p14="http://schemas.microsoft.com/office/powerpoint/2010/main" val="232788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solidFill>
                  <a:schemeClr val="tx1">
                    <a:lumMod val="75000"/>
                    <a:lumOff val="25000"/>
                  </a:schemeClr>
                </a:solidFill>
              </a:rPr>
              <a:t>Table of Contents</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lstStyle/>
          <a:p>
            <a:r>
              <a:rPr lang="en-US" dirty="0">
                <a:solidFill>
                  <a:schemeClr val="tx1">
                    <a:lumMod val="75000"/>
                    <a:lumOff val="25000"/>
                  </a:schemeClr>
                </a:solidFill>
              </a:rPr>
              <a:t>01 Introduction</a:t>
            </a:r>
          </a:p>
          <a:p>
            <a:r>
              <a:rPr lang="en-US" dirty="0">
                <a:solidFill>
                  <a:schemeClr val="tx1">
                    <a:lumMod val="75000"/>
                    <a:lumOff val="25000"/>
                  </a:schemeClr>
                </a:solidFill>
              </a:rPr>
              <a:t>02 Dataset</a:t>
            </a:r>
          </a:p>
          <a:p>
            <a:r>
              <a:rPr lang="en-US" dirty="0">
                <a:solidFill>
                  <a:schemeClr val="tx1">
                    <a:lumMod val="75000"/>
                    <a:lumOff val="25000"/>
                  </a:schemeClr>
                </a:solidFill>
              </a:rPr>
              <a:t>03 Methods &amp; Models</a:t>
            </a:r>
          </a:p>
          <a:p>
            <a:r>
              <a:rPr lang="en-US" dirty="0">
                <a:solidFill>
                  <a:schemeClr val="tx1">
                    <a:lumMod val="75000"/>
                    <a:lumOff val="25000"/>
                  </a:schemeClr>
                </a:solidFill>
              </a:rPr>
              <a:t>04 Results</a:t>
            </a:r>
          </a:p>
          <a:p>
            <a:r>
              <a:rPr lang="en-US" dirty="0">
                <a:solidFill>
                  <a:schemeClr val="tx1">
                    <a:lumMod val="75000"/>
                    <a:lumOff val="25000"/>
                  </a:schemeClr>
                </a:solidFill>
              </a:rPr>
              <a:t>05 Conclusions</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9/9/2022</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F696C4E-94B9-3F69-B5B3-9720A234A565}"/>
              </a:ext>
            </a:extLst>
          </p:cNvPr>
          <p:cNvSpPr>
            <a:spLocks noGrp="1"/>
          </p:cNvSpPr>
          <p:nvPr>
            <p:ph type="title"/>
          </p:nvPr>
        </p:nvSpPr>
        <p:spPr>
          <a:xfrm>
            <a:off x="638881" y="670218"/>
            <a:ext cx="10909640" cy="1065836"/>
          </a:xfrm>
        </p:spPr>
        <p:txBody>
          <a:bodyPr vert="horz" lIns="91440" tIns="45720" rIns="91440" bIns="45720" rtlCol="0" anchor="ctr">
            <a:normAutofit/>
          </a:bodyPr>
          <a:lstStyle/>
          <a:p>
            <a:r>
              <a:rPr lang="en-US" sz="6600">
                <a:solidFill>
                  <a:schemeClr val="tx1"/>
                </a:solidFill>
                <a:ea typeface="+mj-ea"/>
                <a:cs typeface="+mj-cs"/>
              </a:rPr>
              <a:t>CNN Results</a:t>
            </a:r>
          </a:p>
        </p:txBody>
      </p:sp>
      <p:sp>
        <p:nvSpPr>
          <p:cNvPr id="18"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028F6B3D-CDF9-2B31-A706-23BA5CF979F6}"/>
              </a:ext>
            </a:extLst>
          </p:cNvPr>
          <p:cNvPicPr>
            <a:picLocks noChangeAspect="1"/>
          </p:cNvPicPr>
          <p:nvPr/>
        </p:nvPicPr>
        <p:blipFill>
          <a:blip r:embed="rId2"/>
          <a:stretch>
            <a:fillRect/>
          </a:stretch>
        </p:blipFill>
        <p:spPr>
          <a:xfrm>
            <a:off x="916185" y="2067086"/>
            <a:ext cx="2896535" cy="4152739"/>
          </a:xfrm>
          <a:prstGeom prst="rect">
            <a:avLst/>
          </a:prstGeom>
        </p:spPr>
      </p:pic>
      <p:pic>
        <p:nvPicPr>
          <p:cNvPr id="9" name="Picture 8" descr="Chart&#10;&#10;Description automatically generated">
            <a:extLst>
              <a:ext uri="{FF2B5EF4-FFF2-40B4-BE49-F238E27FC236}">
                <a16:creationId xmlns:a16="http://schemas.microsoft.com/office/drawing/2014/main" id="{7E173814-92B3-A7F2-744D-CEE63991562A}"/>
              </a:ext>
            </a:extLst>
          </p:cNvPr>
          <p:cNvPicPr>
            <a:picLocks noChangeAspect="1"/>
          </p:cNvPicPr>
          <p:nvPr/>
        </p:nvPicPr>
        <p:blipFill>
          <a:blip r:embed="rId3"/>
          <a:stretch>
            <a:fillRect/>
          </a:stretch>
        </p:blipFill>
        <p:spPr>
          <a:xfrm>
            <a:off x="4500378" y="2619784"/>
            <a:ext cx="2899780" cy="3271239"/>
          </a:xfrm>
          <a:prstGeom prst="rect">
            <a:avLst/>
          </a:prstGeom>
        </p:spPr>
      </p:pic>
      <p:pic>
        <p:nvPicPr>
          <p:cNvPr id="11" name="Picture 10" descr="Table&#10;&#10;Description automatically generated with medium confidence">
            <a:extLst>
              <a:ext uri="{FF2B5EF4-FFF2-40B4-BE49-F238E27FC236}">
                <a16:creationId xmlns:a16="http://schemas.microsoft.com/office/drawing/2014/main" id="{BE6CE7FF-9FDA-78BD-4D46-CB640961E125}"/>
              </a:ext>
            </a:extLst>
          </p:cNvPr>
          <p:cNvPicPr>
            <a:picLocks noChangeAspect="1"/>
          </p:cNvPicPr>
          <p:nvPr/>
        </p:nvPicPr>
        <p:blipFill>
          <a:blip r:embed="rId4"/>
          <a:stretch>
            <a:fillRect/>
          </a:stretch>
        </p:blipFill>
        <p:spPr>
          <a:xfrm>
            <a:off x="7898735" y="3696135"/>
            <a:ext cx="4000657" cy="1364630"/>
          </a:xfrm>
          <a:prstGeom prst="rect">
            <a:avLst/>
          </a:prstGeom>
        </p:spPr>
      </p:pic>
      <p:sp>
        <p:nvSpPr>
          <p:cNvPr id="2" name="Date Placeholder 1">
            <a:extLst>
              <a:ext uri="{FF2B5EF4-FFF2-40B4-BE49-F238E27FC236}">
                <a16:creationId xmlns:a16="http://schemas.microsoft.com/office/drawing/2014/main" id="{390F4432-94CB-3EC5-2839-FE04E579AB37}"/>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5DB74C9-B808-4394-A017-79C83B2524EF}" type="datetime1">
              <a:rPr lang="en-US" sz="1200" smtClean="0"/>
              <a:pPr>
                <a:spcAft>
                  <a:spcPts val="600"/>
                </a:spcAft>
              </a:pPr>
              <a:t>9/9/2022</a:t>
            </a:fld>
            <a:endParaRPr lang="en-US" sz="1200"/>
          </a:p>
        </p:txBody>
      </p:sp>
      <p:sp>
        <p:nvSpPr>
          <p:cNvPr id="3" name="Slide Number Placeholder 2">
            <a:extLst>
              <a:ext uri="{FF2B5EF4-FFF2-40B4-BE49-F238E27FC236}">
                <a16:creationId xmlns:a16="http://schemas.microsoft.com/office/drawing/2014/main" id="{D80CCF70-468D-539B-6261-962529375650}"/>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20</a:t>
            </a:fld>
            <a:endParaRPr lang="en-US" sz="1200">
              <a:latin typeface="+mn-lt"/>
              <a:cs typeface="+mn-cs"/>
            </a:endParaRPr>
          </a:p>
        </p:txBody>
      </p:sp>
      <p:sp>
        <p:nvSpPr>
          <p:cNvPr id="12" name="TextBox 11">
            <a:extLst>
              <a:ext uri="{FF2B5EF4-FFF2-40B4-BE49-F238E27FC236}">
                <a16:creationId xmlns:a16="http://schemas.microsoft.com/office/drawing/2014/main" id="{E31A6F38-E4A7-AC1B-8883-5B448E07CECA}"/>
              </a:ext>
            </a:extLst>
          </p:cNvPr>
          <p:cNvSpPr txBox="1"/>
          <p:nvPr/>
        </p:nvSpPr>
        <p:spPr>
          <a:xfrm>
            <a:off x="5763985" y="5943624"/>
            <a:ext cx="1020537" cy="430887"/>
          </a:xfrm>
          <a:prstGeom prst="rect">
            <a:avLst/>
          </a:prstGeom>
          <a:noFill/>
        </p:spPr>
        <p:txBody>
          <a:bodyPr wrap="square" rtlCol="0">
            <a:spAutoFit/>
          </a:bodyPr>
          <a:lstStyle/>
          <a:p>
            <a:r>
              <a:rPr lang="en-US" sz="1100" dirty="0"/>
              <a:t>Male -&gt;  0</a:t>
            </a:r>
          </a:p>
          <a:p>
            <a:r>
              <a:rPr lang="en-US" sz="1100" dirty="0"/>
              <a:t>Female -&gt; 1</a:t>
            </a:r>
          </a:p>
        </p:txBody>
      </p:sp>
    </p:spTree>
    <p:extLst>
      <p:ext uri="{BB962C8B-B14F-4D97-AF65-F5344CB8AC3E}">
        <p14:creationId xmlns:p14="http://schemas.microsoft.com/office/powerpoint/2010/main" val="778445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2FA65-1698-9C22-983D-116B32558DD9}"/>
              </a:ext>
            </a:extLst>
          </p:cNvPr>
          <p:cNvSpPr>
            <a:spLocks noGrp="1"/>
          </p:cNvSpPr>
          <p:nvPr>
            <p:ph type="dt" sz="half" idx="2"/>
          </p:nvPr>
        </p:nvSpPr>
        <p:spPr/>
        <p:txBody>
          <a:bodyPr/>
          <a:lstStyle/>
          <a:p>
            <a:fld id="{C5DB74C9-B808-4394-A017-79C83B2524EF}" type="datetime1">
              <a:rPr lang="en-US" smtClean="0"/>
              <a:t>9/9/2022</a:t>
            </a:fld>
            <a:endParaRPr lang="en-US" dirty="0"/>
          </a:p>
        </p:txBody>
      </p:sp>
      <p:sp>
        <p:nvSpPr>
          <p:cNvPr id="3" name="Slide Number Placeholder 2">
            <a:extLst>
              <a:ext uri="{FF2B5EF4-FFF2-40B4-BE49-F238E27FC236}">
                <a16:creationId xmlns:a16="http://schemas.microsoft.com/office/drawing/2014/main" id="{0AEB34F5-725D-7A33-3A3A-59DC6B9078F4}"/>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5" name="Title 4">
            <a:extLst>
              <a:ext uri="{FF2B5EF4-FFF2-40B4-BE49-F238E27FC236}">
                <a16:creationId xmlns:a16="http://schemas.microsoft.com/office/drawing/2014/main" id="{C568AD72-24DB-3689-63FC-753BD2D5F947}"/>
              </a:ext>
            </a:extLst>
          </p:cNvPr>
          <p:cNvSpPr>
            <a:spLocks noGrp="1"/>
          </p:cNvSpPr>
          <p:nvPr>
            <p:ph type="title"/>
          </p:nvPr>
        </p:nvSpPr>
        <p:spPr/>
        <p:txBody>
          <a:bodyPr/>
          <a:lstStyle/>
          <a:p>
            <a:r>
              <a:rPr lang="en-US" dirty="0"/>
              <a:t>MobileNet Results</a:t>
            </a:r>
          </a:p>
        </p:txBody>
      </p:sp>
      <p:pic>
        <p:nvPicPr>
          <p:cNvPr id="7" name="Picture 6">
            <a:extLst>
              <a:ext uri="{FF2B5EF4-FFF2-40B4-BE49-F238E27FC236}">
                <a16:creationId xmlns:a16="http://schemas.microsoft.com/office/drawing/2014/main" id="{9DF9A9BA-85D2-EE74-59A3-73E09ED0342A}"/>
              </a:ext>
            </a:extLst>
          </p:cNvPr>
          <p:cNvPicPr>
            <a:picLocks noChangeAspect="1"/>
          </p:cNvPicPr>
          <p:nvPr/>
        </p:nvPicPr>
        <p:blipFill>
          <a:blip r:embed="rId2"/>
          <a:stretch>
            <a:fillRect/>
          </a:stretch>
        </p:blipFill>
        <p:spPr>
          <a:xfrm>
            <a:off x="4479936" y="2637149"/>
            <a:ext cx="2539884" cy="2791774"/>
          </a:xfrm>
          <a:prstGeom prst="rect">
            <a:avLst/>
          </a:prstGeom>
        </p:spPr>
      </p:pic>
      <p:pic>
        <p:nvPicPr>
          <p:cNvPr id="9" name="Picture 8">
            <a:extLst>
              <a:ext uri="{FF2B5EF4-FFF2-40B4-BE49-F238E27FC236}">
                <a16:creationId xmlns:a16="http://schemas.microsoft.com/office/drawing/2014/main" id="{2E9E4F44-9633-0563-595B-49CD1978AA3B}"/>
              </a:ext>
            </a:extLst>
          </p:cNvPr>
          <p:cNvPicPr>
            <a:picLocks noChangeAspect="1"/>
          </p:cNvPicPr>
          <p:nvPr/>
        </p:nvPicPr>
        <p:blipFill>
          <a:blip r:embed="rId3"/>
          <a:stretch>
            <a:fillRect/>
          </a:stretch>
        </p:blipFill>
        <p:spPr>
          <a:xfrm>
            <a:off x="7358962" y="3282043"/>
            <a:ext cx="4524974" cy="1501987"/>
          </a:xfrm>
          <a:prstGeom prst="rect">
            <a:avLst/>
          </a:prstGeom>
        </p:spPr>
      </p:pic>
      <p:sp>
        <p:nvSpPr>
          <p:cNvPr id="10" name="AutoShape 2">
            <a:extLst>
              <a:ext uri="{FF2B5EF4-FFF2-40B4-BE49-F238E27FC236}">
                <a16:creationId xmlns:a16="http://schemas.microsoft.com/office/drawing/2014/main" id="{4E97267A-9F98-8FED-03B2-97867B83BB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2F88CC51-83B6-A7B2-E106-77431A3903B0}"/>
              </a:ext>
            </a:extLst>
          </p:cNvPr>
          <p:cNvPicPr>
            <a:picLocks noChangeAspect="1"/>
          </p:cNvPicPr>
          <p:nvPr/>
        </p:nvPicPr>
        <p:blipFill>
          <a:blip r:embed="rId4"/>
          <a:stretch>
            <a:fillRect/>
          </a:stretch>
        </p:blipFill>
        <p:spPr>
          <a:xfrm>
            <a:off x="308064" y="1282474"/>
            <a:ext cx="3716745" cy="5085670"/>
          </a:xfrm>
          <a:prstGeom prst="rect">
            <a:avLst/>
          </a:prstGeom>
        </p:spPr>
      </p:pic>
    </p:spTree>
    <p:extLst>
      <p:ext uri="{BB962C8B-B14F-4D97-AF65-F5344CB8AC3E}">
        <p14:creationId xmlns:p14="http://schemas.microsoft.com/office/powerpoint/2010/main" val="32605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55431-ABEC-E7D9-60EE-7AB9390928B3}"/>
              </a:ext>
            </a:extLst>
          </p:cNvPr>
          <p:cNvSpPr>
            <a:spLocks noGrp="1"/>
          </p:cNvSpPr>
          <p:nvPr>
            <p:ph type="dt" sz="half" idx="2"/>
          </p:nvPr>
        </p:nvSpPr>
        <p:spPr/>
        <p:txBody>
          <a:bodyPr/>
          <a:lstStyle/>
          <a:p>
            <a:fld id="{C5DB74C9-B808-4394-A017-79C83B2524EF}" type="datetime1">
              <a:rPr lang="en-US" smtClean="0"/>
              <a:t>9/9/2022</a:t>
            </a:fld>
            <a:endParaRPr lang="en-US" dirty="0"/>
          </a:p>
        </p:txBody>
      </p:sp>
      <p:sp>
        <p:nvSpPr>
          <p:cNvPr id="3" name="Slide Number Placeholder 2">
            <a:extLst>
              <a:ext uri="{FF2B5EF4-FFF2-40B4-BE49-F238E27FC236}">
                <a16:creationId xmlns:a16="http://schemas.microsoft.com/office/drawing/2014/main" id="{15739BD0-95D3-B2B0-B8B6-E33805ADFCBA}"/>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4" name="Content Placeholder 3">
            <a:extLst>
              <a:ext uri="{FF2B5EF4-FFF2-40B4-BE49-F238E27FC236}">
                <a16:creationId xmlns:a16="http://schemas.microsoft.com/office/drawing/2014/main" id="{B3E43F86-B4A2-8512-A228-72E4D860F2C5}"/>
              </a:ext>
            </a:extLst>
          </p:cNvPr>
          <p:cNvSpPr>
            <a:spLocks noGrp="1"/>
          </p:cNvSpPr>
          <p:nvPr>
            <p:ph sz="quarter" idx="11"/>
          </p:nvPr>
        </p:nvSpPr>
        <p:spPr/>
        <p:txBody>
          <a:bodyPr/>
          <a:lstStyle/>
          <a:p>
            <a:r>
              <a:rPr lang="en-US" dirty="0"/>
              <a:t>This problem is to classify the level of alteration which is performed on the Real fingerprint images.</a:t>
            </a:r>
          </a:p>
          <a:p>
            <a:r>
              <a:rPr lang="en-US" dirty="0"/>
              <a:t>For this problem, Altered data is considered as per the level of altering i.e., easy, medium and hard.</a:t>
            </a:r>
          </a:p>
          <a:p>
            <a:r>
              <a:rPr lang="en-US" dirty="0"/>
              <a:t>Total 49,270 data is used for train, test and validation split.</a:t>
            </a:r>
          </a:p>
        </p:txBody>
      </p:sp>
      <p:sp>
        <p:nvSpPr>
          <p:cNvPr id="5" name="Title 4">
            <a:extLst>
              <a:ext uri="{FF2B5EF4-FFF2-40B4-BE49-F238E27FC236}">
                <a16:creationId xmlns:a16="http://schemas.microsoft.com/office/drawing/2014/main" id="{561AD6A3-7E7D-826D-6290-A0A7ECA53076}"/>
              </a:ext>
            </a:extLst>
          </p:cNvPr>
          <p:cNvSpPr>
            <a:spLocks noGrp="1"/>
          </p:cNvSpPr>
          <p:nvPr>
            <p:ph type="title"/>
          </p:nvPr>
        </p:nvSpPr>
        <p:spPr/>
        <p:txBody>
          <a:bodyPr/>
          <a:lstStyle/>
          <a:p>
            <a:r>
              <a:rPr lang="en-US" dirty="0"/>
              <a:t>Alterations Classification</a:t>
            </a:r>
          </a:p>
        </p:txBody>
      </p:sp>
    </p:spTree>
    <p:extLst>
      <p:ext uri="{BB962C8B-B14F-4D97-AF65-F5344CB8AC3E}">
        <p14:creationId xmlns:p14="http://schemas.microsoft.com/office/powerpoint/2010/main" val="1986872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B327C3-90CF-9AA0-A803-64D08FDB63D3}"/>
              </a:ext>
            </a:extLst>
          </p:cNvPr>
          <p:cNvSpPr>
            <a:spLocks noGrp="1"/>
          </p:cNvSpPr>
          <p:nvPr>
            <p:ph type="dt" sz="half" idx="2"/>
          </p:nvPr>
        </p:nvSpPr>
        <p:spPr/>
        <p:txBody>
          <a:bodyPr/>
          <a:lstStyle/>
          <a:p>
            <a:fld id="{C5DB74C9-B808-4394-A017-79C83B2524EF}" type="datetime1">
              <a:rPr lang="en-US" smtClean="0"/>
              <a:t>9/9/2022</a:t>
            </a:fld>
            <a:endParaRPr lang="en-US" dirty="0"/>
          </a:p>
        </p:txBody>
      </p:sp>
      <p:sp>
        <p:nvSpPr>
          <p:cNvPr id="3" name="Slide Number Placeholder 2">
            <a:extLst>
              <a:ext uri="{FF2B5EF4-FFF2-40B4-BE49-F238E27FC236}">
                <a16:creationId xmlns:a16="http://schemas.microsoft.com/office/drawing/2014/main" id="{18B7C1F9-251E-6440-DE24-AED50227A331}"/>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
        <p:nvSpPr>
          <p:cNvPr id="5" name="Title 4">
            <a:extLst>
              <a:ext uri="{FF2B5EF4-FFF2-40B4-BE49-F238E27FC236}">
                <a16:creationId xmlns:a16="http://schemas.microsoft.com/office/drawing/2014/main" id="{44CDFEA8-87DA-AEF7-E40A-FF2ACE31646D}"/>
              </a:ext>
            </a:extLst>
          </p:cNvPr>
          <p:cNvSpPr>
            <a:spLocks noGrp="1"/>
          </p:cNvSpPr>
          <p:nvPr>
            <p:ph type="title"/>
          </p:nvPr>
        </p:nvSpPr>
        <p:spPr>
          <a:xfrm>
            <a:off x="362465" y="2751138"/>
            <a:ext cx="7570498" cy="1355724"/>
          </a:xfrm>
        </p:spPr>
        <p:txBody>
          <a:bodyPr/>
          <a:lstStyle/>
          <a:p>
            <a:r>
              <a:rPr lang="en-US" dirty="0"/>
              <a:t>Models</a:t>
            </a:r>
          </a:p>
        </p:txBody>
      </p:sp>
      <p:pic>
        <p:nvPicPr>
          <p:cNvPr id="7" name="Picture 6">
            <a:extLst>
              <a:ext uri="{FF2B5EF4-FFF2-40B4-BE49-F238E27FC236}">
                <a16:creationId xmlns:a16="http://schemas.microsoft.com/office/drawing/2014/main" id="{B3159913-1DF2-E0DA-8874-69D5E6E2BE42}"/>
              </a:ext>
            </a:extLst>
          </p:cNvPr>
          <p:cNvPicPr>
            <a:picLocks noChangeAspect="1"/>
          </p:cNvPicPr>
          <p:nvPr/>
        </p:nvPicPr>
        <p:blipFill rotWithShape="1">
          <a:blip r:embed="rId2"/>
          <a:srcRect t="3605"/>
          <a:stretch/>
        </p:blipFill>
        <p:spPr>
          <a:xfrm>
            <a:off x="6404821" y="1061357"/>
            <a:ext cx="3788916" cy="5257123"/>
          </a:xfrm>
          <a:prstGeom prst="rect">
            <a:avLst/>
          </a:prstGeom>
        </p:spPr>
      </p:pic>
    </p:spTree>
    <p:extLst>
      <p:ext uri="{BB962C8B-B14F-4D97-AF65-F5344CB8AC3E}">
        <p14:creationId xmlns:p14="http://schemas.microsoft.com/office/powerpoint/2010/main" val="156758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F696C4E-94B9-3F69-B5B3-9720A234A565}"/>
              </a:ext>
            </a:extLst>
          </p:cNvPr>
          <p:cNvSpPr>
            <a:spLocks noGrp="1"/>
          </p:cNvSpPr>
          <p:nvPr>
            <p:ph type="title"/>
          </p:nvPr>
        </p:nvSpPr>
        <p:spPr>
          <a:xfrm>
            <a:off x="638881" y="457200"/>
            <a:ext cx="10909640" cy="1368614"/>
          </a:xfrm>
        </p:spPr>
        <p:txBody>
          <a:bodyPr vert="horz" lIns="91440" tIns="45720" rIns="91440" bIns="45720" rtlCol="0" anchor="ctr">
            <a:normAutofit/>
          </a:bodyPr>
          <a:lstStyle/>
          <a:p>
            <a:r>
              <a:rPr lang="en-US" sz="6600">
                <a:solidFill>
                  <a:schemeClr val="tx1"/>
                </a:solidFill>
                <a:ea typeface="+mj-ea"/>
                <a:cs typeface="+mj-cs"/>
              </a:rPr>
              <a:t>CNN Results</a:t>
            </a:r>
          </a:p>
        </p:txBody>
      </p:sp>
      <p:sp>
        <p:nvSpPr>
          <p:cNvPr id="1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application&#10;&#10;Description automatically generated">
            <a:extLst>
              <a:ext uri="{FF2B5EF4-FFF2-40B4-BE49-F238E27FC236}">
                <a16:creationId xmlns:a16="http://schemas.microsoft.com/office/drawing/2014/main" id="{892E95E0-C21E-E878-98D9-ED41EF940535}"/>
              </a:ext>
            </a:extLst>
          </p:cNvPr>
          <p:cNvPicPr>
            <a:picLocks noChangeAspect="1"/>
          </p:cNvPicPr>
          <p:nvPr/>
        </p:nvPicPr>
        <p:blipFill>
          <a:blip r:embed="rId2"/>
          <a:stretch>
            <a:fillRect/>
          </a:stretch>
        </p:blipFill>
        <p:spPr>
          <a:xfrm>
            <a:off x="1833673" y="2642616"/>
            <a:ext cx="2587150" cy="3605784"/>
          </a:xfrm>
          <a:prstGeom prst="rect">
            <a:avLst/>
          </a:prstGeom>
        </p:spPr>
      </p:pic>
      <p:pic>
        <p:nvPicPr>
          <p:cNvPr id="9" name="Picture 8" descr="Chart, treemap chart&#10;&#10;Description automatically generated">
            <a:extLst>
              <a:ext uri="{FF2B5EF4-FFF2-40B4-BE49-F238E27FC236}">
                <a16:creationId xmlns:a16="http://schemas.microsoft.com/office/drawing/2014/main" id="{F1AEE56D-FC54-4E36-3553-6360859AFC12}"/>
              </a:ext>
            </a:extLst>
          </p:cNvPr>
          <p:cNvPicPr>
            <a:picLocks noChangeAspect="1"/>
          </p:cNvPicPr>
          <p:nvPr/>
        </p:nvPicPr>
        <p:blipFill>
          <a:blip r:embed="rId3"/>
          <a:stretch>
            <a:fillRect/>
          </a:stretch>
        </p:blipFill>
        <p:spPr>
          <a:xfrm>
            <a:off x="7431338" y="2642616"/>
            <a:ext cx="3260732" cy="3605784"/>
          </a:xfrm>
          <a:prstGeom prst="rect">
            <a:avLst/>
          </a:prstGeom>
        </p:spPr>
      </p:pic>
      <p:sp>
        <p:nvSpPr>
          <p:cNvPr id="2" name="Date Placeholder 1">
            <a:extLst>
              <a:ext uri="{FF2B5EF4-FFF2-40B4-BE49-F238E27FC236}">
                <a16:creationId xmlns:a16="http://schemas.microsoft.com/office/drawing/2014/main" id="{390F4432-94CB-3EC5-2839-FE04E579AB37}"/>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5DB74C9-B808-4394-A017-79C83B2524EF}" type="datetime1">
              <a:rPr lang="en-US" sz="1200" smtClean="0"/>
              <a:pPr>
                <a:spcAft>
                  <a:spcPts val="600"/>
                </a:spcAft>
              </a:pPr>
              <a:t>9/9/2022</a:t>
            </a:fld>
            <a:endParaRPr lang="en-US" sz="1200"/>
          </a:p>
        </p:txBody>
      </p:sp>
      <p:sp>
        <p:nvSpPr>
          <p:cNvPr id="3" name="Slide Number Placeholder 2">
            <a:extLst>
              <a:ext uri="{FF2B5EF4-FFF2-40B4-BE49-F238E27FC236}">
                <a16:creationId xmlns:a16="http://schemas.microsoft.com/office/drawing/2014/main" id="{D80CCF70-468D-539B-6261-962529375650}"/>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24</a:t>
            </a:fld>
            <a:endParaRPr lang="en-US" sz="1200">
              <a:latin typeface="+mn-lt"/>
              <a:cs typeface="+mn-cs"/>
            </a:endParaRPr>
          </a:p>
        </p:txBody>
      </p:sp>
    </p:spTree>
    <p:extLst>
      <p:ext uri="{BB962C8B-B14F-4D97-AF65-F5344CB8AC3E}">
        <p14:creationId xmlns:p14="http://schemas.microsoft.com/office/powerpoint/2010/main" val="1361309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696C4E-94B9-3F69-B5B3-9720A234A565}"/>
              </a:ext>
            </a:extLst>
          </p:cNvPr>
          <p:cNvSpPr>
            <a:spLocks noGrp="1"/>
          </p:cNvSpPr>
          <p:nvPr>
            <p:ph type="title"/>
          </p:nvPr>
        </p:nvSpPr>
        <p:spPr>
          <a:xfrm>
            <a:off x="638881" y="457200"/>
            <a:ext cx="10909640" cy="1368614"/>
          </a:xfrm>
        </p:spPr>
        <p:txBody>
          <a:bodyPr vert="horz" lIns="91440" tIns="45720" rIns="91440" bIns="45720" rtlCol="0" anchor="ctr">
            <a:normAutofit/>
          </a:bodyPr>
          <a:lstStyle/>
          <a:p>
            <a:r>
              <a:rPr lang="en-US" sz="6600">
                <a:solidFill>
                  <a:schemeClr val="tx1"/>
                </a:solidFill>
                <a:ea typeface="+mj-ea"/>
                <a:cs typeface="+mj-cs"/>
              </a:rPr>
              <a:t>CNN Results</a:t>
            </a:r>
          </a:p>
        </p:txBody>
      </p:sp>
      <p:sp>
        <p:nvSpPr>
          <p:cNvPr id="2" name="Date Placeholder 1">
            <a:extLst>
              <a:ext uri="{FF2B5EF4-FFF2-40B4-BE49-F238E27FC236}">
                <a16:creationId xmlns:a16="http://schemas.microsoft.com/office/drawing/2014/main" id="{390F4432-94CB-3EC5-2839-FE04E579AB37}"/>
              </a:ext>
            </a:extLst>
          </p:cNvPr>
          <p:cNvSpPr>
            <a:spLocks noGrp="1"/>
          </p:cNvSpPr>
          <p:nvPr>
            <p:ph type="dt" sz="half" idx="2"/>
          </p:nvPr>
        </p:nvSpPr>
        <p:spPr>
          <a:xfrm>
            <a:off x="838200" y="6356350"/>
            <a:ext cx="2743200" cy="365125"/>
          </a:xfrm>
        </p:spPr>
        <p:txBody>
          <a:bodyPr vert="horz" lIns="91440" tIns="45720" rIns="91440" bIns="45720" rtlCol="0" anchor="ctr">
            <a:normAutofit/>
          </a:bodyPr>
          <a:lstStyle/>
          <a:p>
            <a:pPr>
              <a:spcAft>
                <a:spcPts val="600"/>
              </a:spcAft>
            </a:pPr>
            <a:fld id="{C5DB74C9-B808-4394-A017-79C83B2524EF}" type="datetime1">
              <a:rPr lang="en-US" sz="1200" smtClean="0"/>
              <a:pPr>
                <a:spcAft>
                  <a:spcPts val="600"/>
                </a:spcAft>
              </a:pPr>
              <a:t>9/9/2022</a:t>
            </a:fld>
            <a:endParaRPr lang="en-US" sz="1200"/>
          </a:p>
        </p:txBody>
      </p:sp>
      <p:sp>
        <p:nvSpPr>
          <p:cNvPr id="3" name="Slide Number Placeholder 2">
            <a:extLst>
              <a:ext uri="{FF2B5EF4-FFF2-40B4-BE49-F238E27FC236}">
                <a16:creationId xmlns:a16="http://schemas.microsoft.com/office/drawing/2014/main" id="{D80CCF70-468D-539B-6261-962529375650}"/>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200" smtClean="0">
                <a:latin typeface="+mn-lt"/>
                <a:cs typeface="+mn-cs"/>
              </a:rPr>
              <a:pPr>
                <a:spcAft>
                  <a:spcPts val="600"/>
                </a:spcAft>
              </a:pPr>
              <a:t>25</a:t>
            </a:fld>
            <a:endParaRPr lang="en-US" sz="1200">
              <a:latin typeface="+mn-lt"/>
              <a:cs typeface="+mn-cs"/>
            </a:endParaRPr>
          </a:p>
        </p:txBody>
      </p:sp>
      <p:pic>
        <p:nvPicPr>
          <p:cNvPr id="6" name="Picture 5">
            <a:extLst>
              <a:ext uri="{FF2B5EF4-FFF2-40B4-BE49-F238E27FC236}">
                <a16:creationId xmlns:a16="http://schemas.microsoft.com/office/drawing/2014/main" id="{A3FA1DEB-8837-1943-403F-63E85C79C7A3}"/>
              </a:ext>
            </a:extLst>
          </p:cNvPr>
          <p:cNvPicPr>
            <a:picLocks noChangeAspect="1"/>
          </p:cNvPicPr>
          <p:nvPr/>
        </p:nvPicPr>
        <p:blipFill>
          <a:blip r:embed="rId2"/>
          <a:stretch>
            <a:fillRect/>
          </a:stretch>
        </p:blipFill>
        <p:spPr>
          <a:xfrm>
            <a:off x="3272518" y="2752044"/>
            <a:ext cx="5238750" cy="2105025"/>
          </a:xfrm>
          <a:prstGeom prst="rect">
            <a:avLst/>
          </a:prstGeom>
        </p:spPr>
      </p:pic>
    </p:spTree>
    <p:extLst>
      <p:ext uri="{BB962C8B-B14F-4D97-AF65-F5344CB8AC3E}">
        <p14:creationId xmlns:p14="http://schemas.microsoft.com/office/powerpoint/2010/main" val="4111898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F8E472-2A17-6DD5-A813-12254C9476E8}"/>
              </a:ext>
            </a:extLst>
          </p:cNvPr>
          <p:cNvSpPr>
            <a:spLocks noGrp="1"/>
          </p:cNvSpPr>
          <p:nvPr>
            <p:ph type="dt" sz="half" idx="2"/>
          </p:nvPr>
        </p:nvSpPr>
        <p:spPr/>
        <p:txBody>
          <a:bodyPr/>
          <a:lstStyle/>
          <a:p>
            <a:fld id="{CF53EA80-260A-4EE9-83BB-E6DD04DEA906}" type="datetime1">
              <a:rPr lang="en-US" smtClean="0"/>
              <a:t>9/9/2022</a:t>
            </a:fld>
            <a:endParaRPr lang="en-US" dirty="0"/>
          </a:p>
        </p:txBody>
      </p:sp>
      <p:sp>
        <p:nvSpPr>
          <p:cNvPr id="3" name="Slide Number Placeholder 2">
            <a:extLst>
              <a:ext uri="{FF2B5EF4-FFF2-40B4-BE49-F238E27FC236}">
                <a16:creationId xmlns:a16="http://schemas.microsoft.com/office/drawing/2014/main" id="{EA568570-D4EA-E0ED-A813-16C1AC24D026}"/>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4" name="Title 3">
            <a:extLst>
              <a:ext uri="{FF2B5EF4-FFF2-40B4-BE49-F238E27FC236}">
                <a16:creationId xmlns:a16="http://schemas.microsoft.com/office/drawing/2014/main" id="{CD5B1E0C-6AA0-7FB6-1440-B7F611E7C8CE}"/>
              </a:ext>
            </a:extLst>
          </p:cNvPr>
          <p:cNvSpPr>
            <a:spLocks noGrp="1"/>
          </p:cNvSpPr>
          <p:nvPr>
            <p:ph type="title"/>
          </p:nvPr>
        </p:nvSpPr>
        <p:spPr>
          <a:xfrm>
            <a:off x="1017587" y="2744205"/>
            <a:ext cx="10156826" cy="1369591"/>
          </a:xfrm>
        </p:spPr>
        <p:txBody>
          <a:bodyPr/>
          <a:lstStyle/>
          <a:p>
            <a:pPr algn="ctr"/>
            <a:r>
              <a:rPr lang="en-US" dirty="0"/>
              <a:t>THANK YOU</a:t>
            </a:r>
          </a:p>
        </p:txBody>
      </p:sp>
    </p:spTree>
    <p:extLst>
      <p:ext uri="{BB962C8B-B14F-4D97-AF65-F5344CB8AC3E}">
        <p14:creationId xmlns:p14="http://schemas.microsoft.com/office/powerpoint/2010/main" val="66116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2363586" y="518104"/>
            <a:ext cx="3935647" cy="1340615"/>
          </a:xfrm>
        </p:spPr>
        <p:txBody>
          <a:bodyPr/>
          <a:lstStyle/>
          <a:p>
            <a:r>
              <a:rPr lang="en-US" dirty="0">
                <a:solidFill>
                  <a:schemeClr val="tx1">
                    <a:lumMod val="75000"/>
                    <a:lumOff val="25000"/>
                  </a:schemeClr>
                </a:solidFill>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10518208" cy="4391025"/>
          </a:xfrm>
        </p:spPr>
        <p:txBody>
          <a:bodyPr>
            <a:normAutofit/>
          </a:bodyPr>
          <a:lstStyle/>
          <a:p>
            <a:endParaRPr lang="en-US" sz="1400" dirty="0">
              <a:solidFill>
                <a:schemeClr val="tx1">
                  <a:lumMod val="75000"/>
                  <a:lumOff val="25000"/>
                </a:schemeClr>
              </a:solidFill>
              <a:ea typeface="Calibri" panose="020F0502020204030204" pitchFamily="34" charset="0"/>
              <a:cs typeface="Times New Roman" panose="02020603050405020304" pitchFamily="18" charset="0"/>
            </a:endParaRPr>
          </a:p>
          <a:p>
            <a:r>
              <a:rPr lang="en-US" dirty="0">
                <a:solidFill>
                  <a:schemeClr val="tx1">
                    <a:lumMod val="75000"/>
                    <a:lumOff val="25000"/>
                  </a:schemeClr>
                </a:solidFill>
                <a:ea typeface="Calibri" panose="020F0502020204030204" pitchFamily="34" charset="0"/>
                <a:cs typeface="Times New Roman" panose="02020603050405020304" pitchFamily="18" charset="0"/>
              </a:rPr>
              <a:t>Fingerprints are generally used biometric authentication system. Fingerprints are unique and statistically differ between gender and age categories. In our model, using fingerprints, we identified fingers, hand as well as gender. We used CNN models to train and evaluate fingerprints. </a:t>
            </a:r>
          </a:p>
          <a:p>
            <a:endParaRPr lang="en-US" dirty="0">
              <a:solidFill>
                <a:schemeClr val="tx1">
                  <a:lumMod val="75000"/>
                  <a:lumOff val="25000"/>
                </a:schemeClr>
              </a:solidFill>
              <a:effectLst/>
              <a:ea typeface="Calibri" panose="020F0502020204030204" pitchFamily="34" charset="0"/>
              <a:cs typeface="Times New Roman" panose="02020603050405020304" pitchFamily="18" charset="0"/>
            </a:endParaRPr>
          </a:p>
          <a:p>
            <a:r>
              <a:rPr lang="en-US" dirty="0">
                <a:solidFill>
                  <a:schemeClr val="tx1">
                    <a:lumMod val="75000"/>
                    <a:lumOff val="25000"/>
                  </a:schemeClr>
                </a:solidFill>
                <a:ea typeface="Calibri" panose="020F0502020204030204" pitchFamily="34" charset="0"/>
                <a:cs typeface="Times New Roman" panose="02020603050405020304" pitchFamily="18" charset="0"/>
              </a:rPr>
              <a:t>Liveness of the fingerprint is also classified based on the data</a:t>
            </a:r>
            <a:endParaRPr lang="en-US" dirty="0">
              <a:solidFill>
                <a:schemeClr val="tx1">
                  <a:lumMod val="75000"/>
                  <a:lumOff val="25000"/>
                </a:schemeClr>
              </a:solidFill>
              <a:effectLst/>
              <a:ea typeface="Calibri" panose="020F0502020204030204" pitchFamily="34" charset="0"/>
              <a:cs typeface="Times New Roman" panose="02020603050405020304" pitchFamily="18" charset="0"/>
            </a:endParaRPr>
          </a:p>
          <a:p>
            <a:r>
              <a:rPr lang="en-US" dirty="0">
                <a:solidFill>
                  <a:schemeClr val="tx1">
                    <a:lumMod val="75000"/>
                    <a:lumOff val="25000"/>
                  </a:schemeClr>
                </a:solidFill>
                <a:ea typeface="Calibri" panose="020F0502020204030204" pitchFamily="34" charset="0"/>
                <a:cs typeface="Times New Roman" panose="02020603050405020304" pitchFamily="18" charset="0"/>
              </a:rPr>
              <a:t>The main use is time reduction. Classifying gender reduces time significantly, furthermore by understanding the hand as well as position of finger, the time spent in identifying the culprit in a large volume database is reduced. In addition, predication of the level of alteration is also done.</a:t>
            </a:r>
          </a:p>
          <a:p>
            <a:endParaRPr lang="en-US" dirty="0">
              <a:ea typeface="Calibri" panose="020F0502020204030204" pitchFamily="34" charset="0"/>
              <a:cs typeface="Times New Roman" panose="02020603050405020304" pitchFamily="18" charset="0"/>
            </a:endParaRPr>
          </a:p>
          <a:p>
            <a:endParaRPr lang="en-US" sz="1400" dirty="0">
              <a:effectLst/>
              <a:ea typeface="Calibri" panose="020F0502020204030204" pitchFamily="34" charset="0"/>
              <a:cs typeface="Times New Roman" panose="02020603050405020304" pitchFamily="18" charset="0"/>
            </a:endParaRPr>
          </a:p>
          <a:p>
            <a:endParaRPr lang="en-US" sz="1200"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9/9/2022</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4490398" y="2654575"/>
            <a:ext cx="6674802" cy="655320"/>
          </a:xfrm>
        </p:spPr>
        <p:txBody>
          <a:bodyPr>
            <a:normAutofit fontScale="90000"/>
          </a:bodyPr>
          <a:lstStyle/>
          <a:p>
            <a:r>
              <a:rPr lang="en-US" dirty="0">
                <a:solidFill>
                  <a:schemeClr val="tx1">
                    <a:lumMod val="75000"/>
                    <a:lumOff val="25000"/>
                  </a:schemeClr>
                </a:solidFill>
              </a:rPr>
              <a:t>Dataset</a:t>
            </a:r>
          </a:p>
        </p:txBody>
      </p:sp>
    </p:spTree>
    <p:extLst>
      <p:ext uri="{BB962C8B-B14F-4D97-AF65-F5344CB8AC3E}">
        <p14:creationId xmlns:p14="http://schemas.microsoft.com/office/powerpoint/2010/main" val="191201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3" y="539225"/>
            <a:ext cx="4566803" cy="1441975"/>
          </a:xfrm>
        </p:spPr>
        <p:txBody>
          <a:bodyPr/>
          <a:lstStyle/>
          <a:p>
            <a:r>
              <a:rPr lang="en-US" dirty="0">
                <a:solidFill>
                  <a:schemeClr val="tx1">
                    <a:lumMod val="75000"/>
                    <a:lumOff val="25000"/>
                  </a:schemeClr>
                </a:solidFill>
              </a:rPr>
              <a:t>SOCOFing</a:t>
            </a: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608597" y="2598421"/>
            <a:ext cx="4853739" cy="3888561"/>
          </a:xfrm>
        </p:spPr>
        <p:txBody>
          <a:bodyPr>
            <a:normAutofit/>
          </a:bodyPr>
          <a:lstStyle/>
          <a:p>
            <a:pPr marL="0" indent="0">
              <a:lnSpc>
                <a:spcPct val="100000"/>
              </a:lnSpc>
              <a:buNone/>
            </a:pPr>
            <a:r>
              <a:rPr lang="en-US" dirty="0">
                <a:solidFill>
                  <a:schemeClr val="tx1">
                    <a:lumMod val="75000"/>
                    <a:lumOff val="25000"/>
                  </a:schemeClr>
                </a:solidFill>
                <a:cs typeface="Biome Light" panose="020B0303030204020804" pitchFamily="34" charset="0"/>
              </a:rPr>
              <a:t>Sokoto Coventry Fingerprint Dataset</a:t>
            </a:r>
          </a:p>
          <a:p>
            <a:pPr marL="285750" indent="-285750">
              <a:buFont typeface="Arial" panose="020B0604020202020204" pitchFamily="34" charset="0"/>
              <a:buChar char="•"/>
            </a:pPr>
            <a:r>
              <a:rPr lang="en-US" sz="1700" dirty="0">
                <a:solidFill>
                  <a:schemeClr val="tx1">
                    <a:lumMod val="75000"/>
                    <a:lumOff val="25000"/>
                  </a:schemeClr>
                </a:solidFill>
                <a:cs typeface="Biome Light" panose="020B0303030204020804" pitchFamily="34" charset="0"/>
              </a:rPr>
              <a:t>Consists with all 10 fingerprints of 600 people.</a:t>
            </a:r>
            <a:endParaRPr lang="en-US" sz="1700" baseline="30000" dirty="0">
              <a:solidFill>
                <a:schemeClr val="tx1">
                  <a:lumMod val="75000"/>
                  <a:lumOff val="25000"/>
                </a:schemeClr>
              </a:solidFill>
              <a:cs typeface="Biome Light" panose="020B0303030204020804" pitchFamily="34" charset="0"/>
            </a:endParaRPr>
          </a:p>
          <a:p>
            <a:pPr marL="285750" indent="-285750">
              <a:buFont typeface="Arial" panose="020B0604020202020204" pitchFamily="34" charset="0"/>
              <a:buChar char="•"/>
            </a:pPr>
            <a:r>
              <a:rPr lang="en-US" sz="1700" dirty="0">
                <a:solidFill>
                  <a:schemeClr val="tx1">
                    <a:lumMod val="75000"/>
                    <a:lumOff val="25000"/>
                  </a:schemeClr>
                </a:solidFill>
                <a:cs typeface="Biome Light" panose="020B0303030204020804" pitchFamily="34" charset="0"/>
              </a:rPr>
              <a:t>Out of 600, there are 477 male and 123 female</a:t>
            </a:r>
          </a:p>
          <a:p>
            <a:pPr marL="285750" indent="-285750">
              <a:buFont typeface="Arial" panose="020B0604020202020204" pitchFamily="34" charset="0"/>
              <a:buChar char="•"/>
            </a:pPr>
            <a:r>
              <a:rPr lang="en-US" sz="1700" dirty="0">
                <a:solidFill>
                  <a:schemeClr val="tx1">
                    <a:lumMod val="75000"/>
                    <a:lumOff val="25000"/>
                  </a:schemeClr>
                </a:solidFill>
                <a:cs typeface="Biome Light" panose="020B0303030204020804" pitchFamily="34" charset="0"/>
              </a:rPr>
              <a:t>A total of 6000 fingerprint images are labeled as real.</a:t>
            </a:r>
          </a:p>
        </p:txBody>
      </p:sp>
      <p:sp>
        <p:nvSpPr>
          <p:cNvPr id="30" name="Date Placeholder 29">
            <a:extLst>
              <a:ext uri="{FF2B5EF4-FFF2-40B4-BE49-F238E27FC236}">
                <a16:creationId xmlns:a16="http://schemas.microsoft.com/office/drawing/2014/main" id="{5C3C5043-9E0B-4C7C-B3D8-6124850B4088}"/>
              </a:ext>
            </a:extLst>
          </p:cNvPr>
          <p:cNvSpPr>
            <a:spLocks noGrp="1"/>
          </p:cNvSpPr>
          <p:nvPr>
            <p:ph type="dt" sz="half" idx="2"/>
          </p:nvPr>
        </p:nvSpPr>
        <p:spPr/>
        <p:txBody>
          <a:bodyPr/>
          <a:lstStyle/>
          <a:p>
            <a:fld id="{F5615077-39AD-4FB2-A061-5884E8516F91}" type="datetime1">
              <a:rPr lang="en-US" smtClean="0"/>
              <a:t>9/9/2022</a:t>
            </a:fld>
            <a:endParaRPr lang="en-US" dirty="0"/>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9" name="Content Placeholder 2">
            <a:extLst>
              <a:ext uri="{FF2B5EF4-FFF2-40B4-BE49-F238E27FC236}">
                <a16:creationId xmlns:a16="http://schemas.microsoft.com/office/drawing/2014/main" id="{CED6C895-7454-A5EE-5F14-3BC6126310B7}"/>
              </a:ext>
            </a:extLst>
          </p:cNvPr>
          <p:cNvSpPr>
            <a:spLocks noGrp="1"/>
          </p:cNvSpPr>
          <p:nvPr>
            <p:ph idx="4294967295"/>
          </p:nvPr>
        </p:nvSpPr>
        <p:spPr>
          <a:xfrm>
            <a:off x="6609348" y="2598021"/>
            <a:ext cx="4974056" cy="3888561"/>
          </a:xfrm>
        </p:spPr>
        <p:txBody>
          <a:bodyPr>
            <a:normAutofit/>
          </a:bodyPr>
          <a:lstStyle/>
          <a:p>
            <a:pPr marL="0" indent="0">
              <a:lnSpc>
                <a:spcPct val="100000"/>
              </a:lnSpc>
              <a:buNone/>
            </a:pPr>
            <a:r>
              <a:rPr lang="en-US" dirty="0">
                <a:solidFill>
                  <a:schemeClr val="tx1">
                    <a:lumMod val="75000"/>
                    <a:lumOff val="25000"/>
                  </a:schemeClr>
                </a:solidFill>
                <a:cs typeface="Biome Light" panose="020B0303030204020804" pitchFamily="34" charset="0"/>
              </a:rPr>
              <a:t>Real &amp; Altered</a:t>
            </a:r>
          </a:p>
          <a:p>
            <a:pPr marL="285750" indent="-285750">
              <a:buFont typeface="Arial" panose="020B0604020202020204" pitchFamily="34" charset="0"/>
              <a:buChar char="•"/>
            </a:pPr>
            <a:r>
              <a:rPr lang="en-US" sz="1700" dirty="0">
                <a:solidFill>
                  <a:schemeClr val="tx1">
                    <a:lumMod val="75000"/>
                    <a:lumOff val="25000"/>
                  </a:schemeClr>
                </a:solidFill>
                <a:cs typeface="Biome Light" panose="020B0303030204020804" pitchFamily="34" charset="0"/>
              </a:rPr>
              <a:t>Each of 6000 fingerprints is altered further into three levels: easy, medium, hard</a:t>
            </a:r>
          </a:p>
          <a:p>
            <a:pPr marL="285750" indent="-285750">
              <a:buFont typeface="Arial" panose="020B0604020202020204" pitchFamily="34" charset="0"/>
              <a:buChar char="•"/>
            </a:pPr>
            <a:r>
              <a:rPr lang="en-US" sz="1700" dirty="0">
                <a:solidFill>
                  <a:schemeClr val="tx1">
                    <a:lumMod val="75000"/>
                    <a:lumOff val="25000"/>
                  </a:schemeClr>
                </a:solidFill>
                <a:cs typeface="Biome Light" panose="020B0303030204020804" pitchFamily="34" charset="0"/>
              </a:rPr>
              <a:t>In each level, the type of alterations done is obliteration, central rotation, Z-cut</a:t>
            </a:r>
          </a:p>
          <a:p>
            <a:pPr marL="285750" indent="-285750">
              <a:buFont typeface="Arial" panose="020B0604020202020204" pitchFamily="34" charset="0"/>
              <a:buChar char="•"/>
            </a:pPr>
            <a:r>
              <a:rPr lang="en-US" sz="1700" dirty="0">
                <a:solidFill>
                  <a:schemeClr val="tx1">
                    <a:lumMod val="75000"/>
                    <a:lumOff val="25000"/>
                  </a:schemeClr>
                </a:solidFill>
                <a:cs typeface="Biome Light" panose="020B0303030204020804" pitchFamily="34" charset="0"/>
              </a:rPr>
              <a:t>There are a total of around 49000 fingerprints obtained through alterations</a:t>
            </a:r>
          </a:p>
        </p:txBody>
      </p:sp>
    </p:spTree>
    <p:extLst>
      <p:ext uri="{BB962C8B-B14F-4D97-AF65-F5344CB8AC3E}">
        <p14:creationId xmlns:p14="http://schemas.microsoft.com/office/powerpoint/2010/main" val="148301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690374-B3AE-957A-EDE4-6C02741FEC55}"/>
              </a:ext>
            </a:extLst>
          </p:cNvPr>
          <p:cNvSpPr>
            <a:spLocks noGrp="1"/>
          </p:cNvSpPr>
          <p:nvPr>
            <p:ph type="dt" sz="half" idx="2"/>
          </p:nvPr>
        </p:nvSpPr>
        <p:spPr/>
        <p:txBody>
          <a:bodyPr/>
          <a:lstStyle/>
          <a:p>
            <a:fld id="{C5DB74C9-B808-4394-A017-79C83B2524EF}" type="datetime1">
              <a:rPr lang="en-US" smtClean="0"/>
              <a:t>9/9/2022</a:t>
            </a:fld>
            <a:endParaRPr lang="en-US" dirty="0"/>
          </a:p>
        </p:txBody>
      </p:sp>
      <p:sp>
        <p:nvSpPr>
          <p:cNvPr id="3" name="Slide Number Placeholder 2">
            <a:extLst>
              <a:ext uri="{FF2B5EF4-FFF2-40B4-BE49-F238E27FC236}">
                <a16:creationId xmlns:a16="http://schemas.microsoft.com/office/drawing/2014/main" id="{A83BA6E7-2C42-1D72-4061-D9B7E40CEF3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4" name="Content Placeholder 3">
            <a:extLst>
              <a:ext uri="{FF2B5EF4-FFF2-40B4-BE49-F238E27FC236}">
                <a16:creationId xmlns:a16="http://schemas.microsoft.com/office/drawing/2014/main" id="{BA45BD75-D993-5D08-3A51-869F120D29B4}"/>
              </a:ext>
            </a:extLst>
          </p:cNvPr>
          <p:cNvSpPr>
            <a:spLocks noGrp="1"/>
          </p:cNvSpPr>
          <p:nvPr>
            <p:ph sz="quarter" idx="11"/>
          </p:nvPr>
        </p:nvSpPr>
        <p:spPr/>
        <p:txBody>
          <a:bodyPr/>
          <a:lstStyle/>
          <a:p>
            <a:r>
              <a:rPr lang="en-US" dirty="0"/>
              <a:t>The file format contains different information regarding the image. </a:t>
            </a:r>
          </a:p>
          <a:p>
            <a:endParaRPr lang="en-US" dirty="0"/>
          </a:p>
          <a:p>
            <a:endParaRPr lang="en-US" dirty="0"/>
          </a:p>
          <a:p>
            <a:endParaRPr lang="en-US" dirty="0"/>
          </a:p>
          <a:p>
            <a:pPr marL="0" indent="0">
              <a:buNone/>
            </a:pPr>
            <a:endParaRPr lang="en-US" dirty="0"/>
          </a:p>
        </p:txBody>
      </p:sp>
      <p:sp>
        <p:nvSpPr>
          <p:cNvPr id="5" name="Title 4">
            <a:extLst>
              <a:ext uri="{FF2B5EF4-FFF2-40B4-BE49-F238E27FC236}">
                <a16:creationId xmlns:a16="http://schemas.microsoft.com/office/drawing/2014/main" id="{72532AAA-8443-58B8-BE02-B37B79DB9B4B}"/>
              </a:ext>
            </a:extLst>
          </p:cNvPr>
          <p:cNvSpPr>
            <a:spLocks noGrp="1"/>
          </p:cNvSpPr>
          <p:nvPr>
            <p:ph type="title"/>
          </p:nvPr>
        </p:nvSpPr>
        <p:spPr/>
        <p:txBody>
          <a:bodyPr/>
          <a:lstStyle/>
          <a:p>
            <a:r>
              <a:rPr lang="en-US" dirty="0"/>
              <a:t>Data Structure</a:t>
            </a:r>
          </a:p>
        </p:txBody>
      </p:sp>
      <p:pic>
        <p:nvPicPr>
          <p:cNvPr id="7" name="Picture 6">
            <a:extLst>
              <a:ext uri="{FF2B5EF4-FFF2-40B4-BE49-F238E27FC236}">
                <a16:creationId xmlns:a16="http://schemas.microsoft.com/office/drawing/2014/main" id="{3801C28C-E082-2CE7-4B13-7B001AABC5F5}"/>
              </a:ext>
            </a:extLst>
          </p:cNvPr>
          <p:cNvPicPr>
            <a:picLocks noChangeAspect="1"/>
          </p:cNvPicPr>
          <p:nvPr/>
        </p:nvPicPr>
        <p:blipFill>
          <a:blip r:embed="rId2"/>
          <a:stretch>
            <a:fillRect/>
          </a:stretch>
        </p:blipFill>
        <p:spPr>
          <a:xfrm>
            <a:off x="4136932" y="3091014"/>
            <a:ext cx="3713217" cy="1058955"/>
          </a:xfrm>
          <a:prstGeom prst="rect">
            <a:avLst/>
          </a:prstGeom>
        </p:spPr>
      </p:pic>
      <p:pic>
        <p:nvPicPr>
          <p:cNvPr id="9" name="Picture 8">
            <a:extLst>
              <a:ext uri="{FF2B5EF4-FFF2-40B4-BE49-F238E27FC236}">
                <a16:creationId xmlns:a16="http://schemas.microsoft.com/office/drawing/2014/main" id="{2DAAEDD6-F1FA-2FE8-9ADD-EA87AECF1916}"/>
              </a:ext>
            </a:extLst>
          </p:cNvPr>
          <p:cNvPicPr>
            <a:picLocks noChangeAspect="1"/>
          </p:cNvPicPr>
          <p:nvPr/>
        </p:nvPicPr>
        <p:blipFill>
          <a:blip r:embed="rId3"/>
          <a:stretch>
            <a:fillRect/>
          </a:stretch>
        </p:blipFill>
        <p:spPr>
          <a:xfrm>
            <a:off x="4136932" y="4420095"/>
            <a:ext cx="6362888" cy="1679254"/>
          </a:xfrm>
          <a:prstGeom prst="rect">
            <a:avLst/>
          </a:prstGeom>
        </p:spPr>
      </p:pic>
    </p:spTree>
    <p:extLst>
      <p:ext uri="{BB962C8B-B14F-4D97-AF65-F5344CB8AC3E}">
        <p14:creationId xmlns:p14="http://schemas.microsoft.com/office/powerpoint/2010/main" val="105312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740F1142-57E3-40C3-9A2A-3B1C8975905A}"/>
              </a:ext>
            </a:extLst>
          </p:cNvPr>
          <p:cNvSpPr>
            <a:spLocks noGrp="1"/>
          </p:cNvSpPr>
          <p:nvPr>
            <p:ph type="dt" sz="half" idx="2"/>
          </p:nvPr>
        </p:nvSpPr>
        <p:spPr/>
        <p:txBody>
          <a:bodyPr/>
          <a:lstStyle/>
          <a:p>
            <a:fld id="{B93BF043-A0E2-48C9-80FB-0A3EF98DDCEF}" type="datetime1">
              <a:rPr lang="en-US" smtClean="0"/>
              <a:pPr/>
              <a:t>9/9/2022</a:t>
            </a:fld>
            <a:endParaRPr lang="en-US" dirty="0"/>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1" name="Content Placeholder 2">
            <a:extLst>
              <a:ext uri="{FF2B5EF4-FFF2-40B4-BE49-F238E27FC236}">
                <a16:creationId xmlns:a16="http://schemas.microsoft.com/office/drawing/2014/main" id="{3E73C644-AC29-20E2-AD02-A0DC0646E2D6}"/>
              </a:ext>
            </a:extLst>
          </p:cNvPr>
          <p:cNvSpPr txBox="1">
            <a:spLocks/>
          </p:cNvSpPr>
          <p:nvPr/>
        </p:nvSpPr>
        <p:spPr>
          <a:xfrm>
            <a:off x="633664" y="453814"/>
            <a:ext cx="5462336" cy="595037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dirty="0">
                <a:solidFill>
                  <a:schemeClr val="tx1">
                    <a:lumMod val="75000"/>
                    <a:lumOff val="25000"/>
                  </a:schemeClr>
                </a:solidFill>
                <a:cs typeface="Biome Light" panose="020B0303030204020804" pitchFamily="34" charset="0"/>
              </a:rPr>
              <a:t>Alteration</a:t>
            </a:r>
          </a:p>
          <a:p>
            <a:pPr marL="285750" indent="-285750"/>
            <a:r>
              <a:rPr lang="en-US" sz="1600" dirty="0">
                <a:solidFill>
                  <a:schemeClr val="tx1">
                    <a:lumMod val="75000"/>
                    <a:lumOff val="25000"/>
                  </a:schemeClr>
                </a:solidFill>
                <a:cs typeface="Biome Light" panose="020B0303030204020804" pitchFamily="34" charset="0"/>
              </a:rPr>
              <a:t>Obliteration</a:t>
            </a:r>
            <a:br>
              <a:rPr lang="en-US" sz="1700" dirty="0">
                <a:solidFill>
                  <a:schemeClr val="tx1">
                    <a:lumMod val="75000"/>
                    <a:lumOff val="25000"/>
                  </a:schemeClr>
                </a:solidFill>
                <a:cs typeface="Biome Light" panose="020B0303030204020804" pitchFamily="34" charset="0"/>
              </a:rPr>
            </a:br>
            <a:r>
              <a:rPr lang="en-US" sz="1400" dirty="0">
                <a:solidFill>
                  <a:schemeClr val="tx1">
                    <a:lumMod val="75000"/>
                    <a:lumOff val="25000"/>
                  </a:schemeClr>
                </a:solidFill>
                <a:cs typeface="Biome Light" panose="020B0303030204020804" pitchFamily="34" charset="0"/>
              </a:rPr>
              <a:t>It is basically the distortion produced</a:t>
            </a:r>
            <a:br>
              <a:rPr lang="en-US" sz="1400" dirty="0">
                <a:solidFill>
                  <a:schemeClr val="tx1">
                    <a:lumMod val="75000"/>
                    <a:lumOff val="25000"/>
                  </a:schemeClr>
                </a:solidFill>
                <a:cs typeface="Biome Light" panose="020B0303030204020804" pitchFamily="34" charset="0"/>
              </a:rPr>
            </a:br>
            <a:r>
              <a:rPr lang="en-US" sz="1400" dirty="0">
                <a:solidFill>
                  <a:schemeClr val="tx1">
                    <a:lumMod val="75000"/>
                    <a:lumOff val="25000"/>
                  </a:schemeClr>
                </a:solidFill>
              </a:rPr>
              <a:t>The obliteration can be carried out by abrasion, cuts, burns</a:t>
            </a:r>
          </a:p>
          <a:p>
            <a:pPr marL="285750" indent="-285750"/>
            <a:r>
              <a:rPr lang="en-US" sz="1600" dirty="0">
                <a:solidFill>
                  <a:schemeClr val="tx1">
                    <a:lumMod val="75000"/>
                    <a:lumOff val="25000"/>
                  </a:schemeClr>
                </a:solidFill>
                <a:cs typeface="Biome Light" panose="020B0303030204020804" pitchFamily="34" charset="0"/>
              </a:rPr>
              <a:t>Central Rotation</a:t>
            </a:r>
            <a:br>
              <a:rPr lang="en-US" sz="1600" dirty="0">
                <a:solidFill>
                  <a:schemeClr val="tx1">
                    <a:lumMod val="75000"/>
                    <a:lumOff val="25000"/>
                  </a:schemeClr>
                </a:solidFill>
                <a:cs typeface="Biome Light" panose="020B0303030204020804" pitchFamily="34" charset="0"/>
              </a:rPr>
            </a:br>
            <a:r>
              <a:rPr lang="en-US" sz="1400" dirty="0">
                <a:solidFill>
                  <a:schemeClr val="tx1">
                    <a:lumMod val="75000"/>
                    <a:lumOff val="25000"/>
                  </a:schemeClr>
                </a:solidFill>
                <a:cs typeface="Biome Light" panose="020B0303030204020804" pitchFamily="34" charset="0"/>
              </a:rPr>
              <a:t>C</a:t>
            </a:r>
            <a:r>
              <a:rPr lang="en-US" sz="1400" dirty="0"/>
              <a:t>entral Rotation appears when the patch, even from other fingers, is replanted in place with a rotation.</a:t>
            </a:r>
          </a:p>
          <a:p>
            <a:pPr marL="285750" indent="-285750"/>
            <a:r>
              <a:rPr lang="en-US" sz="1600" dirty="0">
                <a:solidFill>
                  <a:schemeClr val="tx1">
                    <a:lumMod val="75000"/>
                    <a:lumOff val="25000"/>
                  </a:schemeClr>
                </a:solidFill>
                <a:cs typeface="Biome Light" panose="020B0303030204020804" pitchFamily="34" charset="0"/>
              </a:rPr>
              <a:t>Z-Cut</a:t>
            </a:r>
            <a:br>
              <a:rPr lang="en-US" sz="1400" dirty="0">
                <a:solidFill>
                  <a:schemeClr val="tx1">
                    <a:lumMod val="75000"/>
                    <a:lumOff val="25000"/>
                  </a:schemeClr>
                </a:solidFill>
                <a:cs typeface="Biome Light" panose="020B0303030204020804" pitchFamily="34" charset="0"/>
              </a:rPr>
            </a:br>
            <a:r>
              <a:rPr lang="en-US" sz="1400" dirty="0"/>
              <a:t>Z-cut is caused by a more complex process consisting of three steps: making a Z-shaped cut on the fingertip, lifting and switching two triangular skin patches, and stitching them back together. </a:t>
            </a:r>
            <a:endParaRPr lang="en-US" sz="1400" dirty="0">
              <a:solidFill>
                <a:schemeClr val="tx1">
                  <a:lumMod val="75000"/>
                  <a:lumOff val="25000"/>
                </a:schemeClr>
              </a:solidFill>
              <a:cs typeface="Biome Light" panose="020B0303030204020804" pitchFamily="34" charset="0"/>
            </a:endParaRPr>
          </a:p>
        </p:txBody>
      </p:sp>
      <p:pic>
        <p:nvPicPr>
          <p:cNvPr id="7" name="Picture 6">
            <a:extLst>
              <a:ext uri="{FF2B5EF4-FFF2-40B4-BE49-F238E27FC236}">
                <a16:creationId xmlns:a16="http://schemas.microsoft.com/office/drawing/2014/main" id="{B653DD2F-230D-CAA1-14F3-DF65F55612D6}"/>
              </a:ext>
            </a:extLst>
          </p:cNvPr>
          <p:cNvPicPr>
            <a:picLocks noChangeAspect="1"/>
          </p:cNvPicPr>
          <p:nvPr/>
        </p:nvPicPr>
        <p:blipFill rotWithShape="1">
          <a:blip r:embed="rId2"/>
          <a:srcRect r="65323"/>
          <a:stretch/>
        </p:blipFill>
        <p:spPr>
          <a:xfrm>
            <a:off x="6600987" y="1207722"/>
            <a:ext cx="1107246" cy="1089754"/>
          </a:xfrm>
          <a:prstGeom prst="rect">
            <a:avLst/>
          </a:prstGeom>
        </p:spPr>
      </p:pic>
      <p:pic>
        <p:nvPicPr>
          <p:cNvPr id="14" name="Picture 13">
            <a:extLst>
              <a:ext uri="{FF2B5EF4-FFF2-40B4-BE49-F238E27FC236}">
                <a16:creationId xmlns:a16="http://schemas.microsoft.com/office/drawing/2014/main" id="{BC0E1709-AC67-401C-641D-9D8A43674E75}"/>
              </a:ext>
            </a:extLst>
          </p:cNvPr>
          <p:cNvPicPr>
            <a:picLocks noChangeAspect="1"/>
          </p:cNvPicPr>
          <p:nvPr/>
        </p:nvPicPr>
        <p:blipFill rotWithShape="1">
          <a:blip r:embed="rId2"/>
          <a:srcRect l="32164" r="30909"/>
          <a:stretch/>
        </p:blipFill>
        <p:spPr>
          <a:xfrm>
            <a:off x="6600987" y="2583685"/>
            <a:ext cx="1179095" cy="1089754"/>
          </a:xfrm>
          <a:prstGeom prst="rect">
            <a:avLst/>
          </a:prstGeom>
        </p:spPr>
      </p:pic>
      <p:pic>
        <p:nvPicPr>
          <p:cNvPr id="17" name="Picture 16">
            <a:extLst>
              <a:ext uri="{FF2B5EF4-FFF2-40B4-BE49-F238E27FC236}">
                <a16:creationId xmlns:a16="http://schemas.microsoft.com/office/drawing/2014/main" id="{03E0B2CD-3BBA-586B-21F6-003B250F4FC9}"/>
              </a:ext>
            </a:extLst>
          </p:cNvPr>
          <p:cNvPicPr>
            <a:picLocks noChangeAspect="1"/>
          </p:cNvPicPr>
          <p:nvPr/>
        </p:nvPicPr>
        <p:blipFill rotWithShape="1">
          <a:blip r:embed="rId2"/>
          <a:srcRect l="67082"/>
          <a:stretch/>
        </p:blipFill>
        <p:spPr>
          <a:xfrm>
            <a:off x="6600987" y="3959648"/>
            <a:ext cx="1051096" cy="1089754"/>
          </a:xfrm>
          <a:prstGeom prst="rect">
            <a:avLst/>
          </a:prstGeom>
        </p:spPr>
      </p:pic>
    </p:spTree>
    <p:extLst>
      <p:ext uri="{BB962C8B-B14F-4D97-AF65-F5344CB8AC3E}">
        <p14:creationId xmlns:p14="http://schemas.microsoft.com/office/powerpoint/2010/main" val="348399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a:xfrm>
            <a:off x="895530" y="1884308"/>
            <a:ext cx="4574541" cy="988604"/>
          </a:xfrm>
        </p:spPr>
        <p:txBody>
          <a:bodyPr>
            <a:normAutofit/>
          </a:bodyPr>
          <a:lstStyle/>
          <a:p>
            <a:r>
              <a:rPr lang="en-US" sz="3600">
                <a:solidFill>
                  <a:schemeClr val="tx1">
                    <a:lumMod val="75000"/>
                    <a:lumOff val="25000"/>
                  </a:schemeClr>
                </a:solidFill>
              </a:rPr>
              <a:t>Four </a:t>
            </a:r>
            <a:r>
              <a:rPr lang="en-US" sz="3600" dirty="0">
                <a:solidFill>
                  <a:schemeClr val="tx1">
                    <a:lumMod val="75000"/>
                    <a:lumOff val="25000"/>
                  </a:schemeClr>
                </a:solidFill>
              </a:rPr>
              <a:t>Methods</a:t>
            </a: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175177" y="2848187"/>
            <a:ext cx="3831591" cy="2868389"/>
          </a:xfrm>
        </p:spPr>
        <p:txBody>
          <a:bodyPr>
            <a:normAutofit/>
          </a:bodyPr>
          <a:lstStyle/>
          <a:p>
            <a:pPr>
              <a:lnSpc>
                <a:spcPct val="100000"/>
              </a:lnSpc>
              <a:spcBef>
                <a:spcPts val="0"/>
              </a:spcBef>
              <a:defRPr/>
            </a:pPr>
            <a:r>
              <a:rPr lang="en-US" sz="2400" dirty="0">
                <a:solidFill>
                  <a:schemeClr val="tx1">
                    <a:lumMod val="75000"/>
                    <a:lumOff val="25000"/>
                  </a:schemeClr>
                </a:solidFill>
                <a:cs typeface="Biome Light" panose="020B0303030204020804" pitchFamily="34" charset="0"/>
              </a:rPr>
              <a:t>Liveness Detection </a:t>
            </a:r>
            <a:br>
              <a:rPr lang="en-US" sz="2400" dirty="0">
                <a:solidFill>
                  <a:schemeClr val="tx1">
                    <a:lumMod val="75000"/>
                    <a:lumOff val="25000"/>
                  </a:schemeClr>
                </a:solidFill>
                <a:cs typeface="Biome Light" panose="020B0303030204020804" pitchFamily="34" charset="0"/>
              </a:rPr>
            </a:br>
            <a:r>
              <a:rPr lang="en-US" sz="1600" dirty="0">
                <a:solidFill>
                  <a:schemeClr val="tx1">
                    <a:lumMod val="75000"/>
                    <a:lumOff val="25000"/>
                  </a:schemeClr>
                </a:solidFill>
                <a:cs typeface="Biome Light" panose="020B0303030204020804" pitchFamily="34" charset="0"/>
              </a:rPr>
              <a:t>Training the dataset based on real and altered images in order to identify the difference between real and fake fingerprint</a:t>
            </a:r>
            <a:endParaRPr kumimoji="0" lang="en-US" sz="24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endParaRPr>
          </a:p>
        </p:txBody>
      </p:sp>
      <p:sp>
        <p:nvSpPr>
          <p:cNvPr id="25" name="Content Placeholder 24">
            <a:extLst>
              <a:ext uri="{FF2B5EF4-FFF2-40B4-BE49-F238E27FC236}">
                <a16:creationId xmlns:a16="http://schemas.microsoft.com/office/drawing/2014/main" id="{EEC41F11-47BD-44B1-BF22-D3C7965626ED}"/>
              </a:ext>
            </a:extLst>
          </p:cNvPr>
          <p:cNvSpPr>
            <a:spLocks noGrp="1"/>
          </p:cNvSpPr>
          <p:nvPr>
            <p:ph idx="4294967295"/>
          </p:nvPr>
        </p:nvSpPr>
        <p:spPr>
          <a:xfrm>
            <a:off x="5878284" y="2848187"/>
            <a:ext cx="3584206" cy="2868389"/>
          </a:xfrm>
        </p:spPr>
        <p:txBody>
          <a:bodyPr>
            <a:normAutofit/>
          </a:bodyPr>
          <a:lstStyle/>
          <a:p>
            <a:pPr>
              <a:lnSpc>
                <a:spcPct val="100000"/>
              </a:lnSpc>
              <a:spcBef>
                <a:spcPts val="0"/>
              </a:spcBef>
              <a:defRPr/>
            </a:pPr>
            <a:r>
              <a:rPr kumimoji="0" lang="en-US" sz="24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rPr>
              <a:t>Gender Classification</a:t>
            </a:r>
            <a:br>
              <a:rPr lang="en-US" sz="2400" dirty="0">
                <a:solidFill>
                  <a:schemeClr val="tx1">
                    <a:lumMod val="75000"/>
                    <a:lumOff val="25000"/>
                  </a:schemeClr>
                </a:solidFill>
                <a:cs typeface="Biome Light" panose="020B0303030204020804" pitchFamily="34" charset="0"/>
              </a:rPr>
            </a:br>
            <a:r>
              <a:rPr lang="en-US" sz="1600" dirty="0">
                <a:solidFill>
                  <a:schemeClr val="tx1">
                    <a:lumMod val="75000"/>
                    <a:lumOff val="25000"/>
                  </a:schemeClr>
                </a:solidFill>
                <a:cs typeface="Biome Light" panose="020B0303030204020804" pitchFamily="34" charset="0"/>
              </a:rPr>
              <a:t>Performed CNN on a subset of the data so that there is no data imbalance i.e., out of 477 males, only 123 males are considered.</a:t>
            </a:r>
            <a:endParaRPr kumimoji="0" lang="en-US" sz="24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endParaRPr>
          </a:p>
        </p:txBody>
      </p:sp>
      <p:sp>
        <p:nvSpPr>
          <p:cNvPr id="26" name="Content Placeholder 25">
            <a:extLst>
              <a:ext uri="{FF2B5EF4-FFF2-40B4-BE49-F238E27FC236}">
                <a16:creationId xmlns:a16="http://schemas.microsoft.com/office/drawing/2014/main" id="{34CC2084-FCB9-4F4B-8B47-44B2A81D5235}"/>
              </a:ext>
            </a:extLst>
          </p:cNvPr>
          <p:cNvSpPr>
            <a:spLocks noGrp="1"/>
          </p:cNvSpPr>
          <p:nvPr>
            <p:ph idx="4294967295"/>
          </p:nvPr>
        </p:nvSpPr>
        <p:spPr>
          <a:xfrm>
            <a:off x="3051758" y="4317287"/>
            <a:ext cx="4052028" cy="2396004"/>
          </a:xfrm>
        </p:spPr>
        <p:txBody>
          <a:bodyPr>
            <a:normAutofit/>
          </a:bodyPr>
          <a:lstStyle/>
          <a:p>
            <a:pPr>
              <a:lnSpc>
                <a:spcPct val="100000"/>
              </a:lnSpc>
              <a:spcBef>
                <a:spcPts val="0"/>
              </a:spcBef>
              <a:defRPr/>
            </a:pPr>
            <a:r>
              <a:rPr lang="en-US" sz="2400" dirty="0">
                <a:solidFill>
                  <a:schemeClr val="tx1">
                    <a:lumMod val="75000"/>
                    <a:lumOff val="25000"/>
                  </a:schemeClr>
                </a:solidFill>
                <a:cs typeface="Biome Light" panose="020B0303030204020804" pitchFamily="34" charset="0"/>
              </a:rPr>
              <a:t>Hand and Finger Identification</a:t>
            </a:r>
            <a:br>
              <a:rPr lang="en-US" sz="2400" dirty="0">
                <a:solidFill>
                  <a:schemeClr val="tx1">
                    <a:lumMod val="75000"/>
                    <a:lumOff val="25000"/>
                  </a:schemeClr>
                </a:solidFill>
                <a:cs typeface="Biome Light" panose="020B0303030204020804" pitchFamily="34" charset="0"/>
              </a:rPr>
            </a:br>
            <a:r>
              <a:rPr lang="en-US" sz="1600" dirty="0">
                <a:solidFill>
                  <a:schemeClr val="tx1">
                    <a:lumMod val="75000"/>
                    <a:lumOff val="25000"/>
                  </a:schemeClr>
                </a:solidFill>
                <a:cs typeface="Biome Light" panose="020B0303030204020804" pitchFamily="34" charset="0"/>
              </a:rPr>
              <a:t>Training till the first 400 persons’ altered data and testing it on the unseen &amp; remaining 200 persons’ real data</a:t>
            </a:r>
            <a:endParaRPr lang="en-US" sz="2400" dirty="0">
              <a:solidFill>
                <a:schemeClr val="tx1">
                  <a:lumMod val="75000"/>
                  <a:lumOff val="25000"/>
                </a:schemeClr>
              </a:solidFill>
              <a:cs typeface="Biome Light" panose="020B0303030204020804" pitchFamily="34" charset="0"/>
            </a:endParaRPr>
          </a:p>
        </p:txBody>
      </p:sp>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a:lstStyle/>
          <a:p>
            <a:fld id="{478CD27B-109C-41C9-9CF4-85F532F66BBB}" type="datetime1">
              <a:rPr lang="en-US" smtClean="0"/>
              <a:t>9/9/2022</a:t>
            </a:fld>
            <a:endParaRPr lang="en-US" dirty="0"/>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10" name="Text Placeholder 57">
            <a:extLst>
              <a:ext uri="{FF2B5EF4-FFF2-40B4-BE49-F238E27FC236}">
                <a16:creationId xmlns:a16="http://schemas.microsoft.com/office/drawing/2014/main" id="{EAA5E194-C0CD-512B-33EA-6549B4EF3A16}"/>
              </a:ext>
            </a:extLst>
          </p:cNvPr>
          <p:cNvSpPr txBox="1">
            <a:spLocks/>
          </p:cNvSpPr>
          <p:nvPr/>
        </p:nvSpPr>
        <p:spPr>
          <a:xfrm>
            <a:off x="761917" y="517972"/>
            <a:ext cx="3108960" cy="13335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8800" b="1"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800" b="1" i="0" u="none" strike="noStrike" kern="1200" cap="none" spc="0" normalizeH="0" baseline="0" noProof="0">
                <a:ln>
                  <a:noFill/>
                </a:ln>
                <a:solidFill>
                  <a:sysClr val="window" lastClr="FFFFFF"/>
                </a:solidFill>
                <a:effectLst/>
                <a:uLnTx/>
                <a:uFillTx/>
                <a:latin typeface="Biome Light"/>
                <a:ea typeface="+mn-ea"/>
                <a:cs typeface="+mn-cs"/>
              </a:rPr>
              <a:t>03</a:t>
            </a:r>
            <a:endParaRPr kumimoji="0" lang="en-US" sz="8800" b="1" i="0" u="none" strike="noStrike" kern="1200" cap="none" spc="0" normalizeH="0" baseline="0" noProof="0" dirty="0">
              <a:ln>
                <a:noFill/>
              </a:ln>
              <a:solidFill>
                <a:sysClr val="window" lastClr="FFFFFF"/>
              </a:solidFill>
              <a:effectLst/>
              <a:uLnTx/>
              <a:uFillTx/>
              <a:latin typeface="Biome Light"/>
              <a:ea typeface="+mn-ea"/>
              <a:cs typeface="+mn-cs"/>
            </a:endParaRPr>
          </a:p>
        </p:txBody>
      </p:sp>
      <p:sp>
        <p:nvSpPr>
          <p:cNvPr id="11" name="Title 9">
            <a:extLst>
              <a:ext uri="{FF2B5EF4-FFF2-40B4-BE49-F238E27FC236}">
                <a16:creationId xmlns:a16="http://schemas.microsoft.com/office/drawing/2014/main" id="{583B76BF-B981-F78E-A308-F053CEFC9387}"/>
              </a:ext>
            </a:extLst>
          </p:cNvPr>
          <p:cNvSpPr txBox="1">
            <a:spLocks/>
          </p:cNvSpPr>
          <p:nvPr/>
        </p:nvSpPr>
        <p:spPr>
          <a:xfrm>
            <a:off x="2424913" y="565986"/>
            <a:ext cx="8991563" cy="10058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400" kern="1200">
                <a:solidFill>
                  <a:schemeClr val="accent2">
                    <a:lumMod val="50000"/>
                  </a:schemeClr>
                </a:solidFill>
                <a:latin typeface="+mj-lt"/>
                <a:ea typeface="+mn-ea"/>
                <a:cs typeface="+mn-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tx1">
                    <a:lumMod val="75000"/>
                    <a:lumOff val="25000"/>
                  </a:schemeClr>
                </a:solidFill>
                <a:latin typeface="Biome Light"/>
              </a:rPr>
              <a:t>Methods and Models</a:t>
            </a:r>
            <a:endParaRPr kumimoji="0" lang="en-US" sz="4400" b="0" i="0" u="none" strike="noStrike" kern="1200" cap="none" spc="0" normalizeH="0" baseline="0" noProof="0" dirty="0">
              <a:ln>
                <a:noFill/>
              </a:ln>
              <a:solidFill>
                <a:schemeClr val="tx1">
                  <a:lumMod val="75000"/>
                  <a:lumOff val="25000"/>
                </a:schemeClr>
              </a:solidFill>
              <a:effectLst/>
              <a:uLnTx/>
              <a:uFillTx/>
              <a:latin typeface="Biome Light"/>
              <a:ea typeface="+mn-ea"/>
              <a:cs typeface="+mn-cs"/>
            </a:endParaRPr>
          </a:p>
        </p:txBody>
      </p:sp>
      <p:sp>
        <p:nvSpPr>
          <p:cNvPr id="12" name="Content Placeholder 24">
            <a:extLst>
              <a:ext uri="{FF2B5EF4-FFF2-40B4-BE49-F238E27FC236}">
                <a16:creationId xmlns:a16="http://schemas.microsoft.com/office/drawing/2014/main" id="{543C847E-F719-FB98-C88F-BC8A694971CB}"/>
              </a:ext>
            </a:extLst>
          </p:cNvPr>
          <p:cNvSpPr>
            <a:spLocks noGrp="1"/>
          </p:cNvSpPr>
          <p:nvPr>
            <p:ph idx="4294967295"/>
          </p:nvPr>
        </p:nvSpPr>
        <p:spPr>
          <a:xfrm>
            <a:off x="8006622" y="4429337"/>
            <a:ext cx="4052028" cy="2868389"/>
          </a:xfrm>
        </p:spPr>
        <p:txBody>
          <a:bodyPr>
            <a:normAutofit/>
          </a:bodyPr>
          <a:lstStyle/>
          <a:p>
            <a:pPr>
              <a:lnSpc>
                <a:spcPct val="100000"/>
              </a:lnSpc>
              <a:spcBef>
                <a:spcPts val="0"/>
              </a:spcBef>
              <a:defRPr/>
            </a:pPr>
            <a:r>
              <a:rPr lang="en-US" sz="2400" dirty="0">
                <a:solidFill>
                  <a:schemeClr val="tx1">
                    <a:lumMod val="75000"/>
                    <a:lumOff val="25000"/>
                  </a:schemeClr>
                </a:solidFill>
                <a:cs typeface="Biome Light" panose="020B0303030204020804" pitchFamily="34" charset="0"/>
              </a:rPr>
              <a:t>Alteration Identification</a:t>
            </a:r>
            <a:br>
              <a:rPr lang="en-US" sz="2400" dirty="0">
                <a:solidFill>
                  <a:schemeClr val="tx1">
                    <a:lumMod val="75000"/>
                    <a:lumOff val="25000"/>
                  </a:schemeClr>
                </a:solidFill>
                <a:cs typeface="Biome Light" panose="020B0303030204020804" pitchFamily="34" charset="0"/>
              </a:rPr>
            </a:br>
            <a:r>
              <a:rPr lang="en-US" sz="1600" dirty="0">
                <a:solidFill>
                  <a:schemeClr val="tx1">
                    <a:lumMod val="75000"/>
                    <a:lumOff val="25000"/>
                  </a:schemeClr>
                </a:solidFill>
                <a:cs typeface="Biome Light" panose="020B0303030204020804" pitchFamily="34" charset="0"/>
              </a:rPr>
              <a:t>Performed CNN on all the set of alteration data with class label as the level of alteration done on the real data.</a:t>
            </a:r>
            <a:endParaRPr kumimoji="0" lang="en-US" sz="2400" b="0" i="0" u="none" strike="noStrike" kern="1200" cap="none" spc="0" normalizeH="0" baseline="0" noProof="0" dirty="0">
              <a:ln>
                <a:noFill/>
              </a:ln>
              <a:solidFill>
                <a:schemeClr val="tx1">
                  <a:lumMod val="75000"/>
                  <a:lumOff val="25000"/>
                </a:schemeClr>
              </a:solidFill>
              <a:effectLst/>
              <a:uLnTx/>
              <a:uFillTx/>
              <a:ea typeface="+mn-ea"/>
              <a:cs typeface="Biome Light" panose="020B0303030204020804" pitchFamily="34" charset="0"/>
            </a:endParaRPr>
          </a:p>
        </p:txBody>
      </p:sp>
    </p:spTree>
    <p:extLst>
      <p:ext uri="{BB962C8B-B14F-4D97-AF65-F5344CB8AC3E}">
        <p14:creationId xmlns:p14="http://schemas.microsoft.com/office/powerpoint/2010/main" val="54839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80044C-D01F-7012-9E62-5B2A6ADDD42C}"/>
              </a:ext>
            </a:extLst>
          </p:cNvPr>
          <p:cNvSpPr>
            <a:spLocks noGrp="1"/>
          </p:cNvSpPr>
          <p:nvPr>
            <p:ph type="dt" sz="half" idx="2"/>
          </p:nvPr>
        </p:nvSpPr>
        <p:spPr/>
        <p:txBody>
          <a:bodyPr/>
          <a:lstStyle/>
          <a:p>
            <a:fld id="{C5DB74C9-B808-4394-A017-79C83B2524EF}" type="datetime1">
              <a:rPr lang="en-US" smtClean="0"/>
              <a:t>9/9/2022</a:t>
            </a:fld>
            <a:endParaRPr lang="en-US" dirty="0"/>
          </a:p>
        </p:txBody>
      </p:sp>
      <p:sp>
        <p:nvSpPr>
          <p:cNvPr id="3" name="Slide Number Placeholder 2">
            <a:extLst>
              <a:ext uri="{FF2B5EF4-FFF2-40B4-BE49-F238E27FC236}">
                <a16:creationId xmlns:a16="http://schemas.microsoft.com/office/drawing/2014/main" id="{E9E3E999-13AC-7140-2967-9E9932A15286}"/>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4" name="Content Placeholder 3">
            <a:extLst>
              <a:ext uri="{FF2B5EF4-FFF2-40B4-BE49-F238E27FC236}">
                <a16:creationId xmlns:a16="http://schemas.microsoft.com/office/drawing/2014/main" id="{30AFE9C5-81A5-8FC6-4B27-305C4BF8DE5E}"/>
              </a:ext>
            </a:extLst>
          </p:cNvPr>
          <p:cNvSpPr>
            <a:spLocks noGrp="1"/>
          </p:cNvSpPr>
          <p:nvPr>
            <p:ph sz="quarter" idx="11"/>
          </p:nvPr>
        </p:nvSpPr>
        <p:spPr/>
        <p:txBody>
          <a:bodyPr/>
          <a:lstStyle/>
          <a:p>
            <a:r>
              <a:rPr lang="en-US" dirty="0"/>
              <a:t>We combined 2,000 random fingerprint images from the three types of alterations; easy, medium; and hard with the real fingerprint image data of size 6,000 to obtain a final liveness data of size 12,000.</a:t>
            </a:r>
          </a:p>
          <a:p>
            <a:r>
              <a:rPr lang="en-US" dirty="0"/>
              <a:t>This data will be split into train, test, and validation and results are obtained.</a:t>
            </a:r>
          </a:p>
        </p:txBody>
      </p:sp>
      <p:sp>
        <p:nvSpPr>
          <p:cNvPr id="5" name="Title 4">
            <a:extLst>
              <a:ext uri="{FF2B5EF4-FFF2-40B4-BE49-F238E27FC236}">
                <a16:creationId xmlns:a16="http://schemas.microsoft.com/office/drawing/2014/main" id="{B0730843-914A-B31A-297A-097F1601918A}"/>
              </a:ext>
            </a:extLst>
          </p:cNvPr>
          <p:cNvSpPr>
            <a:spLocks noGrp="1"/>
          </p:cNvSpPr>
          <p:nvPr>
            <p:ph type="title"/>
          </p:nvPr>
        </p:nvSpPr>
        <p:spPr/>
        <p:txBody>
          <a:bodyPr/>
          <a:lstStyle/>
          <a:p>
            <a:r>
              <a:rPr lang="en-US" dirty="0"/>
              <a:t>Liveness Detection</a:t>
            </a:r>
          </a:p>
        </p:txBody>
      </p:sp>
    </p:spTree>
    <p:extLst>
      <p:ext uri="{BB962C8B-B14F-4D97-AF65-F5344CB8AC3E}">
        <p14:creationId xmlns:p14="http://schemas.microsoft.com/office/powerpoint/2010/main" val="238663227"/>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{A15661D6-D650-4549-B03F-3B54DB373509}tf16411245_win32</Template>
  <TotalTime>560</TotalTime>
  <Words>751</Words>
  <Application>Microsoft Office PowerPoint</Application>
  <PresentationFormat>Widescreen</PresentationFormat>
  <Paragraphs>124</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Biome Light</vt:lpstr>
      <vt:lpstr>Calibri</vt:lpstr>
      <vt:lpstr>Office Theme</vt:lpstr>
      <vt:lpstr>Applications of Fingerprint Classification using Deep Learning</vt:lpstr>
      <vt:lpstr>Table of Contents</vt:lpstr>
      <vt:lpstr>Introduction</vt:lpstr>
      <vt:lpstr>Dataset</vt:lpstr>
      <vt:lpstr>SOCOFing</vt:lpstr>
      <vt:lpstr>Data Structure</vt:lpstr>
      <vt:lpstr>PowerPoint Presentation</vt:lpstr>
      <vt:lpstr>Four Methods</vt:lpstr>
      <vt:lpstr>Liveness Detection</vt:lpstr>
      <vt:lpstr>Models</vt:lpstr>
      <vt:lpstr>CNN Results</vt:lpstr>
      <vt:lpstr>MobileNet Results</vt:lpstr>
      <vt:lpstr>Finger Identification</vt:lpstr>
      <vt:lpstr>Models</vt:lpstr>
      <vt:lpstr>CNN Results</vt:lpstr>
      <vt:lpstr>MobileNet Results</vt:lpstr>
      <vt:lpstr>Predictions</vt:lpstr>
      <vt:lpstr>Gender Classification</vt:lpstr>
      <vt:lpstr>Models</vt:lpstr>
      <vt:lpstr>CNN Results</vt:lpstr>
      <vt:lpstr>MobileNet Results</vt:lpstr>
      <vt:lpstr>Alterations Classification</vt:lpstr>
      <vt:lpstr>Models</vt:lpstr>
      <vt:lpstr>CNN Results</vt:lpstr>
      <vt:lpstr>CNN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Aggression Identification</dc:title>
  <dc:creator>Sai Kasukurthi</dc:creator>
  <cp:lastModifiedBy>Prattipati Sri Vaishno Sai Suren - [CB.EN.U4AIE19048]</cp:lastModifiedBy>
  <cp:revision>31</cp:revision>
  <dcterms:created xsi:type="dcterms:W3CDTF">2022-05-04T06:57:47Z</dcterms:created>
  <dcterms:modified xsi:type="dcterms:W3CDTF">2022-09-09T10:19:55Z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