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3" r:id="rId3"/>
    <p:sldId id="258" r:id="rId4"/>
    <p:sldId id="273" r:id="rId5"/>
    <p:sldId id="271" r:id="rId6"/>
    <p:sldId id="272" r:id="rId7"/>
    <p:sldId id="267" r:id="rId8"/>
    <p:sldId id="274" r:id="rId9"/>
    <p:sldId id="275" r:id="rId10"/>
    <p:sldId id="283" r:id="rId11"/>
    <p:sldId id="262" r:id="rId12"/>
    <p:sldId id="276" r:id="rId13"/>
    <p:sldId id="285" r:id="rId14"/>
    <p:sldId id="277" r:id="rId15"/>
    <p:sldId id="278" r:id="rId16"/>
    <p:sldId id="284" r:id="rId17"/>
    <p:sldId id="279" r:id="rId18"/>
    <p:sldId id="281" r:id="rId19"/>
    <p:sldId id="280" r:id="rId20"/>
    <p:sldId id="259" r:id="rId21"/>
    <p:sldId id="282" r:id="rId2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Black" panose="020B0A03050000020004" pitchFamily="34" charset="0"/>
      <p:bold r:id="rId28"/>
      <p:boldItalic r:id="rId29"/>
    </p:embeddedFont>
    <p:embeddedFont>
      <p:font typeface="Fira Sans Medium" panose="020B0603050000020004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EEEEEE"/>
    <a:srgbClr val="3C3C3B"/>
    <a:srgbClr val="EE7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80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845834807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845834807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6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0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7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22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113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0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20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8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17287cf5b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17287cf5b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8458348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8458348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84583480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84583480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1b20e0a0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1b20e0a0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4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1b20e0a0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1b20e0a0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1b20e0a0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1b20e0a0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64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33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0fd57b5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0fd57b5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5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117897" y="1445000"/>
            <a:ext cx="494239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Analysis to Enhance Malware Detection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994111" y="895336"/>
            <a:ext cx="4707895" cy="6472387"/>
            <a:chOff x="-1006072" y="1271750"/>
            <a:chExt cx="4357952" cy="5991287"/>
          </a:xfrm>
        </p:grpSpPr>
        <p:sp>
          <p:nvSpPr>
            <p:cNvPr id="57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6"/>
          <p:cNvSpPr/>
          <p:nvPr/>
        </p:nvSpPr>
        <p:spPr>
          <a:xfrm>
            <a:off x="5963954" y="932946"/>
            <a:ext cx="2999100" cy="78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Analysis</a:t>
            </a:r>
            <a:endParaRPr dirty="0"/>
          </a:p>
        </p:txBody>
      </p:sp>
      <p:grpSp>
        <p:nvGrpSpPr>
          <p:cNvPr id="752" name="Google Shape;752;p26"/>
          <p:cNvGrpSpPr/>
          <p:nvPr/>
        </p:nvGrpSpPr>
        <p:grpSpPr>
          <a:xfrm>
            <a:off x="6381876" y="977647"/>
            <a:ext cx="2476014" cy="666264"/>
            <a:chOff x="7405297" y="4014224"/>
            <a:chExt cx="1296003" cy="666264"/>
          </a:xfrm>
        </p:grpSpPr>
        <p:sp>
          <p:nvSpPr>
            <p:cNvPr id="753" name="Google Shape;753;p26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Tweets Count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How many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tweets contain urls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60" name="Google Shape;760;p26"/>
          <p:cNvSpPr/>
          <p:nvPr/>
        </p:nvSpPr>
        <p:spPr>
          <a:xfrm>
            <a:off x="5563564" y="972714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 txBox="1"/>
          <p:nvPr/>
        </p:nvSpPr>
        <p:spPr>
          <a:xfrm>
            <a:off x="5563478" y="1177722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9C726-4139-4BB0-849B-8C6811393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4" t="4068" r="1766" b="5689"/>
          <a:stretch/>
        </p:blipFill>
        <p:spPr>
          <a:xfrm>
            <a:off x="284828" y="1201712"/>
            <a:ext cx="5168562" cy="3555908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869EBF-9814-4533-AE2B-79CFF39AC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5646"/>
              </p:ext>
            </p:extLst>
          </p:nvPr>
        </p:nvGraphicFramePr>
        <p:xfrm>
          <a:off x="5858784" y="2681383"/>
          <a:ext cx="2999100" cy="84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0">
                  <a:extLst>
                    <a:ext uri="{9D8B030D-6E8A-4147-A177-3AD203B41FA5}">
                      <a16:colId xmlns:a16="http://schemas.microsoft.com/office/drawing/2014/main" val="2094641905"/>
                    </a:ext>
                  </a:extLst>
                </a:gridCol>
                <a:gridCol w="1499550">
                  <a:extLst>
                    <a:ext uri="{9D8B030D-6E8A-4147-A177-3AD203B41FA5}">
                      <a16:colId xmlns:a16="http://schemas.microsoft.com/office/drawing/2014/main" val="3553821359"/>
                    </a:ext>
                  </a:extLst>
                </a:gridCol>
              </a:tblGrid>
              <a:tr h="459175">
                <a:tc>
                  <a:txBody>
                    <a:bodyPr/>
                    <a:lstStyle/>
                    <a:p>
                      <a:r>
                        <a:rPr lang="en-US" dirty="0"/>
                        <a:t>Total Tweets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Tweets contain URLs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24380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1108611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5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2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Malware Detection</a:t>
            </a:r>
            <a:endParaRPr dirty="0"/>
          </a:p>
        </p:txBody>
      </p:sp>
      <p:sp>
        <p:nvSpPr>
          <p:cNvPr id="395" name="Google Shape;395;p21"/>
          <p:cNvSpPr/>
          <p:nvPr/>
        </p:nvSpPr>
        <p:spPr>
          <a:xfrm>
            <a:off x="3825750" y="1282225"/>
            <a:ext cx="1492500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3889954" y="1282225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Model Pipeline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713235" y="3211551"/>
            <a:ext cx="180767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Preprocessing</a:t>
            </a:r>
            <a:endParaRPr dirty="0"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677994" y="3535857"/>
            <a:ext cx="2063583" cy="74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After obtaining our dataset we will drop duplicates and insert VT feature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3668154" y="3211551"/>
            <a:ext cx="180767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E702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Manipuation</a:t>
            </a:r>
            <a:endParaRPr dirty="0">
              <a:solidFill>
                <a:srgbClr val="EE702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3652106" y="3634409"/>
            <a:ext cx="195754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dataset is undergone through MultiCorrelation to remove extra features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1" name="Google Shape;401;p21"/>
          <p:cNvGrpSpPr/>
          <p:nvPr/>
        </p:nvGrpSpPr>
        <p:grpSpPr>
          <a:xfrm>
            <a:off x="7277002" y="2638790"/>
            <a:ext cx="499812" cy="500370"/>
            <a:chOff x="6501652" y="1864365"/>
            <a:chExt cx="499812" cy="500370"/>
          </a:xfrm>
        </p:grpSpPr>
        <p:sp>
          <p:nvSpPr>
            <p:cNvPr id="402" name="Google Shape;402;p21"/>
            <p:cNvSpPr/>
            <p:nvPr/>
          </p:nvSpPr>
          <p:spPr>
            <a:xfrm>
              <a:off x="6501652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21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404" name="Google Shape;404;p21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17" name="Google Shape;417;p21"/>
          <p:cNvSpPr txBox="1"/>
          <p:nvPr/>
        </p:nvSpPr>
        <p:spPr>
          <a:xfrm>
            <a:off x="6623065" y="3211551"/>
            <a:ext cx="180767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7575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ML Models</a:t>
            </a:r>
            <a:endParaRPr dirty="0">
              <a:solidFill>
                <a:srgbClr val="57575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6683164" y="3576753"/>
            <a:ext cx="195754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Two ML models: LR and RF are applied and their metrics are compared.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19" name="Google Shape;419;p21"/>
          <p:cNvGrpSpPr/>
          <p:nvPr/>
        </p:nvGrpSpPr>
        <p:grpSpPr>
          <a:xfrm>
            <a:off x="1367152" y="2638790"/>
            <a:ext cx="499812" cy="500370"/>
            <a:chOff x="3718027" y="3544640"/>
            <a:chExt cx="499812" cy="500370"/>
          </a:xfrm>
        </p:grpSpPr>
        <p:sp>
          <p:nvSpPr>
            <p:cNvPr id="420" name="Google Shape;420;p21"/>
            <p:cNvSpPr/>
            <p:nvPr/>
          </p:nvSpPr>
          <p:spPr>
            <a:xfrm>
              <a:off x="3718027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663" extrusionOk="0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7515" extrusionOk="0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837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6838" extrusionOk="0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29" name="Google Shape;429;p21"/>
          <p:cNvCxnSpPr/>
          <p:nvPr/>
        </p:nvCxnSpPr>
        <p:spPr>
          <a:xfrm rot="-5400000" flipH="1">
            <a:off x="5713948" y="686950"/>
            <a:ext cx="687600" cy="297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21"/>
          <p:cNvCxnSpPr/>
          <p:nvPr/>
        </p:nvCxnSpPr>
        <p:spPr>
          <a:xfrm rot="-5400000">
            <a:off x="2738900" y="687325"/>
            <a:ext cx="687600" cy="297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21"/>
          <p:cNvCxnSpPr/>
          <p:nvPr/>
        </p:nvCxnSpPr>
        <p:spPr>
          <a:xfrm rot="10800000">
            <a:off x="4569806" y="2181325"/>
            <a:ext cx="0" cy="33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1"/>
          <p:cNvSpPr/>
          <p:nvPr/>
        </p:nvSpPr>
        <p:spPr>
          <a:xfrm rot="10800000" flipH="1">
            <a:off x="2520908" y="3344554"/>
            <a:ext cx="1147112" cy="92647"/>
          </a:xfrm>
          <a:custGeom>
            <a:avLst/>
            <a:gdLst/>
            <a:ahLst/>
            <a:cxnLst/>
            <a:rect l="l" t="t" r="r" b="b"/>
            <a:pathLst>
              <a:path w="109122" h="1" fill="none" extrusionOk="0">
                <a:moveTo>
                  <a:pt x="1" y="0"/>
                </a:moveTo>
                <a:lnTo>
                  <a:pt x="109121" y="0"/>
                </a:ln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3018592" y="3356936"/>
            <a:ext cx="151743" cy="160531"/>
          </a:xfrm>
          <a:custGeom>
            <a:avLst/>
            <a:gdLst/>
            <a:ahLst/>
            <a:cxnLst/>
            <a:rect l="l" t="t" r="r" b="b"/>
            <a:pathLst>
              <a:path w="2072" h="2192" extrusionOk="0">
                <a:moveTo>
                  <a:pt x="343" y="0"/>
                </a:moveTo>
                <a:cubicBezTo>
                  <a:pt x="168" y="0"/>
                  <a:pt x="0" y="138"/>
                  <a:pt x="0" y="339"/>
                </a:cubicBezTo>
                <a:lnTo>
                  <a:pt x="0" y="1863"/>
                </a:lnTo>
                <a:cubicBezTo>
                  <a:pt x="0" y="2056"/>
                  <a:pt x="156" y="2191"/>
                  <a:pt x="324" y="2191"/>
                </a:cubicBezTo>
                <a:cubicBezTo>
                  <a:pt x="383" y="2191"/>
                  <a:pt x="444" y="2174"/>
                  <a:pt x="500" y="2137"/>
                </a:cubicBezTo>
                <a:lnTo>
                  <a:pt x="1846" y="1375"/>
                </a:lnTo>
                <a:cubicBezTo>
                  <a:pt x="2072" y="1256"/>
                  <a:pt x="2072" y="934"/>
                  <a:pt x="1846" y="791"/>
                </a:cubicBezTo>
                <a:lnTo>
                  <a:pt x="500" y="41"/>
                </a:lnTo>
                <a:cubicBezTo>
                  <a:pt x="450" y="13"/>
                  <a:pt x="396" y="0"/>
                  <a:pt x="3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32;p21">
            <a:extLst>
              <a:ext uri="{FF2B5EF4-FFF2-40B4-BE49-F238E27FC236}">
                <a16:creationId xmlns:a16="http://schemas.microsoft.com/office/drawing/2014/main" id="{4DF561CB-AE7A-4D02-9102-EDBA29F5D2CA}"/>
              </a:ext>
            </a:extLst>
          </p:cNvPr>
          <p:cNvSpPr/>
          <p:nvPr/>
        </p:nvSpPr>
        <p:spPr>
          <a:xfrm rot="10800000" flipH="1">
            <a:off x="5475826" y="3332886"/>
            <a:ext cx="1274598" cy="104315"/>
          </a:xfrm>
          <a:custGeom>
            <a:avLst/>
            <a:gdLst/>
            <a:ahLst/>
            <a:cxnLst/>
            <a:rect l="l" t="t" r="r" b="b"/>
            <a:pathLst>
              <a:path w="109122" h="1" fill="none" extrusionOk="0">
                <a:moveTo>
                  <a:pt x="1" y="0"/>
                </a:moveTo>
                <a:lnTo>
                  <a:pt x="109121" y="0"/>
                </a:ln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34;p21">
            <a:extLst>
              <a:ext uri="{FF2B5EF4-FFF2-40B4-BE49-F238E27FC236}">
                <a16:creationId xmlns:a16="http://schemas.microsoft.com/office/drawing/2014/main" id="{74BAB8D1-A48C-403C-B964-9EE7246472B0}"/>
              </a:ext>
            </a:extLst>
          </p:cNvPr>
          <p:cNvSpPr/>
          <p:nvPr/>
        </p:nvSpPr>
        <p:spPr>
          <a:xfrm>
            <a:off x="5973510" y="3345269"/>
            <a:ext cx="168607" cy="180748"/>
          </a:xfrm>
          <a:custGeom>
            <a:avLst/>
            <a:gdLst/>
            <a:ahLst/>
            <a:cxnLst/>
            <a:rect l="l" t="t" r="r" b="b"/>
            <a:pathLst>
              <a:path w="2072" h="2192" extrusionOk="0">
                <a:moveTo>
                  <a:pt x="343" y="0"/>
                </a:moveTo>
                <a:cubicBezTo>
                  <a:pt x="168" y="0"/>
                  <a:pt x="0" y="138"/>
                  <a:pt x="0" y="339"/>
                </a:cubicBezTo>
                <a:lnTo>
                  <a:pt x="0" y="1863"/>
                </a:lnTo>
                <a:cubicBezTo>
                  <a:pt x="0" y="2056"/>
                  <a:pt x="156" y="2191"/>
                  <a:pt x="324" y="2191"/>
                </a:cubicBezTo>
                <a:cubicBezTo>
                  <a:pt x="383" y="2191"/>
                  <a:pt x="444" y="2174"/>
                  <a:pt x="500" y="2137"/>
                </a:cubicBezTo>
                <a:lnTo>
                  <a:pt x="1846" y="1375"/>
                </a:lnTo>
                <a:cubicBezTo>
                  <a:pt x="2072" y="1256"/>
                  <a:pt x="2072" y="934"/>
                  <a:pt x="1846" y="791"/>
                </a:cubicBezTo>
                <a:lnTo>
                  <a:pt x="500" y="41"/>
                </a:lnTo>
                <a:cubicBezTo>
                  <a:pt x="450" y="13"/>
                  <a:pt x="396" y="0"/>
                  <a:pt x="3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010;p28">
            <a:extLst>
              <a:ext uri="{FF2B5EF4-FFF2-40B4-BE49-F238E27FC236}">
                <a16:creationId xmlns:a16="http://schemas.microsoft.com/office/drawing/2014/main" id="{77D79487-01D6-4E3D-872D-461168167075}"/>
              </a:ext>
            </a:extLst>
          </p:cNvPr>
          <p:cNvGrpSpPr/>
          <p:nvPr/>
        </p:nvGrpSpPr>
        <p:grpSpPr>
          <a:xfrm>
            <a:off x="4319894" y="2637025"/>
            <a:ext cx="499812" cy="518486"/>
            <a:chOff x="360815" y="2241520"/>
            <a:chExt cx="498425" cy="498425"/>
          </a:xfrm>
        </p:grpSpPr>
        <p:sp>
          <p:nvSpPr>
            <p:cNvPr id="49" name="Google Shape;1013;p28">
              <a:extLst>
                <a:ext uri="{FF2B5EF4-FFF2-40B4-BE49-F238E27FC236}">
                  <a16:creationId xmlns:a16="http://schemas.microsoft.com/office/drawing/2014/main" id="{343C4D8C-0FE3-431F-AC58-08FA35F7D4D7}"/>
                </a:ext>
              </a:extLst>
            </p:cNvPr>
            <p:cNvSpPr/>
            <p:nvPr/>
          </p:nvSpPr>
          <p:spPr>
            <a:xfrm>
              <a:off x="360815" y="2241520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0"/>
                  </a:moveTo>
                  <a:cubicBezTo>
                    <a:pt x="4144" y="0"/>
                    <a:pt x="0" y="4143"/>
                    <a:pt x="0" y="9251"/>
                  </a:cubicBezTo>
                  <a:cubicBezTo>
                    <a:pt x="0" y="14359"/>
                    <a:pt x="4144" y="18502"/>
                    <a:pt x="9252" y="18502"/>
                  </a:cubicBezTo>
                  <a:cubicBezTo>
                    <a:pt x="14359" y="18502"/>
                    <a:pt x="18503" y="14359"/>
                    <a:pt x="18503" y="9251"/>
                  </a:cubicBezTo>
                  <a:cubicBezTo>
                    <a:pt x="18503" y="4143"/>
                    <a:pt x="14359" y="0"/>
                    <a:pt x="9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4;p28">
              <a:extLst>
                <a:ext uri="{FF2B5EF4-FFF2-40B4-BE49-F238E27FC236}">
                  <a16:creationId xmlns:a16="http://schemas.microsoft.com/office/drawing/2014/main" id="{24A62441-5202-4A0E-9396-97D4F7FEF09C}"/>
                </a:ext>
              </a:extLst>
            </p:cNvPr>
            <p:cNvSpPr/>
            <p:nvPr/>
          </p:nvSpPr>
          <p:spPr>
            <a:xfrm>
              <a:off x="421424" y="2415994"/>
              <a:ext cx="156857" cy="156857"/>
            </a:xfrm>
            <a:custGeom>
              <a:avLst/>
              <a:gdLst/>
              <a:ahLst/>
              <a:cxnLst/>
              <a:rect l="l" t="t" r="r" b="b"/>
              <a:pathLst>
                <a:path w="5823" h="5823" fill="none" extrusionOk="0">
                  <a:moveTo>
                    <a:pt x="4870" y="1179"/>
                  </a:moveTo>
                  <a:cubicBezTo>
                    <a:pt x="5823" y="2250"/>
                    <a:pt x="5728" y="3905"/>
                    <a:pt x="4644" y="4870"/>
                  </a:cubicBezTo>
                  <a:cubicBezTo>
                    <a:pt x="3573" y="5822"/>
                    <a:pt x="1918" y="5727"/>
                    <a:pt x="953" y="4643"/>
                  </a:cubicBezTo>
                  <a:cubicBezTo>
                    <a:pt x="1" y="3572"/>
                    <a:pt x="96" y="1917"/>
                    <a:pt x="1179" y="953"/>
                  </a:cubicBezTo>
                  <a:cubicBezTo>
                    <a:pt x="2251" y="0"/>
                    <a:pt x="3906" y="95"/>
                    <a:pt x="4870" y="1179"/>
                  </a:cubicBezTo>
                  <a:close/>
                </a:path>
              </a:pathLst>
            </a:custGeom>
            <a:noFill/>
            <a:ln w="7450" cap="flat" cmpd="sng">
              <a:solidFill>
                <a:srgbClr val="F5F5F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5;p28">
              <a:extLst>
                <a:ext uri="{FF2B5EF4-FFF2-40B4-BE49-F238E27FC236}">
                  <a16:creationId xmlns:a16="http://schemas.microsoft.com/office/drawing/2014/main" id="{74B0CE8D-919C-4DFD-A939-F1D83C7EEA68}"/>
                </a:ext>
              </a:extLst>
            </p:cNvPr>
            <p:cNvSpPr/>
            <p:nvPr/>
          </p:nvSpPr>
          <p:spPr>
            <a:xfrm>
              <a:off x="540731" y="2542358"/>
              <a:ext cx="29874" cy="31113"/>
            </a:xfrm>
            <a:custGeom>
              <a:avLst/>
              <a:gdLst/>
              <a:ahLst/>
              <a:cxnLst/>
              <a:rect l="l" t="t" r="r" b="b"/>
              <a:pathLst>
                <a:path w="1109" h="1155" extrusionOk="0">
                  <a:moveTo>
                    <a:pt x="418" y="0"/>
                  </a:moveTo>
                  <a:lnTo>
                    <a:pt x="1" y="369"/>
                  </a:lnTo>
                  <a:lnTo>
                    <a:pt x="691" y="1155"/>
                  </a:lnTo>
                  <a:lnTo>
                    <a:pt x="1108" y="77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;p28">
              <a:extLst>
                <a:ext uri="{FF2B5EF4-FFF2-40B4-BE49-F238E27FC236}">
                  <a16:creationId xmlns:a16="http://schemas.microsoft.com/office/drawing/2014/main" id="{BA310261-9D19-4BCB-A8AB-2C8C9F22B828}"/>
                </a:ext>
              </a:extLst>
            </p:cNvPr>
            <p:cNvSpPr/>
            <p:nvPr/>
          </p:nvSpPr>
          <p:spPr>
            <a:xfrm>
              <a:off x="553580" y="2558682"/>
              <a:ext cx="81648" cy="79493"/>
            </a:xfrm>
            <a:custGeom>
              <a:avLst/>
              <a:gdLst/>
              <a:ahLst/>
              <a:cxnLst/>
              <a:rect l="l" t="t" r="r" b="b"/>
              <a:pathLst>
                <a:path w="3031" h="2951" extrusionOk="0">
                  <a:moveTo>
                    <a:pt x="798" y="1"/>
                  </a:moveTo>
                  <a:cubicBezTo>
                    <a:pt x="772" y="1"/>
                    <a:pt x="747" y="10"/>
                    <a:pt x="726" y="25"/>
                  </a:cubicBezTo>
                  <a:lnTo>
                    <a:pt x="60" y="620"/>
                  </a:lnTo>
                  <a:cubicBezTo>
                    <a:pt x="12" y="668"/>
                    <a:pt x="0" y="739"/>
                    <a:pt x="48" y="787"/>
                  </a:cubicBezTo>
                  <a:lnTo>
                    <a:pt x="1762" y="2716"/>
                  </a:lnTo>
                  <a:cubicBezTo>
                    <a:pt x="1889" y="2882"/>
                    <a:pt x="2045" y="2951"/>
                    <a:pt x="2197" y="2951"/>
                  </a:cubicBezTo>
                  <a:cubicBezTo>
                    <a:pt x="2631" y="2951"/>
                    <a:pt x="3031" y="2392"/>
                    <a:pt x="2608" y="1978"/>
                  </a:cubicBezTo>
                  <a:lnTo>
                    <a:pt x="893" y="49"/>
                  </a:lnTo>
                  <a:cubicBezTo>
                    <a:pt x="866" y="15"/>
                    <a:pt x="832" y="1"/>
                    <a:pt x="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7;p28">
              <a:extLst>
                <a:ext uri="{FF2B5EF4-FFF2-40B4-BE49-F238E27FC236}">
                  <a16:creationId xmlns:a16="http://schemas.microsoft.com/office/drawing/2014/main" id="{473F635C-B9BD-4526-9092-42BA0DA14B29}"/>
                </a:ext>
              </a:extLst>
            </p:cNvPr>
            <p:cNvSpPr/>
            <p:nvPr/>
          </p:nvSpPr>
          <p:spPr>
            <a:xfrm>
              <a:off x="606875" y="2456055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8;p28">
              <a:extLst>
                <a:ext uri="{FF2B5EF4-FFF2-40B4-BE49-F238E27FC236}">
                  <a16:creationId xmlns:a16="http://schemas.microsoft.com/office/drawing/2014/main" id="{38560FEC-7CE6-4889-8285-D42AC81072B8}"/>
                </a:ext>
              </a:extLst>
            </p:cNvPr>
            <p:cNvSpPr/>
            <p:nvPr/>
          </p:nvSpPr>
          <p:spPr>
            <a:xfrm>
              <a:off x="672478" y="2456055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9;p28">
              <a:extLst>
                <a:ext uri="{FF2B5EF4-FFF2-40B4-BE49-F238E27FC236}">
                  <a16:creationId xmlns:a16="http://schemas.microsoft.com/office/drawing/2014/main" id="{BAA88552-CEFC-49B6-A27C-4B22CE970A03}"/>
                </a:ext>
              </a:extLst>
            </p:cNvPr>
            <p:cNvSpPr/>
            <p:nvPr/>
          </p:nvSpPr>
          <p:spPr>
            <a:xfrm>
              <a:off x="738078" y="2456055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5687700" y="1846235"/>
            <a:ext cx="2999100" cy="9080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8775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105622" y="1905491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URL Dataset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the MongoDB database, the URL’s from the tweets are collected and stored in a CSV file.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289174" y="1905491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 txBox="1"/>
          <p:nvPr/>
        </p:nvSpPr>
        <p:spPr>
          <a:xfrm>
            <a:off x="5289166" y="2110507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F1727-FECF-4FB5-B51A-68298078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2" y="1118553"/>
            <a:ext cx="4972258" cy="29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6512689" y="960649"/>
            <a:ext cx="2373405" cy="34035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87753"/>
            <a:ext cx="8229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667986" y="634745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endParaRPr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     Fingerprinting URL’s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0190BB-56EA-49E2-81A1-DD7809CD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0" y="1589973"/>
            <a:ext cx="6814578" cy="1620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70C63-B6BC-493A-B51B-26B63E4C71EA}"/>
              </a:ext>
            </a:extLst>
          </p:cNvPr>
          <p:cNvSpPr txBox="1"/>
          <p:nvPr/>
        </p:nvSpPr>
        <p:spPr>
          <a:xfrm>
            <a:off x="265301" y="3272589"/>
            <a:ext cx="68145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Fira Sans" panose="020B0503050000020004" pitchFamily="34" charset="0"/>
              </a:rPr>
              <a:t>A URL (short for Uniform Resource Locator) is a reference that specifies the location of a web resource on a computer network and a mechanism for retrieving it. The protocol specifies how information is to be transferred. The hostname is a human-readable unique reference of the computer’s IP address on the computer network. The Domain Name Service (DNS) naming hierarchy maps an IP address to a hostname. Compromised URLs are used to perpetrate cyber-attacks online. These attacks may be in forms of phishing emails, spam emails, and drive-by downloads.</a:t>
            </a:r>
            <a:endParaRPr lang="en-IN" sz="12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5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6070941" y="860453"/>
            <a:ext cx="2999100" cy="9080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14634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488863" y="919709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URL Features Dataset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Using two classes Pooling &amp; URLFeaturizer, we will extract 23 features from each URL.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672415" y="919709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5672347" y="1124725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3CD1D-0085-41D1-9A60-95525267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" y="1931619"/>
            <a:ext cx="8127323" cy="31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5822171" y="1326162"/>
            <a:ext cx="2999100" cy="22507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8775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240099" y="1385417"/>
            <a:ext cx="2476008" cy="1737663"/>
            <a:chOff x="7405301" y="1296675"/>
            <a:chExt cx="1296000" cy="1061882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VirusTotal API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301" y="1693526"/>
              <a:ext cx="1296000" cy="665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Using VT, we find whether the URL is Benign or Malicious.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To confirm that malicious URLs in our sample are malicious, we need to send multiple requests to VirusTotal.</a:t>
              </a: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VirusTotal provides aggregated results from multiple virus scan engines.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423645" y="1385417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rgbClr val="EE7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 txBox="1"/>
          <p:nvPr/>
        </p:nvSpPr>
        <p:spPr>
          <a:xfrm>
            <a:off x="5423645" y="1590433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D026F-6144-4D80-A56A-D77F8DB5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8" y="1104718"/>
            <a:ext cx="37528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81;p19">
            <a:extLst>
              <a:ext uri="{FF2B5EF4-FFF2-40B4-BE49-F238E27FC236}">
                <a16:creationId xmlns:a16="http://schemas.microsoft.com/office/drawing/2014/main" id="{C91B90F1-0642-4E90-BD6F-2303E5FB66EB}"/>
              </a:ext>
            </a:extLst>
          </p:cNvPr>
          <p:cNvSpPr/>
          <p:nvPr/>
        </p:nvSpPr>
        <p:spPr>
          <a:xfrm>
            <a:off x="5058195" y="3659734"/>
            <a:ext cx="2676214" cy="4965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2;p19">
            <a:extLst>
              <a:ext uri="{FF2B5EF4-FFF2-40B4-BE49-F238E27FC236}">
                <a16:creationId xmlns:a16="http://schemas.microsoft.com/office/drawing/2014/main" id="{DF3E1FFD-8C5B-4C06-BE14-74C6EDDFC275}"/>
              </a:ext>
            </a:extLst>
          </p:cNvPr>
          <p:cNvSpPr/>
          <p:nvPr/>
        </p:nvSpPr>
        <p:spPr>
          <a:xfrm>
            <a:off x="7465706" y="3566134"/>
            <a:ext cx="684733" cy="664513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89;p19">
            <a:extLst>
              <a:ext uri="{FF2B5EF4-FFF2-40B4-BE49-F238E27FC236}">
                <a16:creationId xmlns:a16="http://schemas.microsoft.com/office/drawing/2014/main" id="{F9694732-5060-4201-8148-D4FE8F454AF1}"/>
              </a:ext>
            </a:extLst>
          </p:cNvPr>
          <p:cNvSpPr/>
          <p:nvPr/>
        </p:nvSpPr>
        <p:spPr>
          <a:xfrm>
            <a:off x="4894017" y="3665710"/>
            <a:ext cx="2612834" cy="44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Count of Benign Applications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" name="Google Shape;300;p19">
            <a:extLst>
              <a:ext uri="{FF2B5EF4-FFF2-40B4-BE49-F238E27FC236}">
                <a16:creationId xmlns:a16="http://schemas.microsoft.com/office/drawing/2014/main" id="{2E203825-EE27-4323-B035-A6B632FD8E0A}"/>
              </a:ext>
            </a:extLst>
          </p:cNvPr>
          <p:cNvSpPr/>
          <p:nvPr/>
        </p:nvSpPr>
        <p:spPr>
          <a:xfrm>
            <a:off x="4097333" y="3708172"/>
            <a:ext cx="1002007" cy="429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01;p19">
            <a:extLst>
              <a:ext uri="{FF2B5EF4-FFF2-40B4-BE49-F238E27FC236}">
                <a16:creationId xmlns:a16="http://schemas.microsoft.com/office/drawing/2014/main" id="{BBA00E96-8AEC-4DAB-A605-CEA98D6856CB}"/>
              </a:ext>
            </a:extLst>
          </p:cNvPr>
          <p:cNvSpPr txBox="1"/>
          <p:nvPr/>
        </p:nvSpPr>
        <p:spPr>
          <a:xfrm>
            <a:off x="4044050" y="3745411"/>
            <a:ext cx="1014145" cy="39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Benign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" name="Google Shape;281;p19">
            <a:extLst>
              <a:ext uri="{FF2B5EF4-FFF2-40B4-BE49-F238E27FC236}">
                <a16:creationId xmlns:a16="http://schemas.microsoft.com/office/drawing/2014/main" id="{76D9602F-F6DA-4AF0-98A6-16C71C9E1918}"/>
              </a:ext>
            </a:extLst>
          </p:cNvPr>
          <p:cNvSpPr/>
          <p:nvPr/>
        </p:nvSpPr>
        <p:spPr>
          <a:xfrm>
            <a:off x="5103016" y="4415754"/>
            <a:ext cx="2676214" cy="4965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82;p19">
            <a:extLst>
              <a:ext uri="{FF2B5EF4-FFF2-40B4-BE49-F238E27FC236}">
                <a16:creationId xmlns:a16="http://schemas.microsoft.com/office/drawing/2014/main" id="{E4B38798-4CE4-439A-BA69-EFD4003A1892}"/>
              </a:ext>
            </a:extLst>
          </p:cNvPr>
          <p:cNvSpPr/>
          <p:nvPr/>
        </p:nvSpPr>
        <p:spPr>
          <a:xfrm>
            <a:off x="7510527" y="4322154"/>
            <a:ext cx="684733" cy="664513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02;p19">
            <a:extLst>
              <a:ext uri="{FF2B5EF4-FFF2-40B4-BE49-F238E27FC236}">
                <a16:creationId xmlns:a16="http://schemas.microsoft.com/office/drawing/2014/main" id="{4F8A66A1-9A9E-4DF7-9831-5B76EB8F157A}"/>
              </a:ext>
            </a:extLst>
          </p:cNvPr>
          <p:cNvSpPr/>
          <p:nvPr/>
        </p:nvSpPr>
        <p:spPr>
          <a:xfrm>
            <a:off x="4132465" y="4468501"/>
            <a:ext cx="1067001" cy="429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01;p19">
            <a:extLst>
              <a:ext uri="{FF2B5EF4-FFF2-40B4-BE49-F238E27FC236}">
                <a16:creationId xmlns:a16="http://schemas.microsoft.com/office/drawing/2014/main" id="{27B833B6-776A-4185-9E51-7097F758FF83}"/>
              </a:ext>
            </a:extLst>
          </p:cNvPr>
          <p:cNvSpPr txBox="1"/>
          <p:nvPr/>
        </p:nvSpPr>
        <p:spPr>
          <a:xfrm>
            <a:off x="4136682" y="4477529"/>
            <a:ext cx="1080537" cy="44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Malware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" name="Google Shape;289;p19">
            <a:extLst>
              <a:ext uri="{FF2B5EF4-FFF2-40B4-BE49-F238E27FC236}">
                <a16:creationId xmlns:a16="http://schemas.microsoft.com/office/drawing/2014/main" id="{1FF9AF62-7167-43B8-A954-6B8D7088B803}"/>
              </a:ext>
            </a:extLst>
          </p:cNvPr>
          <p:cNvSpPr/>
          <p:nvPr/>
        </p:nvSpPr>
        <p:spPr>
          <a:xfrm>
            <a:off x="5085263" y="4424721"/>
            <a:ext cx="2612834" cy="44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Count of Malware Applications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" name="Google Shape;289;p19">
            <a:extLst>
              <a:ext uri="{FF2B5EF4-FFF2-40B4-BE49-F238E27FC236}">
                <a16:creationId xmlns:a16="http://schemas.microsoft.com/office/drawing/2014/main" id="{B078462C-52BB-40C3-8718-F4C23DF75252}"/>
              </a:ext>
            </a:extLst>
          </p:cNvPr>
          <p:cNvSpPr/>
          <p:nvPr/>
        </p:nvSpPr>
        <p:spPr>
          <a:xfrm>
            <a:off x="7436863" y="3733321"/>
            <a:ext cx="684733" cy="30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1176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" name="Google Shape;289;p19">
            <a:extLst>
              <a:ext uri="{FF2B5EF4-FFF2-40B4-BE49-F238E27FC236}">
                <a16:creationId xmlns:a16="http://schemas.microsoft.com/office/drawing/2014/main" id="{B3583FFE-1F3A-4A46-B61A-9864BB8C4AFC}"/>
              </a:ext>
            </a:extLst>
          </p:cNvPr>
          <p:cNvSpPr/>
          <p:nvPr/>
        </p:nvSpPr>
        <p:spPr>
          <a:xfrm>
            <a:off x="7505130" y="4490146"/>
            <a:ext cx="684733" cy="30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567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586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6512689" y="960649"/>
            <a:ext cx="2373405" cy="34035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87753"/>
            <a:ext cx="8229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667986" y="634745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endParaRPr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above said 23 features are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68E134-19B2-4370-83A2-A21E8A5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" y="1130826"/>
            <a:ext cx="3492034" cy="3920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FCCF9-2A39-4A2F-8D68-C48A4AD2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46" y="2234877"/>
            <a:ext cx="3467621" cy="28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5990258" y="1055436"/>
            <a:ext cx="2999100" cy="9080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4667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408180" y="1114692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Correlation Heatmap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Seaborn Heatmap for the dataset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591732" y="1114692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5591664" y="1319708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E30D0-603D-4379-8CC6-2F02FFDE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2189"/>
            <a:ext cx="4538382" cy="45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2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6064217" y="725950"/>
            <a:ext cx="2999100" cy="9080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4667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482139" y="785206"/>
            <a:ext cx="2476014" cy="787799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Manipulation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unwanted features are removed using MultiCorrelation with a threshold value of 0.5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665691" y="785206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5665623" y="990222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555C0-B608-4A2D-A6D7-0A9277FA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6" y="1633980"/>
            <a:ext cx="5645638" cy="3274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785BA-9975-4F5B-9030-69D99C17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41" y="3879369"/>
            <a:ext cx="1391753" cy="5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6118006" y="734519"/>
            <a:ext cx="2844459" cy="114809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16181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 Detection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535934" y="793775"/>
            <a:ext cx="2476008" cy="1203459"/>
            <a:chOff x="7405301" y="1296675"/>
            <a:chExt cx="1296000" cy="735431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ML Models 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301" y="1367075"/>
              <a:ext cx="1296000" cy="665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 created two models Linear Regression and Random Forest Classifier to perform classification of the URL’s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719480" y="793774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 txBox="1"/>
          <p:nvPr/>
        </p:nvSpPr>
        <p:spPr>
          <a:xfrm>
            <a:off x="5719480" y="998790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EF1EF1-B27A-42C7-8CEB-4A573EDA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5" y="1213878"/>
            <a:ext cx="2395168" cy="265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1F3F92-A9D2-4476-BFC8-4B716C74A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94" y="1192799"/>
            <a:ext cx="2414215" cy="26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05700-7B3C-4923-8216-B6C20E69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22" y="3950700"/>
            <a:ext cx="4571588" cy="10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Info</a:t>
            </a:r>
            <a:endParaRPr dirty="0"/>
          </a:p>
        </p:txBody>
      </p:sp>
      <p:sp>
        <p:nvSpPr>
          <p:cNvPr id="441" name="Google Shape;441;p22"/>
          <p:cNvSpPr/>
          <p:nvPr/>
        </p:nvSpPr>
        <p:spPr>
          <a:xfrm>
            <a:off x="5329104" y="2198539"/>
            <a:ext cx="2496541" cy="1618468"/>
          </a:xfrm>
          <a:custGeom>
            <a:avLst/>
            <a:gdLst/>
            <a:ahLst/>
            <a:cxnLst/>
            <a:rect l="l" t="t" r="r" b="b"/>
            <a:pathLst>
              <a:path w="50066" h="32457" extrusionOk="0">
                <a:moveTo>
                  <a:pt x="2024" y="0"/>
                </a:moveTo>
                <a:cubicBezTo>
                  <a:pt x="905" y="0"/>
                  <a:pt x="0" y="905"/>
                  <a:pt x="0" y="2025"/>
                </a:cubicBezTo>
                <a:lnTo>
                  <a:pt x="0" y="30433"/>
                </a:lnTo>
                <a:cubicBezTo>
                  <a:pt x="0" y="31552"/>
                  <a:pt x="905" y="32457"/>
                  <a:pt x="2024" y="32457"/>
                </a:cubicBezTo>
                <a:lnTo>
                  <a:pt x="48042" y="32457"/>
                </a:lnTo>
                <a:cubicBezTo>
                  <a:pt x="49161" y="32457"/>
                  <a:pt x="50066" y="31552"/>
                  <a:pt x="50066" y="30433"/>
                </a:cubicBezTo>
                <a:lnTo>
                  <a:pt x="50066" y="2025"/>
                </a:lnTo>
                <a:cubicBezTo>
                  <a:pt x="50066" y="905"/>
                  <a:pt x="49161" y="0"/>
                  <a:pt x="480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5329652" y="2291139"/>
            <a:ext cx="2495993" cy="1525869"/>
          </a:xfrm>
          <a:custGeom>
            <a:avLst/>
            <a:gdLst/>
            <a:ahLst/>
            <a:cxnLst/>
            <a:rect l="l" t="t" r="r" b="b"/>
            <a:pathLst>
              <a:path w="50055" h="30600" extrusionOk="0">
                <a:moveTo>
                  <a:pt x="50055" y="1299"/>
                </a:moveTo>
                <a:lnTo>
                  <a:pt x="50055" y="29874"/>
                </a:lnTo>
                <a:cubicBezTo>
                  <a:pt x="50055" y="30278"/>
                  <a:pt x="49721" y="30600"/>
                  <a:pt x="49329" y="30600"/>
                </a:cubicBezTo>
                <a:lnTo>
                  <a:pt x="715" y="30600"/>
                </a:lnTo>
                <a:cubicBezTo>
                  <a:pt x="322" y="30600"/>
                  <a:pt x="1" y="30278"/>
                  <a:pt x="1" y="29874"/>
                </a:cubicBezTo>
                <a:lnTo>
                  <a:pt x="1" y="27326"/>
                </a:lnTo>
                <a:lnTo>
                  <a:pt x="47138" y="27326"/>
                </a:lnTo>
                <a:cubicBezTo>
                  <a:pt x="48436" y="27326"/>
                  <a:pt x="49483" y="26278"/>
                  <a:pt x="49483" y="24992"/>
                </a:cubicBezTo>
                <a:lnTo>
                  <a:pt x="49483" y="1"/>
                </a:lnTo>
                <a:cubicBezTo>
                  <a:pt x="49841" y="334"/>
                  <a:pt x="50055" y="799"/>
                  <a:pt x="50055" y="12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5419908" y="2332726"/>
            <a:ext cx="2314933" cy="1252758"/>
          </a:xfrm>
          <a:custGeom>
            <a:avLst/>
            <a:gdLst/>
            <a:ahLst/>
            <a:cxnLst/>
            <a:rect l="l" t="t" r="r" b="b"/>
            <a:pathLst>
              <a:path w="46424" h="25123" extrusionOk="0">
                <a:moveTo>
                  <a:pt x="1" y="0"/>
                </a:moveTo>
                <a:lnTo>
                  <a:pt x="46423" y="0"/>
                </a:lnTo>
                <a:lnTo>
                  <a:pt x="46423" y="25122"/>
                </a:lnTo>
                <a:lnTo>
                  <a:pt x="1" y="25122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6369840" y="2868824"/>
            <a:ext cx="352745" cy="235163"/>
          </a:xfrm>
          <a:custGeom>
            <a:avLst/>
            <a:gdLst/>
            <a:ahLst/>
            <a:cxnLst/>
            <a:rect l="l" t="t" r="r" b="b"/>
            <a:pathLst>
              <a:path w="7074" h="4716" extrusionOk="0">
                <a:moveTo>
                  <a:pt x="3531" y="1388"/>
                </a:moveTo>
                <a:cubicBezTo>
                  <a:pt x="3793" y="1388"/>
                  <a:pt x="4055" y="1560"/>
                  <a:pt x="4073" y="1906"/>
                </a:cubicBezTo>
                <a:cubicBezTo>
                  <a:pt x="4073" y="2096"/>
                  <a:pt x="3977" y="2263"/>
                  <a:pt x="3835" y="2358"/>
                </a:cubicBezTo>
                <a:lnTo>
                  <a:pt x="3835" y="2775"/>
                </a:lnTo>
                <a:cubicBezTo>
                  <a:pt x="3835" y="2971"/>
                  <a:pt x="3686" y="3069"/>
                  <a:pt x="3537" y="3069"/>
                </a:cubicBezTo>
                <a:cubicBezTo>
                  <a:pt x="3388" y="3069"/>
                  <a:pt x="3239" y="2971"/>
                  <a:pt x="3239" y="2775"/>
                </a:cubicBezTo>
                <a:lnTo>
                  <a:pt x="3239" y="2358"/>
                </a:lnTo>
                <a:cubicBezTo>
                  <a:pt x="3073" y="2263"/>
                  <a:pt x="2989" y="2096"/>
                  <a:pt x="2989" y="1906"/>
                </a:cubicBezTo>
                <a:cubicBezTo>
                  <a:pt x="3007" y="1560"/>
                  <a:pt x="3269" y="1388"/>
                  <a:pt x="3531" y="1388"/>
                </a:cubicBezTo>
                <a:close/>
                <a:moveTo>
                  <a:pt x="739" y="1"/>
                </a:moveTo>
                <a:cubicBezTo>
                  <a:pt x="334" y="1"/>
                  <a:pt x="1" y="334"/>
                  <a:pt x="1" y="751"/>
                </a:cubicBezTo>
                <a:lnTo>
                  <a:pt x="1" y="3977"/>
                </a:lnTo>
                <a:cubicBezTo>
                  <a:pt x="1" y="4382"/>
                  <a:pt x="334" y="4715"/>
                  <a:pt x="739" y="4715"/>
                </a:cubicBezTo>
                <a:lnTo>
                  <a:pt x="6323" y="4715"/>
                </a:lnTo>
                <a:cubicBezTo>
                  <a:pt x="6740" y="4715"/>
                  <a:pt x="7073" y="4382"/>
                  <a:pt x="7073" y="3977"/>
                </a:cubicBezTo>
                <a:lnTo>
                  <a:pt x="7073" y="751"/>
                </a:lnTo>
                <a:cubicBezTo>
                  <a:pt x="7073" y="334"/>
                  <a:pt x="6740" y="1"/>
                  <a:pt x="6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6432172" y="2739424"/>
            <a:ext cx="228033" cy="129450"/>
          </a:xfrm>
          <a:custGeom>
            <a:avLst/>
            <a:gdLst/>
            <a:ahLst/>
            <a:cxnLst/>
            <a:rect l="l" t="t" r="r" b="b"/>
            <a:pathLst>
              <a:path w="4573" h="2596" extrusionOk="0">
                <a:moveTo>
                  <a:pt x="2287" y="0"/>
                </a:moveTo>
                <a:cubicBezTo>
                  <a:pt x="1025" y="0"/>
                  <a:pt x="1" y="1024"/>
                  <a:pt x="1" y="2286"/>
                </a:cubicBezTo>
                <a:lnTo>
                  <a:pt x="1" y="2596"/>
                </a:lnTo>
                <a:lnTo>
                  <a:pt x="644" y="2596"/>
                </a:lnTo>
                <a:lnTo>
                  <a:pt x="644" y="2286"/>
                </a:lnTo>
                <a:cubicBezTo>
                  <a:pt x="608" y="1357"/>
                  <a:pt x="1358" y="583"/>
                  <a:pt x="2287" y="583"/>
                </a:cubicBezTo>
                <a:cubicBezTo>
                  <a:pt x="3216" y="583"/>
                  <a:pt x="3966" y="1357"/>
                  <a:pt x="3942" y="2286"/>
                </a:cubicBezTo>
                <a:lnTo>
                  <a:pt x="3942" y="2596"/>
                </a:lnTo>
                <a:lnTo>
                  <a:pt x="4573" y="2596"/>
                </a:lnTo>
                <a:lnTo>
                  <a:pt x="4573" y="2286"/>
                </a:lnTo>
                <a:cubicBezTo>
                  <a:pt x="4573" y="1024"/>
                  <a:pt x="3549" y="0"/>
                  <a:pt x="22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6192320" y="2515581"/>
            <a:ext cx="706587" cy="882561"/>
          </a:xfrm>
          <a:custGeom>
            <a:avLst/>
            <a:gdLst/>
            <a:ahLst/>
            <a:cxnLst/>
            <a:rect l="l" t="t" r="r" b="b"/>
            <a:pathLst>
              <a:path w="14170" h="17699" extrusionOk="0">
                <a:moveTo>
                  <a:pt x="7085" y="1548"/>
                </a:moveTo>
                <a:cubicBezTo>
                  <a:pt x="7213" y="1548"/>
                  <a:pt x="7341" y="1572"/>
                  <a:pt x="7466" y="1620"/>
                </a:cubicBezTo>
                <a:lnTo>
                  <a:pt x="12217" y="3358"/>
                </a:lnTo>
                <a:cubicBezTo>
                  <a:pt x="12645" y="3513"/>
                  <a:pt x="12931" y="3929"/>
                  <a:pt x="12931" y="4406"/>
                </a:cubicBezTo>
                <a:lnTo>
                  <a:pt x="12931" y="8442"/>
                </a:lnTo>
                <a:cubicBezTo>
                  <a:pt x="12931" y="11907"/>
                  <a:pt x="10728" y="15050"/>
                  <a:pt x="7430" y="16098"/>
                </a:cubicBezTo>
                <a:cubicBezTo>
                  <a:pt x="7323" y="16133"/>
                  <a:pt x="7210" y="16151"/>
                  <a:pt x="7097" y="16151"/>
                </a:cubicBezTo>
                <a:cubicBezTo>
                  <a:pt x="6984" y="16151"/>
                  <a:pt x="6871" y="16133"/>
                  <a:pt x="6764" y="16098"/>
                </a:cubicBezTo>
                <a:cubicBezTo>
                  <a:pt x="3465" y="15050"/>
                  <a:pt x="1263" y="11907"/>
                  <a:pt x="1263" y="8442"/>
                </a:cubicBezTo>
                <a:lnTo>
                  <a:pt x="1263" y="4394"/>
                </a:lnTo>
                <a:cubicBezTo>
                  <a:pt x="1251" y="3929"/>
                  <a:pt x="1549" y="3513"/>
                  <a:pt x="1977" y="3358"/>
                </a:cubicBezTo>
                <a:lnTo>
                  <a:pt x="6704" y="1620"/>
                </a:lnTo>
                <a:cubicBezTo>
                  <a:pt x="6829" y="1572"/>
                  <a:pt x="6957" y="1548"/>
                  <a:pt x="7085" y="1548"/>
                </a:cubicBezTo>
                <a:close/>
                <a:moveTo>
                  <a:pt x="7091" y="0"/>
                </a:moveTo>
                <a:cubicBezTo>
                  <a:pt x="6960" y="0"/>
                  <a:pt x="6829" y="24"/>
                  <a:pt x="6704" y="72"/>
                </a:cubicBezTo>
                <a:lnTo>
                  <a:pt x="727" y="2263"/>
                </a:lnTo>
                <a:cubicBezTo>
                  <a:pt x="298" y="2417"/>
                  <a:pt x="1" y="2834"/>
                  <a:pt x="1" y="3298"/>
                </a:cubicBezTo>
                <a:lnTo>
                  <a:pt x="1" y="8359"/>
                </a:lnTo>
                <a:cubicBezTo>
                  <a:pt x="13" y="12561"/>
                  <a:pt x="2692" y="16348"/>
                  <a:pt x="6692" y="17634"/>
                </a:cubicBezTo>
                <a:lnTo>
                  <a:pt x="6752" y="17645"/>
                </a:lnTo>
                <a:cubicBezTo>
                  <a:pt x="6859" y="17681"/>
                  <a:pt x="6972" y="17699"/>
                  <a:pt x="7086" y="17699"/>
                </a:cubicBezTo>
                <a:cubicBezTo>
                  <a:pt x="7201" y="17699"/>
                  <a:pt x="7317" y="17681"/>
                  <a:pt x="7430" y="17645"/>
                </a:cubicBezTo>
                <a:lnTo>
                  <a:pt x="7502" y="17634"/>
                </a:lnTo>
                <a:cubicBezTo>
                  <a:pt x="11502" y="16348"/>
                  <a:pt x="14169" y="12561"/>
                  <a:pt x="14169" y="8359"/>
                </a:cubicBezTo>
                <a:lnTo>
                  <a:pt x="14169" y="3298"/>
                </a:lnTo>
                <a:cubicBezTo>
                  <a:pt x="14169" y="2822"/>
                  <a:pt x="13883" y="2405"/>
                  <a:pt x="13443" y="2251"/>
                </a:cubicBezTo>
                <a:lnTo>
                  <a:pt x="7478" y="72"/>
                </a:lnTo>
                <a:cubicBezTo>
                  <a:pt x="7353" y="24"/>
                  <a:pt x="7222" y="0"/>
                  <a:pt x="7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5033403" y="3678631"/>
            <a:ext cx="3087940" cy="235163"/>
          </a:xfrm>
          <a:custGeom>
            <a:avLst/>
            <a:gdLst/>
            <a:ahLst/>
            <a:cxnLst/>
            <a:rect l="l" t="t" r="r" b="b"/>
            <a:pathLst>
              <a:path w="61926" h="4716" extrusionOk="0">
                <a:moveTo>
                  <a:pt x="61925" y="1"/>
                </a:moveTo>
                <a:cubicBezTo>
                  <a:pt x="61925" y="2608"/>
                  <a:pt x="59818" y="4716"/>
                  <a:pt x="57210" y="4716"/>
                </a:cubicBezTo>
                <a:lnTo>
                  <a:pt x="4716" y="4716"/>
                </a:lnTo>
                <a:cubicBezTo>
                  <a:pt x="2120" y="4716"/>
                  <a:pt x="1" y="2608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2"/>
          <p:cNvGrpSpPr/>
          <p:nvPr/>
        </p:nvGrpSpPr>
        <p:grpSpPr>
          <a:xfrm>
            <a:off x="6955074" y="1504996"/>
            <a:ext cx="894135" cy="894135"/>
            <a:chOff x="6050450" y="1519738"/>
            <a:chExt cx="818505" cy="818505"/>
          </a:xfrm>
        </p:grpSpPr>
        <p:sp>
          <p:nvSpPr>
            <p:cNvPr id="449" name="Google Shape;449;p22"/>
            <p:cNvSpPr/>
            <p:nvPr/>
          </p:nvSpPr>
          <p:spPr>
            <a:xfrm>
              <a:off x="6050450" y="1519738"/>
              <a:ext cx="818505" cy="818505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091716" y="1586566"/>
              <a:ext cx="710412" cy="710412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260201" y="1711048"/>
              <a:ext cx="348975" cy="298352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189037" y="2015929"/>
              <a:ext cx="540786" cy="254120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308040" y="1808871"/>
              <a:ext cx="301684" cy="103026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105319" y="1736565"/>
              <a:ext cx="545168" cy="545716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2"/>
          <p:cNvSpPr/>
          <p:nvPr/>
        </p:nvSpPr>
        <p:spPr>
          <a:xfrm>
            <a:off x="5997696" y="1877977"/>
            <a:ext cx="74498" cy="59589"/>
          </a:xfrm>
          <a:custGeom>
            <a:avLst/>
            <a:gdLst/>
            <a:ahLst/>
            <a:cxnLst/>
            <a:rect l="l" t="t" r="r" b="b"/>
            <a:pathLst>
              <a:path w="1494" h="1195" extrusionOk="0">
                <a:moveTo>
                  <a:pt x="812" y="0"/>
                </a:moveTo>
                <a:cubicBezTo>
                  <a:pt x="312" y="0"/>
                  <a:pt x="1" y="628"/>
                  <a:pt x="391" y="1019"/>
                </a:cubicBezTo>
                <a:cubicBezTo>
                  <a:pt x="514" y="1142"/>
                  <a:pt x="660" y="1195"/>
                  <a:pt x="803" y="1195"/>
                </a:cubicBezTo>
                <a:cubicBezTo>
                  <a:pt x="1159" y="1195"/>
                  <a:pt x="1493" y="864"/>
                  <a:pt x="1392" y="447"/>
                </a:cubicBezTo>
                <a:cubicBezTo>
                  <a:pt x="1344" y="233"/>
                  <a:pt x="1177" y="66"/>
                  <a:pt x="963" y="19"/>
                </a:cubicBezTo>
                <a:cubicBezTo>
                  <a:pt x="911" y="6"/>
                  <a:pt x="861" y="0"/>
                  <a:pt x="81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6266619" y="1877977"/>
            <a:ext cx="74349" cy="59589"/>
          </a:xfrm>
          <a:custGeom>
            <a:avLst/>
            <a:gdLst/>
            <a:ahLst/>
            <a:cxnLst/>
            <a:rect l="l" t="t" r="r" b="b"/>
            <a:pathLst>
              <a:path w="1491" h="1195" extrusionOk="0">
                <a:moveTo>
                  <a:pt x="801" y="0"/>
                </a:moveTo>
                <a:cubicBezTo>
                  <a:pt x="303" y="0"/>
                  <a:pt x="0" y="628"/>
                  <a:pt x="380" y="1019"/>
                </a:cubicBezTo>
                <a:cubicBezTo>
                  <a:pt x="503" y="1142"/>
                  <a:pt x="650" y="1195"/>
                  <a:pt x="794" y="1195"/>
                </a:cubicBezTo>
                <a:cubicBezTo>
                  <a:pt x="1152" y="1195"/>
                  <a:pt x="1491" y="864"/>
                  <a:pt x="1380" y="447"/>
                </a:cubicBezTo>
                <a:cubicBezTo>
                  <a:pt x="1333" y="233"/>
                  <a:pt x="1166" y="66"/>
                  <a:pt x="952" y="19"/>
                </a:cubicBezTo>
                <a:cubicBezTo>
                  <a:pt x="900" y="6"/>
                  <a:pt x="850" y="0"/>
                  <a:pt x="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6534994" y="1877977"/>
            <a:ext cx="74498" cy="59589"/>
          </a:xfrm>
          <a:custGeom>
            <a:avLst/>
            <a:gdLst/>
            <a:ahLst/>
            <a:cxnLst/>
            <a:rect l="l" t="t" r="r" b="b"/>
            <a:pathLst>
              <a:path w="1494" h="1195" extrusionOk="0">
                <a:moveTo>
                  <a:pt x="801" y="0"/>
                </a:moveTo>
                <a:cubicBezTo>
                  <a:pt x="303" y="0"/>
                  <a:pt x="1" y="628"/>
                  <a:pt x="392" y="1019"/>
                </a:cubicBezTo>
                <a:cubicBezTo>
                  <a:pt x="514" y="1142"/>
                  <a:pt x="661" y="1195"/>
                  <a:pt x="803" y="1195"/>
                </a:cubicBezTo>
                <a:cubicBezTo>
                  <a:pt x="1159" y="1195"/>
                  <a:pt x="1494" y="864"/>
                  <a:pt x="1392" y="447"/>
                </a:cubicBezTo>
                <a:cubicBezTo>
                  <a:pt x="1332" y="233"/>
                  <a:pt x="1165" y="66"/>
                  <a:pt x="951" y="19"/>
                </a:cubicBezTo>
                <a:cubicBezTo>
                  <a:pt x="899" y="6"/>
                  <a:pt x="849" y="0"/>
                  <a:pt x="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6803368" y="1877977"/>
            <a:ext cx="74498" cy="59589"/>
          </a:xfrm>
          <a:custGeom>
            <a:avLst/>
            <a:gdLst/>
            <a:ahLst/>
            <a:cxnLst/>
            <a:rect l="l" t="t" r="r" b="b"/>
            <a:pathLst>
              <a:path w="1494" h="1195" extrusionOk="0">
                <a:moveTo>
                  <a:pt x="809" y="0"/>
                </a:moveTo>
                <a:cubicBezTo>
                  <a:pt x="302" y="0"/>
                  <a:pt x="1" y="628"/>
                  <a:pt x="391" y="1019"/>
                </a:cubicBezTo>
                <a:cubicBezTo>
                  <a:pt x="514" y="1142"/>
                  <a:pt x="660" y="1195"/>
                  <a:pt x="803" y="1195"/>
                </a:cubicBezTo>
                <a:cubicBezTo>
                  <a:pt x="1159" y="1195"/>
                  <a:pt x="1493" y="864"/>
                  <a:pt x="1391" y="447"/>
                </a:cubicBezTo>
                <a:cubicBezTo>
                  <a:pt x="1332" y="233"/>
                  <a:pt x="1165" y="66"/>
                  <a:pt x="963" y="19"/>
                </a:cubicBezTo>
                <a:cubicBezTo>
                  <a:pt x="910" y="6"/>
                  <a:pt x="859" y="0"/>
                  <a:pt x="8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6037987" y="1676423"/>
            <a:ext cx="50" cy="231623"/>
          </a:xfrm>
          <a:custGeom>
            <a:avLst/>
            <a:gdLst/>
            <a:ahLst/>
            <a:cxnLst/>
            <a:rect l="l" t="t" r="r" b="b"/>
            <a:pathLst>
              <a:path w="1" h="4645" fill="none" extrusionOk="0">
                <a:moveTo>
                  <a:pt x="0" y="4644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6306910" y="1676423"/>
            <a:ext cx="50" cy="231623"/>
          </a:xfrm>
          <a:custGeom>
            <a:avLst/>
            <a:gdLst/>
            <a:ahLst/>
            <a:cxnLst/>
            <a:rect l="l" t="t" r="r" b="b"/>
            <a:pathLst>
              <a:path w="1" h="4645" fill="none" extrusionOk="0">
                <a:moveTo>
                  <a:pt x="1" y="4644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6575285" y="1676423"/>
            <a:ext cx="50" cy="231623"/>
          </a:xfrm>
          <a:custGeom>
            <a:avLst/>
            <a:gdLst/>
            <a:ahLst/>
            <a:cxnLst/>
            <a:rect l="l" t="t" r="r" b="b"/>
            <a:pathLst>
              <a:path w="1" h="4645" fill="none" extrusionOk="0">
                <a:moveTo>
                  <a:pt x="0" y="4644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6844208" y="1676423"/>
            <a:ext cx="50" cy="231623"/>
          </a:xfrm>
          <a:custGeom>
            <a:avLst/>
            <a:gdLst/>
            <a:ahLst/>
            <a:cxnLst/>
            <a:rect l="l" t="t" r="r" b="b"/>
            <a:pathLst>
              <a:path w="1" h="4645" fill="none" extrusionOk="0">
                <a:moveTo>
                  <a:pt x="1" y="4644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4878190" y="2888782"/>
            <a:ext cx="99780" cy="99780"/>
          </a:xfrm>
          <a:custGeom>
            <a:avLst/>
            <a:gdLst/>
            <a:ahLst/>
            <a:cxnLst/>
            <a:rect l="l" t="t" r="r" b="b"/>
            <a:pathLst>
              <a:path w="2001" h="2001" extrusionOk="0">
                <a:moveTo>
                  <a:pt x="1001" y="1"/>
                </a:moveTo>
                <a:cubicBezTo>
                  <a:pt x="453" y="1"/>
                  <a:pt x="0" y="453"/>
                  <a:pt x="0" y="1001"/>
                </a:cubicBezTo>
                <a:cubicBezTo>
                  <a:pt x="0" y="1548"/>
                  <a:pt x="453" y="2001"/>
                  <a:pt x="1001" y="2001"/>
                </a:cubicBezTo>
                <a:cubicBezTo>
                  <a:pt x="1548" y="2001"/>
                  <a:pt x="2001" y="1548"/>
                  <a:pt x="2001" y="1001"/>
                </a:cubicBezTo>
                <a:cubicBezTo>
                  <a:pt x="2001" y="453"/>
                  <a:pt x="1548" y="1"/>
                  <a:pt x="10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4797458" y="2799275"/>
            <a:ext cx="261243" cy="87214"/>
          </a:xfrm>
          <a:custGeom>
            <a:avLst/>
            <a:gdLst/>
            <a:ahLst/>
            <a:cxnLst/>
            <a:rect l="l" t="t" r="r" b="b"/>
            <a:pathLst>
              <a:path w="5239" h="1749" extrusionOk="0">
                <a:moveTo>
                  <a:pt x="661" y="1742"/>
                </a:moveTo>
                <a:lnTo>
                  <a:pt x="661" y="1742"/>
                </a:lnTo>
                <a:cubicBezTo>
                  <a:pt x="659" y="1744"/>
                  <a:pt x="657" y="1746"/>
                  <a:pt x="655" y="1748"/>
                </a:cubicBezTo>
                <a:lnTo>
                  <a:pt x="667" y="1748"/>
                </a:lnTo>
                <a:lnTo>
                  <a:pt x="661" y="1742"/>
                </a:lnTo>
                <a:close/>
                <a:moveTo>
                  <a:pt x="2620" y="1"/>
                </a:moveTo>
                <a:cubicBezTo>
                  <a:pt x="1670" y="1"/>
                  <a:pt x="721" y="361"/>
                  <a:pt x="0" y="1081"/>
                </a:cubicBezTo>
                <a:lnTo>
                  <a:pt x="661" y="1742"/>
                </a:lnTo>
                <a:lnTo>
                  <a:pt x="661" y="1742"/>
                </a:lnTo>
                <a:cubicBezTo>
                  <a:pt x="1202" y="1204"/>
                  <a:pt x="1911" y="935"/>
                  <a:pt x="2620" y="935"/>
                </a:cubicBezTo>
                <a:cubicBezTo>
                  <a:pt x="3331" y="935"/>
                  <a:pt x="4042" y="1206"/>
                  <a:pt x="4584" y="1748"/>
                </a:cubicBezTo>
                <a:lnTo>
                  <a:pt x="5239" y="1081"/>
                </a:lnTo>
                <a:cubicBezTo>
                  <a:pt x="4519" y="361"/>
                  <a:pt x="3569" y="1"/>
                  <a:pt x="26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4742806" y="2710814"/>
            <a:ext cx="371145" cy="110351"/>
          </a:xfrm>
          <a:custGeom>
            <a:avLst/>
            <a:gdLst/>
            <a:ahLst/>
            <a:cxnLst/>
            <a:rect l="l" t="t" r="r" b="b"/>
            <a:pathLst>
              <a:path w="7443" h="2213" extrusionOk="0">
                <a:moveTo>
                  <a:pt x="3717" y="1"/>
                </a:moveTo>
                <a:cubicBezTo>
                  <a:pt x="2370" y="1"/>
                  <a:pt x="1025" y="516"/>
                  <a:pt x="1" y="1546"/>
                </a:cubicBezTo>
                <a:lnTo>
                  <a:pt x="656" y="2212"/>
                </a:lnTo>
                <a:cubicBezTo>
                  <a:pt x="1501" y="1367"/>
                  <a:pt x="2608" y="944"/>
                  <a:pt x="3716" y="944"/>
                </a:cubicBezTo>
                <a:cubicBezTo>
                  <a:pt x="4823" y="944"/>
                  <a:pt x="5930" y="1367"/>
                  <a:pt x="6775" y="2212"/>
                </a:cubicBezTo>
                <a:lnTo>
                  <a:pt x="7442" y="1546"/>
                </a:lnTo>
                <a:cubicBezTo>
                  <a:pt x="6412" y="516"/>
                  <a:pt x="5064" y="1"/>
                  <a:pt x="37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4688204" y="2619711"/>
            <a:ext cx="479751" cy="132591"/>
          </a:xfrm>
          <a:custGeom>
            <a:avLst/>
            <a:gdLst/>
            <a:ahLst/>
            <a:cxnLst/>
            <a:rect l="l" t="t" r="r" b="b"/>
            <a:pathLst>
              <a:path w="9621" h="2659" extrusionOk="0">
                <a:moveTo>
                  <a:pt x="661" y="2652"/>
                </a:moveTo>
                <a:lnTo>
                  <a:pt x="661" y="2652"/>
                </a:lnTo>
                <a:cubicBezTo>
                  <a:pt x="659" y="2654"/>
                  <a:pt x="657" y="2656"/>
                  <a:pt x="655" y="2658"/>
                </a:cubicBezTo>
                <a:lnTo>
                  <a:pt x="667" y="2658"/>
                </a:lnTo>
                <a:lnTo>
                  <a:pt x="661" y="2652"/>
                </a:lnTo>
                <a:close/>
                <a:moveTo>
                  <a:pt x="4811" y="0"/>
                </a:moveTo>
                <a:cubicBezTo>
                  <a:pt x="3069" y="0"/>
                  <a:pt x="1328" y="664"/>
                  <a:pt x="0" y="1991"/>
                </a:cubicBezTo>
                <a:lnTo>
                  <a:pt x="661" y="2652"/>
                </a:lnTo>
                <a:lnTo>
                  <a:pt x="661" y="2652"/>
                </a:lnTo>
                <a:cubicBezTo>
                  <a:pt x="1809" y="1507"/>
                  <a:pt x="3310" y="935"/>
                  <a:pt x="4809" y="935"/>
                </a:cubicBezTo>
                <a:cubicBezTo>
                  <a:pt x="6311" y="935"/>
                  <a:pt x="7811" y="1509"/>
                  <a:pt x="8954" y="2658"/>
                </a:cubicBezTo>
                <a:lnTo>
                  <a:pt x="9621" y="1991"/>
                </a:lnTo>
                <a:cubicBezTo>
                  <a:pt x="8293" y="664"/>
                  <a:pt x="6552" y="0"/>
                  <a:pt x="48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4886188" y="2066521"/>
            <a:ext cx="223894" cy="228631"/>
          </a:xfrm>
          <a:custGeom>
            <a:avLst/>
            <a:gdLst/>
            <a:ahLst/>
            <a:cxnLst/>
            <a:rect l="l" t="t" r="r" b="b"/>
            <a:pathLst>
              <a:path w="4490" h="4585" extrusionOk="0">
                <a:moveTo>
                  <a:pt x="2239" y="394"/>
                </a:moveTo>
                <a:cubicBezTo>
                  <a:pt x="2822" y="394"/>
                  <a:pt x="3287" y="870"/>
                  <a:pt x="3287" y="1441"/>
                </a:cubicBezTo>
                <a:lnTo>
                  <a:pt x="3287" y="1596"/>
                </a:lnTo>
                <a:lnTo>
                  <a:pt x="1203" y="1596"/>
                </a:lnTo>
                <a:lnTo>
                  <a:pt x="1191" y="1441"/>
                </a:lnTo>
                <a:cubicBezTo>
                  <a:pt x="1191" y="870"/>
                  <a:pt x="1655" y="394"/>
                  <a:pt x="2239" y="394"/>
                </a:cubicBezTo>
                <a:close/>
                <a:moveTo>
                  <a:pt x="2239" y="2462"/>
                </a:moveTo>
                <a:cubicBezTo>
                  <a:pt x="2411" y="2462"/>
                  <a:pt x="2584" y="2578"/>
                  <a:pt x="2584" y="2811"/>
                </a:cubicBezTo>
                <a:cubicBezTo>
                  <a:pt x="2584" y="2918"/>
                  <a:pt x="2525" y="3025"/>
                  <a:pt x="2429" y="3096"/>
                </a:cubicBezTo>
                <a:lnTo>
                  <a:pt x="2429" y="3358"/>
                </a:lnTo>
                <a:cubicBezTo>
                  <a:pt x="2441" y="3495"/>
                  <a:pt x="2340" y="3564"/>
                  <a:pt x="2239" y="3564"/>
                </a:cubicBezTo>
                <a:cubicBezTo>
                  <a:pt x="2138" y="3564"/>
                  <a:pt x="2036" y="3495"/>
                  <a:pt x="2048" y="3358"/>
                </a:cubicBezTo>
                <a:lnTo>
                  <a:pt x="2048" y="3096"/>
                </a:lnTo>
                <a:cubicBezTo>
                  <a:pt x="1953" y="3037"/>
                  <a:pt x="1894" y="2930"/>
                  <a:pt x="1894" y="2811"/>
                </a:cubicBezTo>
                <a:cubicBezTo>
                  <a:pt x="1894" y="2578"/>
                  <a:pt x="2066" y="2462"/>
                  <a:pt x="2239" y="2462"/>
                </a:cubicBezTo>
                <a:close/>
                <a:moveTo>
                  <a:pt x="2239" y="1"/>
                </a:moveTo>
                <a:cubicBezTo>
                  <a:pt x="1441" y="1"/>
                  <a:pt x="798" y="644"/>
                  <a:pt x="798" y="1441"/>
                </a:cubicBezTo>
                <a:lnTo>
                  <a:pt x="798" y="1596"/>
                </a:lnTo>
                <a:lnTo>
                  <a:pt x="477" y="1596"/>
                </a:lnTo>
                <a:cubicBezTo>
                  <a:pt x="215" y="1596"/>
                  <a:pt x="0" y="1810"/>
                  <a:pt x="0" y="2072"/>
                </a:cubicBezTo>
                <a:lnTo>
                  <a:pt x="0" y="4120"/>
                </a:lnTo>
                <a:cubicBezTo>
                  <a:pt x="0" y="4370"/>
                  <a:pt x="215" y="4585"/>
                  <a:pt x="477" y="4585"/>
                </a:cubicBezTo>
                <a:lnTo>
                  <a:pt x="4013" y="4585"/>
                </a:lnTo>
                <a:cubicBezTo>
                  <a:pt x="4275" y="4585"/>
                  <a:pt x="4489" y="4370"/>
                  <a:pt x="4489" y="4120"/>
                </a:cubicBezTo>
                <a:lnTo>
                  <a:pt x="4489" y="2072"/>
                </a:lnTo>
                <a:cubicBezTo>
                  <a:pt x="4489" y="1810"/>
                  <a:pt x="4275" y="1596"/>
                  <a:pt x="4013" y="1596"/>
                </a:cubicBezTo>
                <a:lnTo>
                  <a:pt x="3691" y="1596"/>
                </a:lnTo>
                <a:lnTo>
                  <a:pt x="3691" y="1441"/>
                </a:lnTo>
                <a:cubicBezTo>
                  <a:pt x="3691" y="644"/>
                  <a:pt x="3048" y="1"/>
                  <a:pt x="22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8168885" y="2399099"/>
            <a:ext cx="178168" cy="178168"/>
          </a:xfrm>
          <a:custGeom>
            <a:avLst/>
            <a:gdLst/>
            <a:ahLst/>
            <a:cxnLst/>
            <a:rect l="l" t="t" r="r" b="b"/>
            <a:pathLst>
              <a:path w="3573" h="3573" extrusionOk="0">
                <a:moveTo>
                  <a:pt x="1786" y="1"/>
                </a:moveTo>
                <a:cubicBezTo>
                  <a:pt x="798" y="1"/>
                  <a:pt x="0" y="798"/>
                  <a:pt x="0" y="1787"/>
                </a:cubicBezTo>
                <a:cubicBezTo>
                  <a:pt x="0" y="2775"/>
                  <a:pt x="798" y="3573"/>
                  <a:pt x="1786" y="3573"/>
                </a:cubicBezTo>
                <a:cubicBezTo>
                  <a:pt x="2775" y="3573"/>
                  <a:pt x="3572" y="2775"/>
                  <a:pt x="3572" y="1787"/>
                </a:cubicBezTo>
                <a:cubicBezTo>
                  <a:pt x="3572" y="798"/>
                  <a:pt x="2775" y="1"/>
                  <a:pt x="17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085162" y="2572479"/>
            <a:ext cx="345614" cy="138375"/>
          </a:xfrm>
          <a:custGeom>
            <a:avLst/>
            <a:gdLst/>
            <a:ahLst/>
            <a:cxnLst/>
            <a:rect l="l" t="t" r="r" b="b"/>
            <a:pathLst>
              <a:path w="6931" h="2775" extrusionOk="0">
                <a:moveTo>
                  <a:pt x="2156" y="0"/>
                </a:moveTo>
                <a:cubicBezTo>
                  <a:pt x="1239" y="369"/>
                  <a:pt x="513" y="1096"/>
                  <a:pt x="155" y="2012"/>
                </a:cubicBezTo>
                <a:cubicBezTo>
                  <a:pt x="1" y="2370"/>
                  <a:pt x="274" y="2763"/>
                  <a:pt x="667" y="2774"/>
                </a:cubicBezTo>
                <a:lnTo>
                  <a:pt x="6275" y="2774"/>
                </a:lnTo>
                <a:cubicBezTo>
                  <a:pt x="6668" y="2774"/>
                  <a:pt x="6930" y="2370"/>
                  <a:pt x="6787" y="2012"/>
                </a:cubicBezTo>
                <a:cubicBezTo>
                  <a:pt x="6430" y="1096"/>
                  <a:pt x="5704" y="369"/>
                  <a:pt x="4799" y="0"/>
                </a:cubicBezTo>
                <a:cubicBezTo>
                  <a:pt x="4406" y="304"/>
                  <a:pt x="3939" y="456"/>
                  <a:pt x="3473" y="456"/>
                </a:cubicBezTo>
                <a:cubicBezTo>
                  <a:pt x="3007" y="456"/>
                  <a:pt x="2543" y="304"/>
                  <a:pt x="21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7978791" y="3086734"/>
            <a:ext cx="396676" cy="387950"/>
          </a:xfrm>
          <a:custGeom>
            <a:avLst/>
            <a:gdLst/>
            <a:ahLst/>
            <a:cxnLst/>
            <a:rect l="l" t="t" r="r" b="b"/>
            <a:pathLst>
              <a:path w="7955" h="7780" extrusionOk="0">
                <a:moveTo>
                  <a:pt x="3983" y="2527"/>
                </a:moveTo>
                <a:cubicBezTo>
                  <a:pt x="5168" y="2527"/>
                  <a:pt x="5882" y="3916"/>
                  <a:pt x="5120" y="4882"/>
                </a:cubicBezTo>
                <a:cubicBezTo>
                  <a:pt x="4832" y="5245"/>
                  <a:pt x="4406" y="5435"/>
                  <a:pt x="3976" y="5435"/>
                </a:cubicBezTo>
                <a:cubicBezTo>
                  <a:pt x="3659" y="5435"/>
                  <a:pt x="3340" y="5332"/>
                  <a:pt x="3072" y="5120"/>
                </a:cubicBezTo>
                <a:cubicBezTo>
                  <a:pt x="2060" y="4310"/>
                  <a:pt x="2525" y="2691"/>
                  <a:pt x="3811" y="2536"/>
                </a:cubicBezTo>
                <a:cubicBezTo>
                  <a:pt x="3869" y="2530"/>
                  <a:pt x="3927" y="2527"/>
                  <a:pt x="3983" y="2527"/>
                </a:cubicBezTo>
                <a:close/>
                <a:moveTo>
                  <a:pt x="3955" y="0"/>
                </a:moveTo>
                <a:cubicBezTo>
                  <a:pt x="3778" y="0"/>
                  <a:pt x="3602" y="12"/>
                  <a:pt x="3430" y="36"/>
                </a:cubicBezTo>
                <a:cubicBezTo>
                  <a:pt x="3227" y="60"/>
                  <a:pt x="3108" y="250"/>
                  <a:pt x="3144" y="441"/>
                </a:cubicBezTo>
                <a:lnTo>
                  <a:pt x="3299" y="1048"/>
                </a:lnTo>
                <a:cubicBezTo>
                  <a:pt x="2858" y="1155"/>
                  <a:pt x="2441" y="1357"/>
                  <a:pt x="2096" y="1643"/>
                </a:cubicBezTo>
                <a:lnTo>
                  <a:pt x="1703" y="1155"/>
                </a:lnTo>
                <a:cubicBezTo>
                  <a:pt x="1639" y="1071"/>
                  <a:pt x="1543" y="1029"/>
                  <a:pt x="1446" y="1029"/>
                </a:cubicBezTo>
                <a:cubicBezTo>
                  <a:pt x="1364" y="1029"/>
                  <a:pt x="1281" y="1059"/>
                  <a:pt x="1215" y="1119"/>
                </a:cubicBezTo>
                <a:cubicBezTo>
                  <a:pt x="1084" y="1238"/>
                  <a:pt x="977" y="1369"/>
                  <a:pt x="870" y="1500"/>
                </a:cubicBezTo>
                <a:cubicBezTo>
                  <a:pt x="751" y="1643"/>
                  <a:pt x="656" y="1798"/>
                  <a:pt x="560" y="1953"/>
                </a:cubicBezTo>
                <a:cubicBezTo>
                  <a:pt x="453" y="2119"/>
                  <a:pt x="525" y="2334"/>
                  <a:pt x="703" y="2417"/>
                </a:cubicBezTo>
                <a:lnTo>
                  <a:pt x="1275" y="2691"/>
                </a:lnTo>
                <a:cubicBezTo>
                  <a:pt x="1072" y="3096"/>
                  <a:pt x="977" y="3548"/>
                  <a:pt x="977" y="3989"/>
                </a:cubicBezTo>
                <a:lnTo>
                  <a:pt x="346" y="3989"/>
                </a:lnTo>
                <a:cubicBezTo>
                  <a:pt x="155" y="4001"/>
                  <a:pt x="1" y="4167"/>
                  <a:pt x="24" y="4358"/>
                </a:cubicBezTo>
                <a:cubicBezTo>
                  <a:pt x="60" y="4715"/>
                  <a:pt x="132" y="5060"/>
                  <a:pt x="263" y="5382"/>
                </a:cubicBezTo>
                <a:cubicBezTo>
                  <a:pt x="317" y="5517"/>
                  <a:pt x="446" y="5598"/>
                  <a:pt x="578" y="5598"/>
                </a:cubicBezTo>
                <a:cubicBezTo>
                  <a:pt x="620" y="5598"/>
                  <a:pt x="663" y="5590"/>
                  <a:pt x="703" y="5572"/>
                </a:cubicBezTo>
                <a:lnTo>
                  <a:pt x="1275" y="5298"/>
                </a:lnTo>
                <a:cubicBezTo>
                  <a:pt x="1465" y="5703"/>
                  <a:pt x="1751" y="6060"/>
                  <a:pt x="2108" y="6334"/>
                </a:cubicBezTo>
                <a:lnTo>
                  <a:pt x="1715" y="6822"/>
                </a:lnTo>
                <a:cubicBezTo>
                  <a:pt x="1596" y="6977"/>
                  <a:pt x="1632" y="7203"/>
                  <a:pt x="1799" y="7311"/>
                </a:cubicBezTo>
                <a:cubicBezTo>
                  <a:pt x="2096" y="7501"/>
                  <a:pt x="2418" y="7656"/>
                  <a:pt x="2751" y="7763"/>
                </a:cubicBezTo>
                <a:cubicBezTo>
                  <a:pt x="2787" y="7774"/>
                  <a:pt x="2822" y="7779"/>
                  <a:pt x="2857" y="7779"/>
                </a:cubicBezTo>
                <a:cubicBezTo>
                  <a:pt x="3008" y="7779"/>
                  <a:pt x="3141" y="7680"/>
                  <a:pt x="3180" y="7525"/>
                </a:cubicBezTo>
                <a:lnTo>
                  <a:pt x="3311" y="6918"/>
                </a:lnTo>
                <a:cubicBezTo>
                  <a:pt x="3531" y="6965"/>
                  <a:pt x="3757" y="6989"/>
                  <a:pt x="3983" y="6989"/>
                </a:cubicBezTo>
                <a:cubicBezTo>
                  <a:pt x="4210" y="6989"/>
                  <a:pt x="4436" y="6965"/>
                  <a:pt x="4656" y="6918"/>
                </a:cubicBezTo>
                <a:lnTo>
                  <a:pt x="4799" y="7525"/>
                </a:lnTo>
                <a:cubicBezTo>
                  <a:pt x="4838" y="7680"/>
                  <a:pt x="4971" y="7779"/>
                  <a:pt x="5121" y="7779"/>
                </a:cubicBezTo>
                <a:cubicBezTo>
                  <a:pt x="5156" y="7779"/>
                  <a:pt x="5192" y="7774"/>
                  <a:pt x="5228" y="7763"/>
                </a:cubicBezTo>
                <a:cubicBezTo>
                  <a:pt x="5561" y="7656"/>
                  <a:pt x="5882" y="7501"/>
                  <a:pt x="6180" y="7299"/>
                </a:cubicBezTo>
                <a:cubicBezTo>
                  <a:pt x="6347" y="7192"/>
                  <a:pt x="6382" y="6965"/>
                  <a:pt x="6263" y="6822"/>
                </a:cubicBezTo>
                <a:lnTo>
                  <a:pt x="5870" y="6322"/>
                </a:lnTo>
                <a:cubicBezTo>
                  <a:pt x="6216" y="6049"/>
                  <a:pt x="6501" y="5691"/>
                  <a:pt x="6692" y="5287"/>
                </a:cubicBezTo>
                <a:lnTo>
                  <a:pt x="7263" y="5560"/>
                </a:lnTo>
                <a:cubicBezTo>
                  <a:pt x="7304" y="5578"/>
                  <a:pt x="7347" y="5586"/>
                  <a:pt x="7390" y="5586"/>
                </a:cubicBezTo>
                <a:cubicBezTo>
                  <a:pt x="7525" y="5586"/>
                  <a:pt x="7659" y="5505"/>
                  <a:pt x="7704" y="5370"/>
                </a:cubicBezTo>
                <a:cubicBezTo>
                  <a:pt x="7835" y="5037"/>
                  <a:pt x="7906" y="4691"/>
                  <a:pt x="7942" y="4334"/>
                </a:cubicBezTo>
                <a:cubicBezTo>
                  <a:pt x="7954" y="4144"/>
                  <a:pt x="7799" y="3977"/>
                  <a:pt x="7609" y="3977"/>
                </a:cubicBezTo>
                <a:lnTo>
                  <a:pt x="6978" y="3977"/>
                </a:lnTo>
                <a:cubicBezTo>
                  <a:pt x="6978" y="3524"/>
                  <a:pt x="6882" y="3072"/>
                  <a:pt x="6680" y="2667"/>
                </a:cubicBezTo>
                <a:lnTo>
                  <a:pt x="7252" y="2393"/>
                </a:lnTo>
                <a:cubicBezTo>
                  <a:pt x="7430" y="2310"/>
                  <a:pt x="7490" y="2096"/>
                  <a:pt x="7394" y="1929"/>
                </a:cubicBezTo>
                <a:cubicBezTo>
                  <a:pt x="7180" y="1619"/>
                  <a:pt x="6954" y="1322"/>
                  <a:pt x="6680" y="1048"/>
                </a:cubicBezTo>
                <a:cubicBezTo>
                  <a:pt x="6630" y="993"/>
                  <a:pt x="6563" y="966"/>
                  <a:pt x="6494" y="966"/>
                </a:cubicBezTo>
                <a:cubicBezTo>
                  <a:pt x="6414" y="966"/>
                  <a:pt x="6333" y="1002"/>
                  <a:pt x="6275" y="1072"/>
                </a:cubicBezTo>
                <a:lnTo>
                  <a:pt x="5835" y="1619"/>
                </a:lnTo>
                <a:cubicBezTo>
                  <a:pt x="5489" y="1346"/>
                  <a:pt x="5073" y="1143"/>
                  <a:pt x="4632" y="1048"/>
                </a:cubicBezTo>
                <a:lnTo>
                  <a:pt x="4763" y="441"/>
                </a:lnTo>
                <a:cubicBezTo>
                  <a:pt x="4811" y="250"/>
                  <a:pt x="4680" y="60"/>
                  <a:pt x="4489" y="36"/>
                </a:cubicBezTo>
                <a:cubicBezTo>
                  <a:pt x="4311" y="12"/>
                  <a:pt x="4132" y="0"/>
                  <a:pt x="3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5423360" y="1690113"/>
            <a:ext cx="339631" cy="204247"/>
          </a:xfrm>
          <a:custGeom>
            <a:avLst/>
            <a:gdLst/>
            <a:ahLst/>
            <a:cxnLst/>
            <a:rect l="l" t="t" r="r" b="b"/>
            <a:pathLst>
              <a:path w="6811" h="4096" extrusionOk="0">
                <a:moveTo>
                  <a:pt x="2694" y="1"/>
                </a:moveTo>
                <a:cubicBezTo>
                  <a:pt x="2054" y="1"/>
                  <a:pt x="1414" y="376"/>
                  <a:pt x="1191" y="1119"/>
                </a:cubicBezTo>
                <a:cubicBezTo>
                  <a:pt x="464" y="1321"/>
                  <a:pt x="0" y="2012"/>
                  <a:pt x="83" y="2750"/>
                </a:cubicBezTo>
                <a:cubicBezTo>
                  <a:pt x="167" y="3488"/>
                  <a:pt x="786" y="4060"/>
                  <a:pt x="1524" y="4095"/>
                </a:cubicBezTo>
                <a:lnTo>
                  <a:pt x="5870" y="4095"/>
                </a:lnTo>
                <a:cubicBezTo>
                  <a:pt x="6406" y="4036"/>
                  <a:pt x="6810" y="3595"/>
                  <a:pt x="6810" y="3059"/>
                </a:cubicBezTo>
                <a:cubicBezTo>
                  <a:pt x="6810" y="2524"/>
                  <a:pt x="6406" y="2071"/>
                  <a:pt x="5870" y="2024"/>
                </a:cubicBezTo>
                <a:lnTo>
                  <a:pt x="5870" y="2036"/>
                </a:lnTo>
                <a:cubicBezTo>
                  <a:pt x="5763" y="2036"/>
                  <a:pt x="5656" y="2047"/>
                  <a:pt x="5548" y="2083"/>
                </a:cubicBezTo>
                <a:cubicBezTo>
                  <a:pt x="5346" y="1500"/>
                  <a:pt x="4798" y="1095"/>
                  <a:pt x="4179" y="1071"/>
                </a:cubicBezTo>
                <a:cubicBezTo>
                  <a:pt x="3939" y="355"/>
                  <a:pt x="3316" y="1"/>
                  <a:pt x="26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4368451" y="3422111"/>
            <a:ext cx="226836" cy="193726"/>
          </a:xfrm>
          <a:custGeom>
            <a:avLst/>
            <a:gdLst/>
            <a:ahLst/>
            <a:cxnLst/>
            <a:rect l="l" t="t" r="r" b="b"/>
            <a:pathLst>
              <a:path w="4549" h="3885" extrusionOk="0">
                <a:moveTo>
                  <a:pt x="2588" y="896"/>
                </a:moveTo>
                <a:cubicBezTo>
                  <a:pt x="3126" y="896"/>
                  <a:pt x="3644" y="1312"/>
                  <a:pt x="3644" y="1941"/>
                </a:cubicBezTo>
                <a:cubicBezTo>
                  <a:pt x="3644" y="2512"/>
                  <a:pt x="3168" y="2977"/>
                  <a:pt x="2596" y="2977"/>
                </a:cubicBezTo>
                <a:cubicBezTo>
                  <a:pt x="1667" y="2977"/>
                  <a:pt x="1203" y="1858"/>
                  <a:pt x="1858" y="1203"/>
                </a:cubicBezTo>
                <a:cubicBezTo>
                  <a:pt x="2069" y="991"/>
                  <a:pt x="2331" y="896"/>
                  <a:pt x="2588" y="896"/>
                </a:cubicBezTo>
                <a:close/>
                <a:moveTo>
                  <a:pt x="2618" y="0"/>
                </a:moveTo>
                <a:cubicBezTo>
                  <a:pt x="2610" y="0"/>
                  <a:pt x="2603" y="0"/>
                  <a:pt x="2596" y="0"/>
                </a:cubicBezTo>
                <a:cubicBezTo>
                  <a:pt x="870" y="0"/>
                  <a:pt x="1" y="2084"/>
                  <a:pt x="1227" y="3310"/>
                </a:cubicBezTo>
                <a:cubicBezTo>
                  <a:pt x="1620" y="3707"/>
                  <a:pt x="2105" y="3884"/>
                  <a:pt x="2582" y="3884"/>
                </a:cubicBezTo>
                <a:cubicBezTo>
                  <a:pt x="3578" y="3884"/>
                  <a:pt x="4537" y="3109"/>
                  <a:pt x="4537" y="1941"/>
                </a:cubicBezTo>
                <a:cubicBezTo>
                  <a:pt x="4549" y="877"/>
                  <a:pt x="3679" y="0"/>
                  <a:pt x="2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4555495" y="3488331"/>
            <a:ext cx="434025" cy="116684"/>
          </a:xfrm>
          <a:custGeom>
            <a:avLst/>
            <a:gdLst/>
            <a:ahLst/>
            <a:cxnLst/>
            <a:rect l="l" t="t" r="r" b="b"/>
            <a:pathLst>
              <a:path w="8704" h="2340" extrusionOk="0">
                <a:moveTo>
                  <a:pt x="8117" y="0"/>
                </a:moveTo>
                <a:cubicBezTo>
                  <a:pt x="8091" y="0"/>
                  <a:pt x="8064" y="2"/>
                  <a:pt x="8037" y="6"/>
                </a:cubicBezTo>
                <a:lnTo>
                  <a:pt x="702" y="6"/>
                </a:lnTo>
                <a:cubicBezTo>
                  <a:pt x="0" y="89"/>
                  <a:pt x="0" y="1101"/>
                  <a:pt x="702" y="1184"/>
                </a:cubicBezTo>
                <a:lnTo>
                  <a:pt x="5227" y="1184"/>
                </a:lnTo>
                <a:lnTo>
                  <a:pt x="5227" y="1708"/>
                </a:lnTo>
                <a:cubicBezTo>
                  <a:pt x="5227" y="1863"/>
                  <a:pt x="5346" y="1982"/>
                  <a:pt x="5501" y="1982"/>
                </a:cubicBezTo>
                <a:lnTo>
                  <a:pt x="5810" y="1982"/>
                </a:lnTo>
                <a:cubicBezTo>
                  <a:pt x="5953" y="1982"/>
                  <a:pt x="6084" y="1863"/>
                  <a:pt x="6084" y="1708"/>
                </a:cubicBezTo>
                <a:lnTo>
                  <a:pt x="6084" y="1184"/>
                </a:lnTo>
                <a:lnTo>
                  <a:pt x="6715" y="1184"/>
                </a:lnTo>
                <a:lnTo>
                  <a:pt x="6715" y="2066"/>
                </a:lnTo>
                <a:cubicBezTo>
                  <a:pt x="6715" y="2220"/>
                  <a:pt x="6834" y="2339"/>
                  <a:pt x="6989" y="2339"/>
                </a:cubicBezTo>
                <a:lnTo>
                  <a:pt x="7299" y="2339"/>
                </a:lnTo>
                <a:cubicBezTo>
                  <a:pt x="7453" y="2339"/>
                  <a:pt x="7572" y="2220"/>
                  <a:pt x="7572" y="2066"/>
                </a:cubicBezTo>
                <a:lnTo>
                  <a:pt x="7572" y="1184"/>
                </a:lnTo>
                <a:lnTo>
                  <a:pt x="8037" y="1184"/>
                </a:lnTo>
                <a:cubicBezTo>
                  <a:pt x="8064" y="1188"/>
                  <a:pt x="8091" y="1190"/>
                  <a:pt x="8117" y="1190"/>
                </a:cubicBezTo>
                <a:cubicBezTo>
                  <a:pt x="8439" y="1190"/>
                  <a:pt x="8703" y="931"/>
                  <a:pt x="8703" y="601"/>
                </a:cubicBezTo>
                <a:cubicBezTo>
                  <a:pt x="8703" y="260"/>
                  <a:pt x="8439" y="0"/>
                  <a:pt x="81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959913" y="1469801"/>
            <a:ext cx="291561" cy="366358"/>
          </a:xfrm>
          <a:custGeom>
            <a:avLst/>
            <a:gdLst/>
            <a:ahLst/>
            <a:cxnLst/>
            <a:rect l="l" t="t" r="r" b="b"/>
            <a:pathLst>
              <a:path w="5847" h="7347" extrusionOk="0">
                <a:moveTo>
                  <a:pt x="2929" y="643"/>
                </a:moveTo>
                <a:lnTo>
                  <a:pt x="5334" y="1524"/>
                </a:lnTo>
                <a:lnTo>
                  <a:pt x="5334" y="3513"/>
                </a:lnTo>
                <a:cubicBezTo>
                  <a:pt x="5346" y="4941"/>
                  <a:pt x="4430" y="6215"/>
                  <a:pt x="3060" y="6668"/>
                </a:cubicBezTo>
                <a:lnTo>
                  <a:pt x="2929" y="6715"/>
                </a:lnTo>
                <a:lnTo>
                  <a:pt x="2786" y="6668"/>
                </a:lnTo>
                <a:cubicBezTo>
                  <a:pt x="1429" y="6215"/>
                  <a:pt x="512" y="4941"/>
                  <a:pt x="512" y="3513"/>
                </a:cubicBezTo>
                <a:lnTo>
                  <a:pt x="512" y="1524"/>
                </a:lnTo>
                <a:lnTo>
                  <a:pt x="2929" y="643"/>
                </a:lnTo>
                <a:close/>
                <a:moveTo>
                  <a:pt x="2929" y="0"/>
                </a:moveTo>
                <a:lnTo>
                  <a:pt x="12" y="1072"/>
                </a:lnTo>
                <a:lnTo>
                  <a:pt x="12" y="3477"/>
                </a:lnTo>
                <a:cubicBezTo>
                  <a:pt x="0" y="5215"/>
                  <a:pt x="1108" y="6751"/>
                  <a:pt x="2763" y="7299"/>
                </a:cubicBezTo>
                <a:lnTo>
                  <a:pt x="2929" y="7346"/>
                </a:lnTo>
                <a:lnTo>
                  <a:pt x="3096" y="7299"/>
                </a:lnTo>
                <a:cubicBezTo>
                  <a:pt x="4739" y="6751"/>
                  <a:pt x="5846" y="5215"/>
                  <a:pt x="5846" y="3477"/>
                </a:cubicBezTo>
                <a:lnTo>
                  <a:pt x="5846" y="1072"/>
                </a:lnTo>
                <a:lnTo>
                  <a:pt x="29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8015713" y="1557364"/>
            <a:ext cx="180561" cy="176971"/>
          </a:xfrm>
          <a:custGeom>
            <a:avLst/>
            <a:gdLst/>
            <a:ahLst/>
            <a:cxnLst/>
            <a:rect l="l" t="t" r="r" b="b"/>
            <a:pathLst>
              <a:path w="3621" h="3549" extrusionOk="0">
                <a:moveTo>
                  <a:pt x="1812" y="1156"/>
                </a:moveTo>
                <a:cubicBezTo>
                  <a:pt x="2346" y="1156"/>
                  <a:pt x="2673" y="1791"/>
                  <a:pt x="2322" y="2233"/>
                </a:cubicBezTo>
                <a:cubicBezTo>
                  <a:pt x="2192" y="2397"/>
                  <a:pt x="1999" y="2483"/>
                  <a:pt x="1804" y="2483"/>
                </a:cubicBezTo>
                <a:cubicBezTo>
                  <a:pt x="1660" y="2483"/>
                  <a:pt x="1515" y="2436"/>
                  <a:pt x="1394" y="2340"/>
                </a:cubicBezTo>
                <a:cubicBezTo>
                  <a:pt x="941" y="1971"/>
                  <a:pt x="1144" y="1233"/>
                  <a:pt x="1727" y="1161"/>
                </a:cubicBezTo>
                <a:cubicBezTo>
                  <a:pt x="1756" y="1158"/>
                  <a:pt x="1784" y="1156"/>
                  <a:pt x="1812" y="1156"/>
                </a:cubicBezTo>
                <a:close/>
                <a:moveTo>
                  <a:pt x="1792" y="0"/>
                </a:moveTo>
                <a:cubicBezTo>
                  <a:pt x="1712" y="0"/>
                  <a:pt x="1632" y="6"/>
                  <a:pt x="1548" y="18"/>
                </a:cubicBezTo>
                <a:cubicBezTo>
                  <a:pt x="1465" y="30"/>
                  <a:pt x="1406" y="113"/>
                  <a:pt x="1429" y="209"/>
                </a:cubicBezTo>
                <a:lnTo>
                  <a:pt x="1489" y="483"/>
                </a:lnTo>
                <a:cubicBezTo>
                  <a:pt x="1298" y="530"/>
                  <a:pt x="1108" y="614"/>
                  <a:pt x="953" y="744"/>
                </a:cubicBezTo>
                <a:lnTo>
                  <a:pt x="774" y="530"/>
                </a:lnTo>
                <a:cubicBezTo>
                  <a:pt x="742" y="492"/>
                  <a:pt x="696" y="470"/>
                  <a:pt x="651" y="470"/>
                </a:cubicBezTo>
                <a:cubicBezTo>
                  <a:pt x="613" y="470"/>
                  <a:pt x="576" y="486"/>
                  <a:pt x="548" y="518"/>
                </a:cubicBezTo>
                <a:cubicBezTo>
                  <a:pt x="489" y="566"/>
                  <a:pt x="441" y="625"/>
                  <a:pt x="393" y="685"/>
                </a:cubicBezTo>
                <a:cubicBezTo>
                  <a:pt x="334" y="756"/>
                  <a:pt x="298" y="816"/>
                  <a:pt x="251" y="887"/>
                </a:cubicBezTo>
                <a:cubicBezTo>
                  <a:pt x="203" y="959"/>
                  <a:pt x="239" y="1066"/>
                  <a:pt x="310" y="1102"/>
                </a:cubicBezTo>
                <a:lnTo>
                  <a:pt x="572" y="1221"/>
                </a:lnTo>
                <a:cubicBezTo>
                  <a:pt x="489" y="1411"/>
                  <a:pt x="441" y="1614"/>
                  <a:pt x="441" y="1816"/>
                </a:cubicBezTo>
                <a:lnTo>
                  <a:pt x="155" y="1816"/>
                </a:lnTo>
                <a:cubicBezTo>
                  <a:pt x="72" y="1816"/>
                  <a:pt x="1" y="1899"/>
                  <a:pt x="12" y="1983"/>
                </a:cubicBezTo>
                <a:cubicBezTo>
                  <a:pt x="24" y="2138"/>
                  <a:pt x="60" y="2304"/>
                  <a:pt x="120" y="2447"/>
                </a:cubicBezTo>
                <a:cubicBezTo>
                  <a:pt x="137" y="2508"/>
                  <a:pt x="192" y="2549"/>
                  <a:pt x="253" y="2549"/>
                </a:cubicBezTo>
                <a:cubicBezTo>
                  <a:pt x="276" y="2549"/>
                  <a:pt x="299" y="2543"/>
                  <a:pt x="322" y="2530"/>
                </a:cubicBezTo>
                <a:lnTo>
                  <a:pt x="572" y="2411"/>
                </a:lnTo>
                <a:cubicBezTo>
                  <a:pt x="667" y="2590"/>
                  <a:pt x="798" y="2757"/>
                  <a:pt x="953" y="2876"/>
                </a:cubicBezTo>
                <a:lnTo>
                  <a:pt x="774" y="3102"/>
                </a:lnTo>
                <a:cubicBezTo>
                  <a:pt x="715" y="3173"/>
                  <a:pt x="739" y="3281"/>
                  <a:pt x="822" y="3328"/>
                </a:cubicBezTo>
                <a:cubicBezTo>
                  <a:pt x="953" y="3411"/>
                  <a:pt x="1108" y="3483"/>
                  <a:pt x="1263" y="3542"/>
                </a:cubicBezTo>
                <a:cubicBezTo>
                  <a:pt x="1277" y="3547"/>
                  <a:pt x="1291" y="3549"/>
                  <a:pt x="1305" y="3549"/>
                </a:cubicBezTo>
                <a:cubicBezTo>
                  <a:pt x="1373" y="3549"/>
                  <a:pt x="1433" y="3502"/>
                  <a:pt x="1453" y="3423"/>
                </a:cubicBezTo>
                <a:lnTo>
                  <a:pt x="1513" y="3150"/>
                </a:lnTo>
                <a:cubicBezTo>
                  <a:pt x="1614" y="3173"/>
                  <a:pt x="1715" y="3185"/>
                  <a:pt x="1816" y="3185"/>
                </a:cubicBezTo>
                <a:cubicBezTo>
                  <a:pt x="1917" y="3185"/>
                  <a:pt x="2019" y="3173"/>
                  <a:pt x="2120" y="3150"/>
                </a:cubicBezTo>
                <a:lnTo>
                  <a:pt x="2179" y="3423"/>
                </a:lnTo>
                <a:cubicBezTo>
                  <a:pt x="2198" y="3497"/>
                  <a:pt x="2252" y="3542"/>
                  <a:pt x="2320" y="3542"/>
                </a:cubicBezTo>
                <a:cubicBezTo>
                  <a:pt x="2340" y="3542"/>
                  <a:pt x="2360" y="3539"/>
                  <a:pt x="2382" y="3531"/>
                </a:cubicBezTo>
                <a:cubicBezTo>
                  <a:pt x="2525" y="3483"/>
                  <a:pt x="2679" y="3411"/>
                  <a:pt x="2810" y="3328"/>
                </a:cubicBezTo>
                <a:cubicBezTo>
                  <a:pt x="2882" y="3281"/>
                  <a:pt x="2894" y="3173"/>
                  <a:pt x="2846" y="3102"/>
                </a:cubicBezTo>
                <a:lnTo>
                  <a:pt x="2668" y="2888"/>
                </a:lnTo>
                <a:cubicBezTo>
                  <a:pt x="2822" y="2757"/>
                  <a:pt x="2953" y="2590"/>
                  <a:pt x="3037" y="2411"/>
                </a:cubicBezTo>
                <a:lnTo>
                  <a:pt x="3299" y="2530"/>
                </a:lnTo>
                <a:cubicBezTo>
                  <a:pt x="3320" y="2540"/>
                  <a:pt x="3343" y="2544"/>
                  <a:pt x="3365" y="2544"/>
                </a:cubicBezTo>
                <a:cubicBezTo>
                  <a:pt x="3427" y="2544"/>
                  <a:pt x="3483" y="2509"/>
                  <a:pt x="3501" y="2447"/>
                </a:cubicBezTo>
                <a:cubicBezTo>
                  <a:pt x="3561" y="2292"/>
                  <a:pt x="3596" y="2138"/>
                  <a:pt x="3608" y="1983"/>
                </a:cubicBezTo>
                <a:cubicBezTo>
                  <a:pt x="3620" y="1887"/>
                  <a:pt x="3549" y="1816"/>
                  <a:pt x="3465" y="1816"/>
                </a:cubicBezTo>
                <a:lnTo>
                  <a:pt x="3180" y="1816"/>
                </a:lnTo>
                <a:cubicBezTo>
                  <a:pt x="3180" y="1614"/>
                  <a:pt x="3132" y="1411"/>
                  <a:pt x="3037" y="1221"/>
                </a:cubicBezTo>
                <a:lnTo>
                  <a:pt x="3299" y="1102"/>
                </a:lnTo>
                <a:cubicBezTo>
                  <a:pt x="3382" y="1054"/>
                  <a:pt x="3406" y="959"/>
                  <a:pt x="3358" y="887"/>
                </a:cubicBezTo>
                <a:cubicBezTo>
                  <a:pt x="3263" y="744"/>
                  <a:pt x="3168" y="614"/>
                  <a:pt x="3049" y="483"/>
                </a:cubicBezTo>
                <a:cubicBezTo>
                  <a:pt x="3020" y="460"/>
                  <a:pt x="2987" y="448"/>
                  <a:pt x="2955" y="448"/>
                </a:cubicBezTo>
                <a:cubicBezTo>
                  <a:pt x="2918" y="448"/>
                  <a:pt x="2883" y="463"/>
                  <a:pt x="2858" y="494"/>
                </a:cubicBezTo>
                <a:lnTo>
                  <a:pt x="2656" y="744"/>
                </a:lnTo>
                <a:cubicBezTo>
                  <a:pt x="2489" y="614"/>
                  <a:pt x="2298" y="530"/>
                  <a:pt x="2096" y="483"/>
                </a:cubicBezTo>
                <a:lnTo>
                  <a:pt x="2168" y="209"/>
                </a:lnTo>
                <a:cubicBezTo>
                  <a:pt x="2179" y="113"/>
                  <a:pt x="2120" y="30"/>
                  <a:pt x="2037" y="18"/>
                </a:cubicBezTo>
                <a:cubicBezTo>
                  <a:pt x="1953" y="6"/>
                  <a:pt x="1873" y="0"/>
                  <a:pt x="17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5033403" y="3678631"/>
            <a:ext cx="2789897" cy="182905"/>
          </a:xfrm>
          <a:custGeom>
            <a:avLst/>
            <a:gdLst/>
            <a:ahLst/>
            <a:cxnLst/>
            <a:rect l="l" t="t" r="r" b="b"/>
            <a:pathLst>
              <a:path w="55949" h="3668" extrusionOk="0">
                <a:moveTo>
                  <a:pt x="1" y="1"/>
                </a:moveTo>
                <a:cubicBezTo>
                  <a:pt x="1" y="1418"/>
                  <a:pt x="644" y="2775"/>
                  <a:pt x="1751" y="3668"/>
                </a:cubicBezTo>
                <a:lnTo>
                  <a:pt x="53341" y="3668"/>
                </a:lnTo>
                <a:cubicBezTo>
                  <a:pt x="53436" y="3668"/>
                  <a:pt x="53531" y="3656"/>
                  <a:pt x="53615" y="3656"/>
                </a:cubicBezTo>
                <a:cubicBezTo>
                  <a:pt x="55948" y="3525"/>
                  <a:pt x="55793" y="1"/>
                  <a:pt x="534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865660" y="1261562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865660" y="2427978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865660" y="3554606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2"/>
          <p:cNvSpPr txBox="1"/>
          <p:nvPr/>
        </p:nvSpPr>
        <p:spPr>
          <a:xfrm>
            <a:off x="865626" y="1466588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865626" y="2633005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865626" y="3759614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83" name="Google Shape;483;p22"/>
          <p:cNvGrpSpPr/>
          <p:nvPr/>
        </p:nvGrpSpPr>
        <p:grpSpPr>
          <a:xfrm>
            <a:off x="1814693" y="1379708"/>
            <a:ext cx="2163289" cy="742458"/>
            <a:chOff x="7405297" y="1372875"/>
            <a:chExt cx="1296003" cy="742458"/>
          </a:xfrm>
        </p:grpSpPr>
        <p:sp>
          <p:nvSpPr>
            <p:cNvPr id="484" name="Google Shape;484;p22"/>
            <p:cNvSpPr txBox="1"/>
            <p:nvPr/>
          </p:nvSpPr>
          <p:spPr>
            <a:xfrm>
              <a:off x="7405301" y="13728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Dataset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5" name="Google Shape;485;p22"/>
            <p:cNvSpPr txBox="1"/>
            <p:nvPr/>
          </p:nvSpPr>
          <p:spPr>
            <a:xfrm>
              <a:off x="7405297" y="16731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 collected tweets data using Twitter API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1814693" y="3672757"/>
            <a:ext cx="2163289" cy="742464"/>
            <a:chOff x="7405297" y="4090424"/>
            <a:chExt cx="1296003" cy="742464"/>
          </a:xfrm>
        </p:grpSpPr>
        <p:sp>
          <p:nvSpPr>
            <p:cNvPr id="487" name="Google Shape;487;p22"/>
            <p:cNvSpPr txBox="1"/>
            <p:nvPr/>
          </p:nvSpPr>
          <p:spPr>
            <a:xfrm>
              <a:off x="7405301" y="40904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Malware Detection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8" name="Google Shape;488;p22"/>
            <p:cNvSpPr txBox="1"/>
            <p:nvPr/>
          </p:nvSpPr>
          <p:spPr>
            <a:xfrm>
              <a:off x="7405297" y="43906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Discover the URLs that are malicious in nature using ML model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9" name="Google Shape;489;p22"/>
          <p:cNvGrpSpPr/>
          <p:nvPr/>
        </p:nvGrpSpPr>
        <p:grpSpPr>
          <a:xfrm>
            <a:off x="1814695" y="2546155"/>
            <a:ext cx="2163291" cy="742455"/>
            <a:chOff x="7405297" y="2727972"/>
            <a:chExt cx="1296004" cy="742455"/>
          </a:xfrm>
        </p:grpSpPr>
        <p:sp>
          <p:nvSpPr>
            <p:cNvPr id="490" name="Google Shape;490;p22"/>
            <p:cNvSpPr txBox="1"/>
            <p:nvPr/>
          </p:nvSpPr>
          <p:spPr>
            <a:xfrm>
              <a:off x="7405301" y="27279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Code &amp; Analysis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1" name="Google Shape;491;p22"/>
            <p:cNvSpPr txBox="1"/>
            <p:nvPr/>
          </p:nvSpPr>
          <p:spPr>
            <a:xfrm>
              <a:off x="7405297" y="30282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Seperated tweets containing URLs and performed analysis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1026" name="Picture 2" descr="MongoDB gets a data lake, new security features and more | TechCrunch">
            <a:extLst>
              <a:ext uri="{FF2B5EF4-FFF2-40B4-BE49-F238E27FC236}">
                <a16:creationId xmlns:a16="http://schemas.microsoft.com/office/drawing/2014/main" id="{DCC33CC5-8B2F-4CEF-A5A3-40295FA6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66" y="4282916"/>
            <a:ext cx="2468132" cy="6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374297" y="19595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Works</a:t>
            </a:r>
            <a:endParaRPr dirty="0"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687610" y="2888016"/>
            <a:ext cx="1301592" cy="1383554"/>
            <a:chOff x="868476" y="2957250"/>
            <a:chExt cx="1265700" cy="986327"/>
          </a:xfrm>
        </p:grpSpPr>
        <p:sp>
          <p:nvSpPr>
            <p:cNvPr id="239" name="Google Shape;239;p18"/>
            <p:cNvSpPr txBox="1"/>
            <p:nvPr/>
          </p:nvSpPr>
          <p:spPr>
            <a:xfrm>
              <a:off x="868476" y="29572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2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User Behavior</a:t>
              </a:r>
              <a:endParaRPr dirty="0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40" name="Google Shape;240;p18"/>
            <p:cNvSpPr txBox="1"/>
            <p:nvPr/>
          </p:nvSpPr>
          <p:spPr>
            <a:xfrm>
              <a:off x="868476" y="3408677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User behavior comparison based on field names</a:t>
              </a:r>
              <a:endParaRPr lang="en-I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93781" y="1249389"/>
            <a:ext cx="1265700" cy="986327"/>
            <a:chOff x="2131611" y="1746767"/>
            <a:chExt cx="1265700" cy="986327"/>
          </a:xfrm>
        </p:grpSpPr>
        <p:sp>
          <p:nvSpPr>
            <p:cNvPr id="242" name="Google Shape;242;p18"/>
            <p:cNvSpPr txBox="1"/>
            <p:nvPr/>
          </p:nvSpPr>
          <p:spPr>
            <a:xfrm>
              <a:off x="2131611" y="1746767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Website</a:t>
              </a:r>
              <a:endParaRPr dirty="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2131611" y="219819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To detect malware in URLs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6873926" y="2617041"/>
            <a:ext cx="1741800" cy="1350714"/>
            <a:chOff x="4645317" y="1746768"/>
            <a:chExt cx="1265700" cy="986327"/>
          </a:xfrm>
        </p:grpSpPr>
        <p:sp>
          <p:nvSpPr>
            <p:cNvPr id="245" name="Google Shape;245;p18"/>
            <p:cNvSpPr txBox="1"/>
            <p:nvPr/>
          </p:nvSpPr>
          <p:spPr>
            <a:xfrm>
              <a:off x="4645317" y="17467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5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Real-Time Application</a:t>
              </a:r>
              <a:endParaRPr dirty="0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4645317" y="219819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Collecting URLs from social media to find malicious data</a:t>
              </a:r>
            </a:p>
          </p:txBody>
        </p:sp>
      </p:grpSp>
      <p:sp>
        <p:nvSpPr>
          <p:cNvPr id="247" name="Google Shape;247;p18"/>
          <p:cNvSpPr/>
          <p:nvPr/>
        </p:nvSpPr>
        <p:spPr>
          <a:xfrm>
            <a:off x="3023506" y="2975991"/>
            <a:ext cx="103900" cy="121475"/>
          </a:xfrm>
          <a:custGeom>
            <a:avLst/>
            <a:gdLst/>
            <a:ahLst/>
            <a:cxnLst/>
            <a:rect l="l" t="t" r="r" b="b"/>
            <a:pathLst>
              <a:path w="4156" h="4859" extrusionOk="0">
                <a:moveTo>
                  <a:pt x="2084" y="1"/>
                </a:moveTo>
                <a:lnTo>
                  <a:pt x="1310" y="1548"/>
                </a:lnTo>
                <a:lnTo>
                  <a:pt x="0" y="2429"/>
                </a:lnTo>
                <a:lnTo>
                  <a:pt x="1310" y="3311"/>
                </a:lnTo>
                <a:lnTo>
                  <a:pt x="2084" y="4858"/>
                </a:lnTo>
                <a:lnTo>
                  <a:pt x="2846" y="3311"/>
                </a:lnTo>
                <a:lnTo>
                  <a:pt x="4156" y="2429"/>
                </a:lnTo>
                <a:lnTo>
                  <a:pt x="2846" y="1548"/>
                </a:lnTo>
                <a:lnTo>
                  <a:pt x="20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928256" y="2679241"/>
            <a:ext cx="55675" cy="65200"/>
          </a:xfrm>
          <a:custGeom>
            <a:avLst/>
            <a:gdLst/>
            <a:ahLst/>
            <a:cxnLst/>
            <a:rect l="l" t="t" r="r" b="b"/>
            <a:pathLst>
              <a:path w="2227" h="2608" extrusionOk="0">
                <a:moveTo>
                  <a:pt x="1108" y="0"/>
                </a:moveTo>
                <a:lnTo>
                  <a:pt x="715" y="834"/>
                </a:lnTo>
                <a:lnTo>
                  <a:pt x="0" y="1298"/>
                </a:lnTo>
                <a:lnTo>
                  <a:pt x="715" y="1774"/>
                </a:lnTo>
                <a:lnTo>
                  <a:pt x="1108" y="2608"/>
                </a:lnTo>
                <a:lnTo>
                  <a:pt x="1524" y="1774"/>
                </a:lnTo>
                <a:lnTo>
                  <a:pt x="2227" y="1298"/>
                </a:lnTo>
                <a:lnTo>
                  <a:pt x="1524" y="834"/>
                </a:lnTo>
                <a:lnTo>
                  <a:pt x="11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047306" y="2127666"/>
            <a:ext cx="56300" cy="65525"/>
          </a:xfrm>
          <a:custGeom>
            <a:avLst/>
            <a:gdLst/>
            <a:ahLst/>
            <a:cxnLst/>
            <a:rect l="l" t="t" r="r" b="b"/>
            <a:pathLst>
              <a:path w="2252" h="2621" extrusionOk="0">
                <a:moveTo>
                  <a:pt x="1132" y="1"/>
                </a:moveTo>
                <a:lnTo>
                  <a:pt x="715" y="834"/>
                </a:lnTo>
                <a:lnTo>
                  <a:pt x="1" y="1311"/>
                </a:lnTo>
                <a:lnTo>
                  <a:pt x="715" y="1787"/>
                </a:lnTo>
                <a:lnTo>
                  <a:pt x="1132" y="2620"/>
                </a:lnTo>
                <a:lnTo>
                  <a:pt x="1537" y="1787"/>
                </a:lnTo>
                <a:lnTo>
                  <a:pt x="2251" y="1311"/>
                </a:lnTo>
                <a:lnTo>
                  <a:pt x="1537" y="834"/>
                </a:lnTo>
                <a:lnTo>
                  <a:pt x="11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18"/>
          <p:cNvCxnSpPr>
            <a:cxnSpLocks/>
          </p:cNvCxnSpPr>
          <p:nvPr/>
        </p:nvCxnSpPr>
        <p:spPr>
          <a:xfrm>
            <a:off x="1664567" y="1499291"/>
            <a:ext cx="1846551" cy="783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1" name="Google Shape;251;p18"/>
          <p:cNvCxnSpPr/>
          <p:nvPr/>
        </p:nvCxnSpPr>
        <p:spPr>
          <a:xfrm rot="10800000" flipH="1">
            <a:off x="1664568" y="2641266"/>
            <a:ext cx="1271100" cy="493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2" name="Google Shape;252;p18"/>
          <p:cNvCxnSpPr>
            <a:cxnSpLocks/>
          </p:cNvCxnSpPr>
          <p:nvPr/>
        </p:nvCxnSpPr>
        <p:spPr>
          <a:xfrm rot="10800000">
            <a:off x="5686771" y="2418064"/>
            <a:ext cx="1733940" cy="5683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54" name="Google Shape;254;p18"/>
          <p:cNvGrpSpPr/>
          <p:nvPr/>
        </p:nvGrpSpPr>
        <p:grpSpPr>
          <a:xfrm>
            <a:off x="3198714" y="1669554"/>
            <a:ext cx="2805991" cy="2091408"/>
            <a:chOff x="3304221" y="2003663"/>
            <a:chExt cx="2805991" cy="2091408"/>
          </a:xfrm>
        </p:grpSpPr>
        <p:sp>
          <p:nvSpPr>
            <p:cNvPr id="255" name="Google Shape;255;p18"/>
            <p:cNvSpPr/>
            <p:nvPr/>
          </p:nvSpPr>
          <p:spPr>
            <a:xfrm>
              <a:off x="3688313" y="29139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831638" y="255615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899513" y="262222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608088" y="355507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385863" y="355507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434988" y="273442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545113" y="310860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578888" y="264037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794688" y="240642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900338" y="256982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664938" y="264037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401213" y="240642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852613" y="249362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840993" y="2003663"/>
              <a:ext cx="824578" cy="926988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991651" y="2173929"/>
              <a:ext cx="521975" cy="586030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111841" y="2339320"/>
              <a:ext cx="338162" cy="297513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18"/>
            <p:cNvGrpSpPr/>
            <p:nvPr/>
          </p:nvGrpSpPr>
          <p:grpSpPr>
            <a:xfrm>
              <a:off x="3304221" y="3386316"/>
              <a:ext cx="588856" cy="708755"/>
              <a:chOff x="3503950" y="3310100"/>
              <a:chExt cx="770149" cy="926961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3503950" y="3310100"/>
                <a:ext cx="770149" cy="926961"/>
              </a:xfrm>
              <a:custGeom>
                <a:avLst/>
                <a:gdLst/>
                <a:ahLst/>
                <a:cxnLst/>
                <a:rect l="l" t="t" r="r" b="b"/>
                <a:pathLst>
                  <a:path w="23516" h="28302" extrusionOk="0">
                    <a:moveTo>
                      <a:pt x="11764" y="0"/>
                    </a:moveTo>
                    <a:cubicBezTo>
                      <a:pt x="5834" y="2711"/>
                      <a:pt x="2268" y="3071"/>
                      <a:pt x="793" y="3071"/>
                    </a:cubicBezTo>
                    <a:cubicBezTo>
                      <a:pt x="260" y="3071"/>
                      <a:pt x="0" y="3024"/>
                      <a:pt x="0" y="3024"/>
                    </a:cubicBezTo>
                    <a:lnTo>
                      <a:pt x="0" y="18300"/>
                    </a:lnTo>
                    <a:cubicBezTo>
                      <a:pt x="1691" y="25194"/>
                      <a:pt x="11764" y="28301"/>
                      <a:pt x="11764" y="28301"/>
                    </a:cubicBezTo>
                    <a:cubicBezTo>
                      <a:pt x="11764" y="28301"/>
                      <a:pt x="21836" y="25194"/>
                      <a:pt x="23515" y="18300"/>
                    </a:cubicBezTo>
                    <a:lnTo>
                      <a:pt x="23515" y="3036"/>
                    </a:lnTo>
                    <a:cubicBezTo>
                      <a:pt x="23515" y="3036"/>
                      <a:pt x="23255" y="3083"/>
                      <a:pt x="22724" y="3083"/>
                    </a:cubicBezTo>
                    <a:cubicBezTo>
                      <a:pt x="21250" y="3083"/>
                      <a:pt x="17681" y="2722"/>
                      <a:pt x="1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3624833" y="3455911"/>
                <a:ext cx="528389" cy="636086"/>
              </a:xfrm>
              <a:custGeom>
                <a:avLst/>
                <a:gdLst/>
                <a:ahLst/>
                <a:cxnLst/>
                <a:rect l="l" t="t" r="r" b="b"/>
                <a:pathLst>
                  <a:path w="16134" h="19421" extrusionOk="0">
                    <a:moveTo>
                      <a:pt x="8073" y="1"/>
                    </a:moveTo>
                    <a:cubicBezTo>
                      <a:pt x="4025" y="1846"/>
                      <a:pt x="1581" y="2094"/>
                      <a:pt x="560" y="2094"/>
                    </a:cubicBezTo>
                    <a:cubicBezTo>
                      <a:pt x="184" y="2094"/>
                      <a:pt x="0" y="2061"/>
                      <a:pt x="0" y="2061"/>
                    </a:cubicBezTo>
                    <a:lnTo>
                      <a:pt x="0" y="12562"/>
                    </a:lnTo>
                    <a:cubicBezTo>
                      <a:pt x="1155" y="17289"/>
                      <a:pt x="8073" y="19420"/>
                      <a:pt x="8073" y="19420"/>
                    </a:cubicBezTo>
                    <a:cubicBezTo>
                      <a:pt x="8073" y="19420"/>
                      <a:pt x="14990" y="17277"/>
                      <a:pt x="16133" y="12562"/>
                    </a:cubicBezTo>
                    <a:lnTo>
                      <a:pt x="16133" y="2061"/>
                    </a:lnTo>
                    <a:cubicBezTo>
                      <a:pt x="16133" y="2061"/>
                      <a:pt x="15950" y="2094"/>
                      <a:pt x="15574" y="2094"/>
                    </a:cubicBezTo>
                    <a:cubicBezTo>
                      <a:pt x="14553" y="2094"/>
                      <a:pt x="12111" y="1846"/>
                      <a:pt x="8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3714047" y="3605782"/>
                <a:ext cx="349574" cy="307120"/>
              </a:xfrm>
              <a:custGeom>
                <a:avLst/>
                <a:gdLst/>
                <a:ahLst/>
                <a:cxnLst/>
                <a:rect l="l" t="t" r="r" b="b"/>
                <a:pathLst>
                  <a:path w="10674" h="9377" extrusionOk="0">
                    <a:moveTo>
                      <a:pt x="9718" y="1"/>
                    </a:moveTo>
                    <a:cubicBezTo>
                      <a:pt x="9511" y="1"/>
                      <a:pt x="9303" y="91"/>
                      <a:pt x="9159" y="307"/>
                    </a:cubicBezTo>
                    <a:lnTo>
                      <a:pt x="4384" y="7534"/>
                    </a:lnTo>
                    <a:cubicBezTo>
                      <a:pt x="3360" y="6236"/>
                      <a:pt x="2348" y="4950"/>
                      <a:pt x="1360" y="3664"/>
                    </a:cubicBezTo>
                    <a:cubicBezTo>
                      <a:pt x="1231" y="3501"/>
                      <a:pt x="1078" y="3433"/>
                      <a:pt x="927" y="3433"/>
                    </a:cubicBezTo>
                    <a:cubicBezTo>
                      <a:pt x="452" y="3433"/>
                      <a:pt x="1" y="4110"/>
                      <a:pt x="407" y="4617"/>
                    </a:cubicBezTo>
                    <a:cubicBezTo>
                      <a:pt x="1598" y="6141"/>
                      <a:pt x="2765" y="7653"/>
                      <a:pt x="3956" y="9177"/>
                    </a:cubicBezTo>
                    <a:cubicBezTo>
                      <a:pt x="4068" y="9317"/>
                      <a:pt x="4225" y="9377"/>
                      <a:pt x="4387" y="9377"/>
                    </a:cubicBezTo>
                    <a:cubicBezTo>
                      <a:pt x="4636" y="9377"/>
                      <a:pt x="4897" y="9236"/>
                      <a:pt x="5027" y="9034"/>
                    </a:cubicBezTo>
                    <a:cubicBezTo>
                      <a:pt x="6801" y="6355"/>
                      <a:pt x="8575" y="3676"/>
                      <a:pt x="10349" y="985"/>
                    </a:cubicBezTo>
                    <a:cubicBezTo>
                      <a:pt x="10673" y="479"/>
                      <a:pt x="10197" y="1"/>
                      <a:pt x="971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4;p26">
            <a:extLst>
              <a:ext uri="{FF2B5EF4-FFF2-40B4-BE49-F238E27FC236}">
                <a16:creationId xmlns:a16="http://schemas.microsoft.com/office/drawing/2014/main" id="{D9B6FCDE-516D-425D-B3EF-70CDBABD2A4E}"/>
              </a:ext>
            </a:extLst>
          </p:cNvPr>
          <p:cNvSpPr/>
          <p:nvPr/>
        </p:nvSpPr>
        <p:spPr>
          <a:xfrm>
            <a:off x="2893418" y="1499377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65;p26">
            <a:extLst>
              <a:ext uri="{FF2B5EF4-FFF2-40B4-BE49-F238E27FC236}">
                <a16:creationId xmlns:a16="http://schemas.microsoft.com/office/drawing/2014/main" id="{5D50B705-C5F7-4FC4-8A1F-7CBE7AF5C3A1}"/>
              </a:ext>
            </a:extLst>
          </p:cNvPr>
          <p:cNvSpPr/>
          <p:nvPr/>
        </p:nvSpPr>
        <p:spPr>
          <a:xfrm>
            <a:off x="3831451" y="4246803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66;p26">
            <a:extLst>
              <a:ext uri="{FF2B5EF4-FFF2-40B4-BE49-F238E27FC236}">
                <a16:creationId xmlns:a16="http://schemas.microsoft.com/office/drawing/2014/main" id="{10F6DA7E-B04D-4EC8-A36F-CBD470B96204}"/>
              </a:ext>
            </a:extLst>
          </p:cNvPr>
          <p:cNvSpPr/>
          <p:nvPr/>
        </p:nvSpPr>
        <p:spPr>
          <a:xfrm>
            <a:off x="3074583" y="2811220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7;p26">
            <a:extLst>
              <a:ext uri="{FF2B5EF4-FFF2-40B4-BE49-F238E27FC236}">
                <a16:creationId xmlns:a16="http://schemas.microsoft.com/office/drawing/2014/main" id="{E1753D1B-6F3C-4F19-BEEA-4AA6C357D97B}"/>
              </a:ext>
            </a:extLst>
          </p:cNvPr>
          <p:cNvSpPr/>
          <p:nvPr/>
        </p:nvSpPr>
        <p:spPr>
          <a:xfrm>
            <a:off x="3953296" y="2880196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8;p26">
            <a:extLst>
              <a:ext uri="{FF2B5EF4-FFF2-40B4-BE49-F238E27FC236}">
                <a16:creationId xmlns:a16="http://schemas.microsoft.com/office/drawing/2014/main" id="{08334593-0C38-4223-9EB9-946F5573519F}"/>
              </a:ext>
            </a:extLst>
          </p:cNvPr>
          <p:cNvSpPr/>
          <p:nvPr/>
        </p:nvSpPr>
        <p:spPr>
          <a:xfrm>
            <a:off x="3807545" y="1351771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9;p26">
            <a:extLst>
              <a:ext uri="{FF2B5EF4-FFF2-40B4-BE49-F238E27FC236}">
                <a16:creationId xmlns:a16="http://schemas.microsoft.com/office/drawing/2014/main" id="{E31BEBFD-8D2F-436C-A129-07064918DFDB}"/>
              </a:ext>
            </a:extLst>
          </p:cNvPr>
          <p:cNvSpPr/>
          <p:nvPr/>
        </p:nvSpPr>
        <p:spPr>
          <a:xfrm>
            <a:off x="3978591" y="1832281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0;p26">
            <a:extLst>
              <a:ext uri="{FF2B5EF4-FFF2-40B4-BE49-F238E27FC236}">
                <a16:creationId xmlns:a16="http://schemas.microsoft.com/office/drawing/2014/main" id="{EF4CF8FC-7CE4-4395-8130-7E08C0C74864}"/>
              </a:ext>
            </a:extLst>
          </p:cNvPr>
          <p:cNvSpPr/>
          <p:nvPr/>
        </p:nvSpPr>
        <p:spPr>
          <a:xfrm>
            <a:off x="4054904" y="1769292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1;p26">
            <a:extLst>
              <a:ext uri="{FF2B5EF4-FFF2-40B4-BE49-F238E27FC236}">
                <a16:creationId xmlns:a16="http://schemas.microsoft.com/office/drawing/2014/main" id="{B0584F3C-7ED7-4F04-9CBD-4C725E12770E}"/>
              </a:ext>
            </a:extLst>
          </p:cNvPr>
          <p:cNvSpPr/>
          <p:nvPr/>
        </p:nvSpPr>
        <p:spPr>
          <a:xfrm>
            <a:off x="4051698" y="1680080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72;p26">
            <a:extLst>
              <a:ext uri="{FF2B5EF4-FFF2-40B4-BE49-F238E27FC236}">
                <a16:creationId xmlns:a16="http://schemas.microsoft.com/office/drawing/2014/main" id="{4B25E812-2878-445B-8B0E-13BAD5C7BA70}"/>
              </a:ext>
            </a:extLst>
          </p:cNvPr>
          <p:cNvSpPr/>
          <p:nvPr/>
        </p:nvSpPr>
        <p:spPr>
          <a:xfrm>
            <a:off x="4067533" y="2016382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73;p26">
            <a:extLst>
              <a:ext uri="{FF2B5EF4-FFF2-40B4-BE49-F238E27FC236}">
                <a16:creationId xmlns:a16="http://schemas.microsoft.com/office/drawing/2014/main" id="{664F2956-282B-4678-A7D6-8D4AAC26E8D4}"/>
              </a:ext>
            </a:extLst>
          </p:cNvPr>
          <p:cNvSpPr/>
          <p:nvPr/>
        </p:nvSpPr>
        <p:spPr>
          <a:xfrm>
            <a:off x="4154774" y="2075973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74;p26">
            <a:extLst>
              <a:ext uri="{FF2B5EF4-FFF2-40B4-BE49-F238E27FC236}">
                <a16:creationId xmlns:a16="http://schemas.microsoft.com/office/drawing/2014/main" id="{33C820A9-88EC-4FEC-BC73-66CBFF5FC72C}"/>
              </a:ext>
            </a:extLst>
          </p:cNvPr>
          <p:cNvSpPr/>
          <p:nvPr/>
        </p:nvSpPr>
        <p:spPr>
          <a:xfrm>
            <a:off x="4580479" y="2075973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75;p26">
            <a:extLst>
              <a:ext uri="{FF2B5EF4-FFF2-40B4-BE49-F238E27FC236}">
                <a16:creationId xmlns:a16="http://schemas.microsoft.com/office/drawing/2014/main" id="{4E67B64B-FFCC-4FCF-BCBE-76CFBED53F95}"/>
              </a:ext>
            </a:extLst>
          </p:cNvPr>
          <p:cNvSpPr/>
          <p:nvPr/>
        </p:nvSpPr>
        <p:spPr>
          <a:xfrm>
            <a:off x="4309639" y="2577647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76;p26">
            <a:extLst>
              <a:ext uri="{FF2B5EF4-FFF2-40B4-BE49-F238E27FC236}">
                <a16:creationId xmlns:a16="http://schemas.microsoft.com/office/drawing/2014/main" id="{BE9BF30D-8C5A-4318-89E3-E0B3A6286B5A}"/>
              </a:ext>
            </a:extLst>
          </p:cNvPr>
          <p:cNvSpPr/>
          <p:nvPr/>
        </p:nvSpPr>
        <p:spPr>
          <a:xfrm>
            <a:off x="4309639" y="2643378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77;p26">
            <a:extLst>
              <a:ext uri="{FF2B5EF4-FFF2-40B4-BE49-F238E27FC236}">
                <a16:creationId xmlns:a16="http://schemas.microsoft.com/office/drawing/2014/main" id="{1AA3CA02-E93B-4730-9E87-2C22052356A4}"/>
              </a:ext>
            </a:extLst>
          </p:cNvPr>
          <p:cNvSpPr/>
          <p:nvPr/>
        </p:nvSpPr>
        <p:spPr>
          <a:xfrm>
            <a:off x="3586370" y="3435204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78;p26">
            <a:extLst>
              <a:ext uri="{FF2B5EF4-FFF2-40B4-BE49-F238E27FC236}">
                <a16:creationId xmlns:a16="http://schemas.microsoft.com/office/drawing/2014/main" id="{E8147B7B-7DB2-4643-93B4-523071BDAC52}"/>
              </a:ext>
            </a:extLst>
          </p:cNvPr>
          <p:cNvSpPr/>
          <p:nvPr/>
        </p:nvSpPr>
        <p:spPr>
          <a:xfrm>
            <a:off x="3586370" y="3516576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79;p26">
            <a:extLst>
              <a:ext uri="{FF2B5EF4-FFF2-40B4-BE49-F238E27FC236}">
                <a16:creationId xmlns:a16="http://schemas.microsoft.com/office/drawing/2014/main" id="{796F52EE-29E0-4B40-8704-438E4803A99C}"/>
              </a:ext>
            </a:extLst>
          </p:cNvPr>
          <p:cNvSpPr/>
          <p:nvPr/>
        </p:nvSpPr>
        <p:spPr>
          <a:xfrm>
            <a:off x="4320221" y="3747871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0;p26">
            <a:extLst>
              <a:ext uri="{FF2B5EF4-FFF2-40B4-BE49-F238E27FC236}">
                <a16:creationId xmlns:a16="http://schemas.microsoft.com/office/drawing/2014/main" id="{3C680D37-EEC3-4698-9EB1-260354A3258F}"/>
              </a:ext>
            </a:extLst>
          </p:cNvPr>
          <p:cNvSpPr/>
          <p:nvPr/>
        </p:nvSpPr>
        <p:spPr>
          <a:xfrm>
            <a:off x="4363436" y="2430041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81;p26">
            <a:extLst>
              <a:ext uri="{FF2B5EF4-FFF2-40B4-BE49-F238E27FC236}">
                <a16:creationId xmlns:a16="http://schemas.microsoft.com/office/drawing/2014/main" id="{B58BE69D-F8BC-4316-BB74-06D2C9210A94}"/>
              </a:ext>
            </a:extLst>
          </p:cNvPr>
          <p:cNvSpPr/>
          <p:nvPr/>
        </p:nvSpPr>
        <p:spPr>
          <a:xfrm>
            <a:off x="4434690" y="2483414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82;p26">
            <a:extLst>
              <a:ext uri="{FF2B5EF4-FFF2-40B4-BE49-F238E27FC236}">
                <a16:creationId xmlns:a16="http://schemas.microsoft.com/office/drawing/2014/main" id="{8D631D2F-673B-40D8-8E8F-D695976B90AB}"/>
              </a:ext>
            </a:extLst>
          </p:cNvPr>
          <p:cNvSpPr/>
          <p:nvPr/>
        </p:nvSpPr>
        <p:spPr>
          <a:xfrm>
            <a:off x="4418624" y="2293944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83;p26">
            <a:extLst>
              <a:ext uri="{FF2B5EF4-FFF2-40B4-BE49-F238E27FC236}">
                <a16:creationId xmlns:a16="http://schemas.microsoft.com/office/drawing/2014/main" id="{CB06D082-B1BF-4655-9BF4-1057797C8D39}"/>
              </a:ext>
            </a:extLst>
          </p:cNvPr>
          <p:cNvSpPr/>
          <p:nvPr/>
        </p:nvSpPr>
        <p:spPr>
          <a:xfrm>
            <a:off x="3979055" y="2207474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84;p26">
            <a:extLst>
              <a:ext uri="{FF2B5EF4-FFF2-40B4-BE49-F238E27FC236}">
                <a16:creationId xmlns:a16="http://schemas.microsoft.com/office/drawing/2014/main" id="{A89CF806-0AC0-40CF-867E-5A5F525D1402}"/>
              </a:ext>
            </a:extLst>
          </p:cNvPr>
          <p:cNvSpPr/>
          <p:nvPr/>
        </p:nvSpPr>
        <p:spPr>
          <a:xfrm>
            <a:off x="3978591" y="2264516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85;p26">
            <a:extLst>
              <a:ext uri="{FF2B5EF4-FFF2-40B4-BE49-F238E27FC236}">
                <a16:creationId xmlns:a16="http://schemas.microsoft.com/office/drawing/2014/main" id="{11B379CD-A6FB-4EAD-B0CB-891C5DC8160D}"/>
              </a:ext>
            </a:extLst>
          </p:cNvPr>
          <p:cNvSpPr/>
          <p:nvPr/>
        </p:nvSpPr>
        <p:spPr>
          <a:xfrm>
            <a:off x="4728083" y="2879732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86;p26">
            <a:extLst>
              <a:ext uri="{FF2B5EF4-FFF2-40B4-BE49-F238E27FC236}">
                <a16:creationId xmlns:a16="http://schemas.microsoft.com/office/drawing/2014/main" id="{1D4C08C0-FCF9-425F-AB92-E4968659A812}"/>
              </a:ext>
            </a:extLst>
          </p:cNvPr>
          <p:cNvSpPr/>
          <p:nvPr/>
        </p:nvSpPr>
        <p:spPr>
          <a:xfrm>
            <a:off x="4263682" y="2879732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87;p26">
            <a:extLst>
              <a:ext uri="{FF2B5EF4-FFF2-40B4-BE49-F238E27FC236}">
                <a16:creationId xmlns:a16="http://schemas.microsoft.com/office/drawing/2014/main" id="{C7501172-239A-4A92-9D98-74EF16DF4A52}"/>
              </a:ext>
            </a:extLst>
          </p:cNvPr>
          <p:cNvSpPr/>
          <p:nvPr/>
        </p:nvSpPr>
        <p:spPr>
          <a:xfrm>
            <a:off x="4757511" y="2909624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88;p26">
            <a:extLst>
              <a:ext uri="{FF2B5EF4-FFF2-40B4-BE49-F238E27FC236}">
                <a16:creationId xmlns:a16="http://schemas.microsoft.com/office/drawing/2014/main" id="{7BE35AD9-B21C-4EB9-8F11-2D22D609BA6A}"/>
              </a:ext>
            </a:extLst>
          </p:cNvPr>
          <p:cNvSpPr/>
          <p:nvPr/>
        </p:nvSpPr>
        <p:spPr>
          <a:xfrm>
            <a:off x="4757511" y="2909624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89;p26">
            <a:extLst>
              <a:ext uri="{FF2B5EF4-FFF2-40B4-BE49-F238E27FC236}">
                <a16:creationId xmlns:a16="http://schemas.microsoft.com/office/drawing/2014/main" id="{3EE370C5-1AB6-4E6C-8218-FD47B75A9F68}"/>
              </a:ext>
            </a:extLst>
          </p:cNvPr>
          <p:cNvSpPr/>
          <p:nvPr/>
        </p:nvSpPr>
        <p:spPr>
          <a:xfrm>
            <a:off x="4293573" y="2909624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0;p26">
            <a:extLst>
              <a:ext uri="{FF2B5EF4-FFF2-40B4-BE49-F238E27FC236}">
                <a16:creationId xmlns:a16="http://schemas.microsoft.com/office/drawing/2014/main" id="{03E76CD4-B599-4844-BA57-32B92342C258}"/>
              </a:ext>
            </a:extLst>
          </p:cNvPr>
          <p:cNvSpPr/>
          <p:nvPr/>
        </p:nvSpPr>
        <p:spPr>
          <a:xfrm>
            <a:off x="4293573" y="2909624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91;p26">
            <a:extLst>
              <a:ext uri="{FF2B5EF4-FFF2-40B4-BE49-F238E27FC236}">
                <a16:creationId xmlns:a16="http://schemas.microsoft.com/office/drawing/2014/main" id="{4CFE3997-E457-4078-9D98-B4E6A0E029A7}"/>
              </a:ext>
            </a:extLst>
          </p:cNvPr>
          <p:cNvSpPr/>
          <p:nvPr/>
        </p:nvSpPr>
        <p:spPr>
          <a:xfrm>
            <a:off x="4731288" y="3282539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92;p26">
            <a:extLst>
              <a:ext uri="{FF2B5EF4-FFF2-40B4-BE49-F238E27FC236}">
                <a16:creationId xmlns:a16="http://schemas.microsoft.com/office/drawing/2014/main" id="{C54FDABC-2DF8-42A5-BBF7-A94325FC2C16}"/>
              </a:ext>
            </a:extLst>
          </p:cNvPr>
          <p:cNvSpPr/>
          <p:nvPr/>
        </p:nvSpPr>
        <p:spPr>
          <a:xfrm>
            <a:off x="4266887" y="3282539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93;p26">
            <a:extLst>
              <a:ext uri="{FF2B5EF4-FFF2-40B4-BE49-F238E27FC236}">
                <a16:creationId xmlns:a16="http://schemas.microsoft.com/office/drawing/2014/main" id="{FEE003FD-D5F6-4B62-ACCD-E978C6A29ED1}"/>
              </a:ext>
            </a:extLst>
          </p:cNvPr>
          <p:cNvSpPr/>
          <p:nvPr/>
        </p:nvSpPr>
        <p:spPr>
          <a:xfrm>
            <a:off x="3338509" y="2000587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055C5F49-0132-49B2-B601-6E47D1D19F4F}"/>
              </a:ext>
            </a:extLst>
          </p:cNvPr>
          <p:cNvSpPr/>
          <p:nvPr/>
        </p:nvSpPr>
        <p:spPr>
          <a:xfrm>
            <a:off x="5520660" y="577421"/>
            <a:ext cx="1694329" cy="1102659"/>
          </a:xfrm>
          <a:prstGeom prst="wedgeRectCallout">
            <a:avLst/>
          </a:prstGeom>
          <a:noFill/>
          <a:ln>
            <a:solidFill>
              <a:srgbClr val="575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BE8F15-6D73-4FF2-8C3A-0E04E0AC1604}"/>
              </a:ext>
            </a:extLst>
          </p:cNvPr>
          <p:cNvSpPr txBox="1"/>
          <p:nvPr/>
        </p:nvSpPr>
        <p:spPr>
          <a:xfrm>
            <a:off x="5611903" y="651696"/>
            <a:ext cx="1416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Fira Sans Black" panose="020B0A03050000020004" pitchFamily="34" charset="0"/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19675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7"/>
          <p:cNvSpPr/>
          <p:nvPr/>
        </p:nvSpPr>
        <p:spPr>
          <a:xfrm>
            <a:off x="714777" y="2337515"/>
            <a:ext cx="1560050" cy="2158291"/>
          </a:xfrm>
          <a:custGeom>
            <a:avLst/>
            <a:gdLst/>
            <a:ahLst/>
            <a:cxnLst/>
            <a:rect l="l" t="t" r="r" b="b"/>
            <a:pathLst>
              <a:path w="19325" h="21289" extrusionOk="0">
                <a:moveTo>
                  <a:pt x="0" y="0"/>
                </a:moveTo>
                <a:lnTo>
                  <a:pt x="0" y="21288"/>
                </a:lnTo>
                <a:lnTo>
                  <a:pt x="19324" y="21288"/>
                </a:lnTo>
                <a:lnTo>
                  <a:pt x="193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807638" y="3059875"/>
            <a:ext cx="1338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Key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60123" y="3489475"/>
            <a:ext cx="1673217" cy="6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Access Token,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Access Token Secret, C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nsumer Key, Consumer Secret 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2781891" y="2337515"/>
            <a:ext cx="1560038" cy="2158291"/>
          </a:xfrm>
          <a:custGeom>
            <a:avLst/>
            <a:gdLst/>
            <a:ahLst/>
            <a:cxnLst/>
            <a:rect l="l" t="t" r="r" b="b"/>
            <a:pathLst>
              <a:path w="19325" h="21289" extrusionOk="0">
                <a:moveTo>
                  <a:pt x="1" y="0"/>
                </a:moveTo>
                <a:lnTo>
                  <a:pt x="1" y="21288"/>
                </a:lnTo>
                <a:lnTo>
                  <a:pt x="19325" y="21288"/>
                </a:lnTo>
                <a:lnTo>
                  <a:pt x="193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2874713" y="3059875"/>
            <a:ext cx="1338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Size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2874713" y="3536175"/>
            <a:ext cx="133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Size of dataset is 6GB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851747" y="2337515"/>
            <a:ext cx="1560038" cy="2158291"/>
          </a:xfrm>
          <a:custGeom>
            <a:avLst/>
            <a:gdLst/>
            <a:ahLst/>
            <a:cxnLst/>
            <a:rect l="l" t="t" r="r" b="b"/>
            <a:pathLst>
              <a:path w="19325" h="21289" extrusionOk="0">
                <a:moveTo>
                  <a:pt x="1" y="0"/>
                </a:moveTo>
                <a:lnTo>
                  <a:pt x="1" y="21288"/>
                </a:lnTo>
                <a:lnTo>
                  <a:pt x="19325" y="21288"/>
                </a:lnTo>
                <a:lnTo>
                  <a:pt x="193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4930588" y="3059875"/>
            <a:ext cx="1352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Count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4930588" y="3536175"/>
            <a:ext cx="1352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dataset contains info of 1108611 tweets (1.1M)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920400" y="2337515"/>
            <a:ext cx="1559070" cy="2158291"/>
          </a:xfrm>
          <a:custGeom>
            <a:avLst/>
            <a:gdLst/>
            <a:ahLst/>
            <a:cxnLst/>
            <a:rect l="l" t="t" r="r" b="b"/>
            <a:pathLst>
              <a:path w="19313" h="21289" extrusionOk="0">
                <a:moveTo>
                  <a:pt x="1" y="0"/>
                </a:moveTo>
                <a:lnTo>
                  <a:pt x="1" y="21288"/>
                </a:lnTo>
                <a:lnTo>
                  <a:pt x="19313" y="21288"/>
                </a:lnTo>
                <a:lnTo>
                  <a:pt x="1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6998435" y="3536175"/>
            <a:ext cx="1352700" cy="73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collected data from the date 19 – 21 </a:t>
            </a:r>
            <a:b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of Nov-2021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998435" y="3059875"/>
            <a:ext cx="1352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Date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640346" y="1198395"/>
            <a:ext cx="1673217" cy="1673217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707408" y="1198395"/>
            <a:ext cx="1673217" cy="1673217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4769946" y="1198395"/>
            <a:ext cx="1673217" cy="1673217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838158" y="1198395"/>
            <a:ext cx="1673217" cy="1673217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1070675" y="1553139"/>
            <a:ext cx="812574" cy="963718"/>
          </a:xfrm>
          <a:custGeom>
            <a:avLst/>
            <a:gdLst/>
            <a:ahLst/>
            <a:cxnLst/>
            <a:rect l="l" t="t" r="r" b="b"/>
            <a:pathLst>
              <a:path w="3974" h="4653" extrusionOk="0">
                <a:moveTo>
                  <a:pt x="2809" y="465"/>
                </a:moveTo>
                <a:cubicBezTo>
                  <a:pt x="3015" y="465"/>
                  <a:pt x="3197" y="620"/>
                  <a:pt x="3239" y="831"/>
                </a:cubicBezTo>
                <a:cubicBezTo>
                  <a:pt x="3275" y="1069"/>
                  <a:pt x="3120" y="1307"/>
                  <a:pt x="2882" y="1331"/>
                </a:cubicBezTo>
                <a:cubicBezTo>
                  <a:pt x="2854" y="1336"/>
                  <a:pt x="2827" y="1339"/>
                  <a:pt x="2800" y="1339"/>
                </a:cubicBezTo>
                <a:cubicBezTo>
                  <a:pt x="2594" y="1339"/>
                  <a:pt x="2412" y="1184"/>
                  <a:pt x="2370" y="973"/>
                </a:cubicBezTo>
                <a:cubicBezTo>
                  <a:pt x="2322" y="735"/>
                  <a:pt x="2489" y="509"/>
                  <a:pt x="2727" y="473"/>
                </a:cubicBezTo>
                <a:cubicBezTo>
                  <a:pt x="2754" y="468"/>
                  <a:pt x="2782" y="465"/>
                  <a:pt x="2809" y="465"/>
                </a:cubicBezTo>
                <a:close/>
                <a:moveTo>
                  <a:pt x="1644" y="2424"/>
                </a:moveTo>
                <a:cubicBezTo>
                  <a:pt x="1665" y="2424"/>
                  <a:pt x="1686" y="2433"/>
                  <a:pt x="1703" y="2450"/>
                </a:cubicBezTo>
                <a:cubicBezTo>
                  <a:pt x="1727" y="2474"/>
                  <a:pt x="1751" y="2521"/>
                  <a:pt x="1715" y="2569"/>
                </a:cubicBezTo>
                <a:lnTo>
                  <a:pt x="703" y="3986"/>
                </a:lnTo>
                <a:cubicBezTo>
                  <a:pt x="691" y="3998"/>
                  <a:pt x="679" y="4010"/>
                  <a:pt x="643" y="4010"/>
                </a:cubicBezTo>
                <a:cubicBezTo>
                  <a:pt x="631" y="4010"/>
                  <a:pt x="596" y="4010"/>
                  <a:pt x="584" y="3998"/>
                </a:cubicBezTo>
                <a:cubicBezTo>
                  <a:pt x="536" y="3962"/>
                  <a:pt x="536" y="3902"/>
                  <a:pt x="572" y="3879"/>
                </a:cubicBezTo>
                <a:lnTo>
                  <a:pt x="1584" y="2462"/>
                </a:lnTo>
                <a:cubicBezTo>
                  <a:pt x="1597" y="2436"/>
                  <a:pt x="1620" y="2424"/>
                  <a:pt x="1644" y="2424"/>
                </a:cubicBezTo>
                <a:close/>
                <a:moveTo>
                  <a:pt x="2440" y="1"/>
                </a:moveTo>
                <a:cubicBezTo>
                  <a:pt x="2362" y="1"/>
                  <a:pt x="2283" y="7"/>
                  <a:pt x="2203" y="21"/>
                </a:cubicBezTo>
                <a:cubicBezTo>
                  <a:pt x="1453" y="140"/>
                  <a:pt x="929" y="866"/>
                  <a:pt x="1048" y="1628"/>
                </a:cubicBezTo>
                <a:cubicBezTo>
                  <a:pt x="1060" y="1724"/>
                  <a:pt x="1096" y="1807"/>
                  <a:pt x="1120" y="1890"/>
                </a:cubicBezTo>
                <a:lnTo>
                  <a:pt x="977" y="1997"/>
                </a:lnTo>
                <a:cubicBezTo>
                  <a:pt x="941" y="2021"/>
                  <a:pt x="941" y="2045"/>
                  <a:pt x="941" y="2081"/>
                </a:cubicBezTo>
                <a:cubicBezTo>
                  <a:pt x="941" y="2105"/>
                  <a:pt x="953" y="2140"/>
                  <a:pt x="977" y="2152"/>
                </a:cubicBezTo>
                <a:lnTo>
                  <a:pt x="1108" y="2235"/>
                </a:lnTo>
                <a:lnTo>
                  <a:pt x="1036" y="2343"/>
                </a:lnTo>
                <a:lnTo>
                  <a:pt x="893" y="2378"/>
                </a:lnTo>
                <a:cubicBezTo>
                  <a:pt x="858" y="2390"/>
                  <a:pt x="822" y="2438"/>
                  <a:pt x="822" y="2474"/>
                </a:cubicBezTo>
                <a:lnTo>
                  <a:pt x="858" y="2616"/>
                </a:lnTo>
                <a:lnTo>
                  <a:pt x="750" y="2759"/>
                </a:lnTo>
                <a:lnTo>
                  <a:pt x="619" y="2795"/>
                </a:lnTo>
                <a:cubicBezTo>
                  <a:pt x="572" y="2807"/>
                  <a:pt x="536" y="2855"/>
                  <a:pt x="536" y="2890"/>
                </a:cubicBezTo>
                <a:lnTo>
                  <a:pt x="572" y="3033"/>
                </a:lnTo>
                <a:lnTo>
                  <a:pt x="465" y="3176"/>
                </a:lnTo>
                <a:lnTo>
                  <a:pt x="334" y="3212"/>
                </a:lnTo>
                <a:cubicBezTo>
                  <a:pt x="286" y="3224"/>
                  <a:pt x="262" y="3271"/>
                  <a:pt x="262" y="3307"/>
                </a:cubicBezTo>
                <a:lnTo>
                  <a:pt x="286" y="3450"/>
                </a:lnTo>
                <a:lnTo>
                  <a:pt x="24" y="3819"/>
                </a:lnTo>
                <a:cubicBezTo>
                  <a:pt x="0" y="3831"/>
                  <a:pt x="0" y="3867"/>
                  <a:pt x="0" y="3879"/>
                </a:cubicBezTo>
                <a:lnTo>
                  <a:pt x="119" y="4581"/>
                </a:lnTo>
                <a:cubicBezTo>
                  <a:pt x="143" y="4617"/>
                  <a:pt x="179" y="4652"/>
                  <a:pt x="227" y="4652"/>
                </a:cubicBezTo>
                <a:lnTo>
                  <a:pt x="929" y="4533"/>
                </a:lnTo>
                <a:cubicBezTo>
                  <a:pt x="953" y="4533"/>
                  <a:pt x="977" y="4521"/>
                  <a:pt x="989" y="4498"/>
                </a:cubicBezTo>
                <a:lnTo>
                  <a:pt x="2084" y="2950"/>
                </a:lnTo>
                <a:lnTo>
                  <a:pt x="2227" y="3045"/>
                </a:lnTo>
                <a:cubicBezTo>
                  <a:pt x="2251" y="3057"/>
                  <a:pt x="2286" y="3057"/>
                  <a:pt x="2298" y="3057"/>
                </a:cubicBezTo>
                <a:cubicBezTo>
                  <a:pt x="2322" y="3045"/>
                  <a:pt x="2346" y="3033"/>
                  <a:pt x="2358" y="2997"/>
                </a:cubicBezTo>
                <a:lnTo>
                  <a:pt x="2405" y="2831"/>
                </a:lnTo>
                <a:cubicBezTo>
                  <a:pt x="2431" y="2832"/>
                  <a:pt x="2455" y="2833"/>
                  <a:pt x="2480" y="2833"/>
                </a:cubicBezTo>
                <a:cubicBezTo>
                  <a:pt x="3347" y="2833"/>
                  <a:pt x="3973" y="2033"/>
                  <a:pt x="3846" y="1200"/>
                </a:cubicBezTo>
                <a:cubicBezTo>
                  <a:pt x="3707" y="495"/>
                  <a:pt x="3118" y="1"/>
                  <a:pt x="24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01;p21">
            <a:extLst>
              <a:ext uri="{FF2B5EF4-FFF2-40B4-BE49-F238E27FC236}">
                <a16:creationId xmlns:a16="http://schemas.microsoft.com/office/drawing/2014/main" id="{39E8D42D-0824-46BB-A1C5-78644FC504D9}"/>
              </a:ext>
            </a:extLst>
          </p:cNvPr>
          <p:cNvGrpSpPr/>
          <p:nvPr/>
        </p:nvGrpSpPr>
        <p:grpSpPr>
          <a:xfrm>
            <a:off x="7164965" y="1553139"/>
            <a:ext cx="1025998" cy="958726"/>
            <a:chOff x="6501652" y="1864365"/>
            <a:chExt cx="499812" cy="500370"/>
          </a:xfrm>
        </p:grpSpPr>
        <p:sp>
          <p:nvSpPr>
            <p:cNvPr id="27" name="Google Shape;402;p21">
              <a:extLst>
                <a:ext uri="{FF2B5EF4-FFF2-40B4-BE49-F238E27FC236}">
                  <a16:creationId xmlns:a16="http://schemas.microsoft.com/office/drawing/2014/main" id="{45C09190-6F96-43DA-BEB7-124646B51A02}"/>
                </a:ext>
              </a:extLst>
            </p:cNvPr>
            <p:cNvSpPr/>
            <p:nvPr/>
          </p:nvSpPr>
          <p:spPr>
            <a:xfrm>
              <a:off x="6501652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403;p21">
              <a:extLst>
                <a:ext uri="{FF2B5EF4-FFF2-40B4-BE49-F238E27FC236}">
                  <a16:creationId xmlns:a16="http://schemas.microsoft.com/office/drawing/2014/main" id="{53FA3302-5D08-4DAC-B2F4-C90B80FB34B0}"/>
                </a:ext>
              </a:extLst>
            </p:cNvPr>
            <p:cNvGrpSpPr/>
            <p:nvPr/>
          </p:nvGrpSpPr>
          <p:grpSpPr>
            <a:xfrm>
              <a:off x="6598726" y="1968636"/>
              <a:ext cx="305671" cy="286561"/>
              <a:chOff x="4456875" y="2635821"/>
              <a:chExt cx="481827" cy="451704"/>
            </a:xfrm>
          </p:grpSpPr>
          <p:sp>
            <p:nvSpPr>
              <p:cNvPr id="29" name="Google Shape;404;p21">
                <a:extLst>
                  <a:ext uri="{FF2B5EF4-FFF2-40B4-BE49-F238E27FC236}">
                    <a16:creationId xmlns:a16="http://schemas.microsoft.com/office/drawing/2014/main" id="{A9AB6BE3-B5BF-461A-B1D7-96B1D039E8D2}"/>
                  </a:ext>
                </a:extLst>
              </p:cNvPr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" name="Google Shape;405;p21">
                <a:extLst>
                  <a:ext uri="{FF2B5EF4-FFF2-40B4-BE49-F238E27FC236}">
                    <a16:creationId xmlns:a16="http://schemas.microsoft.com/office/drawing/2014/main" id="{8175F8DF-3F52-4AB5-9967-CE9E98DA30A4}"/>
                  </a:ext>
                </a:extLst>
              </p:cNvPr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" name="Google Shape;406;p21">
                <a:extLst>
                  <a:ext uri="{FF2B5EF4-FFF2-40B4-BE49-F238E27FC236}">
                    <a16:creationId xmlns:a16="http://schemas.microsoft.com/office/drawing/2014/main" id="{31519415-4CEE-4C46-8F8B-3936E3579670}"/>
                  </a:ext>
                </a:extLst>
              </p:cNvPr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407;p21">
                <a:extLst>
                  <a:ext uri="{FF2B5EF4-FFF2-40B4-BE49-F238E27FC236}">
                    <a16:creationId xmlns:a16="http://schemas.microsoft.com/office/drawing/2014/main" id="{9B4214BB-88CE-48CA-A14F-49BE0F8D9C6C}"/>
                  </a:ext>
                </a:extLst>
              </p:cNvPr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408;p21">
                <a:extLst>
                  <a:ext uri="{FF2B5EF4-FFF2-40B4-BE49-F238E27FC236}">
                    <a16:creationId xmlns:a16="http://schemas.microsoft.com/office/drawing/2014/main" id="{4E9CC8DF-D210-41B6-BCE8-01A71102FE32}"/>
                  </a:ext>
                </a:extLst>
              </p:cNvPr>
              <p:cNvSpPr/>
              <p:nvPr/>
            </p:nvSpPr>
            <p:spPr>
              <a:xfrm>
                <a:off x="4456877" y="2635821"/>
                <a:ext cx="481825" cy="282327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" name="Google Shape;409;p21">
                <a:extLst>
                  <a:ext uri="{FF2B5EF4-FFF2-40B4-BE49-F238E27FC236}">
                    <a16:creationId xmlns:a16="http://schemas.microsoft.com/office/drawing/2014/main" id="{B6A99F5E-6718-45B9-BC74-0273A653F878}"/>
                  </a:ext>
                </a:extLst>
              </p:cNvPr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5" name="Google Shape;951;p27">
            <a:extLst>
              <a:ext uri="{FF2B5EF4-FFF2-40B4-BE49-F238E27FC236}">
                <a16:creationId xmlns:a16="http://schemas.microsoft.com/office/drawing/2014/main" id="{F450188B-4168-4B2E-819B-0C5C5696BA8E}"/>
              </a:ext>
            </a:extLst>
          </p:cNvPr>
          <p:cNvGrpSpPr/>
          <p:nvPr/>
        </p:nvGrpSpPr>
        <p:grpSpPr>
          <a:xfrm>
            <a:off x="3132163" y="1652164"/>
            <a:ext cx="859493" cy="704561"/>
            <a:chOff x="5008975" y="4094877"/>
            <a:chExt cx="539613" cy="388125"/>
          </a:xfrm>
        </p:grpSpPr>
        <p:sp>
          <p:nvSpPr>
            <p:cNvPr id="36" name="Google Shape;952;p27">
              <a:extLst>
                <a:ext uri="{FF2B5EF4-FFF2-40B4-BE49-F238E27FC236}">
                  <a16:creationId xmlns:a16="http://schemas.microsoft.com/office/drawing/2014/main" id="{315E151E-815B-4A66-8E1E-2587DBA56D5E}"/>
                </a:ext>
              </a:extLst>
            </p:cNvPr>
            <p:cNvSpPr/>
            <p:nvPr/>
          </p:nvSpPr>
          <p:spPr>
            <a:xfrm>
              <a:off x="5008975" y="4094877"/>
              <a:ext cx="539277" cy="388125"/>
            </a:xfrm>
            <a:custGeom>
              <a:avLst/>
              <a:gdLst/>
              <a:ahLst/>
              <a:cxnLst/>
              <a:rect l="l" t="t" r="r" b="b"/>
              <a:pathLst>
                <a:path w="19241" h="13848" extrusionOk="0">
                  <a:moveTo>
                    <a:pt x="1381" y="0"/>
                  </a:moveTo>
                  <a:cubicBezTo>
                    <a:pt x="0" y="0"/>
                    <a:pt x="0" y="1381"/>
                    <a:pt x="0" y="1381"/>
                  </a:cubicBezTo>
                  <a:lnTo>
                    <a:pt x="0" y="12466"/>
                  </a:lnTo>
                  <a:cubicBezTo>
                    <a:pt x="0" y="13847"/>
                    <a:pt x="1381" y="13847"/>
                    <a:pt x="1381" y="13847"/>
                  </a:cubicBezTo>
                  <a:lnTo>
                    <a:pt x="17860" y="13847"/>
                  </a:lnTo>
                  <a:cubicBezTo>
                    <a:pt x="19241" y="13847"/>
                    <a:pt x="19241" y="12466"/>
                    <a:pt x="19241" y="12466"/>
                  </a:cubicBezTo>
                  <a:lnTo>
                    <a:pt x="19241" y="1381"/>
                  </a:lnTo>
                  <a:cubicBezTo>
                    <a:pt x="19241" y="0"/>
                    <a:pt x="17860" y="0"/>
                    <a:pt x="178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3;p27">
              <a:extLst>
                <a:ext uri="{FF2B5EF4-FFF2-40B4-BE49-F238E27FC236}">
                  <a16:creationId xmlns:a16="http://schemas.microsoft.com/office/drawing/2014/main" id="{04B96C3D-4DCD-4A46-B314-51F2304D3FB3}"/>
                </a:ext>
              </a:extLst>
            </p:cNvPr>
            <p:cNvSpPr/>
            <p:nvPr/>
          </p:nvSpPr>
          <p:spPr>
            <a:xfrm>
              <a:off x="5008975" y="4094877"/>
              <a:ext cx="539277" cy="388125"/>
            </a:xfrm>
            <a:custGeom>
              <a:avLst/>
              <a:gdLst/>
              <a:ahLst/>
              <a:cxnLst/>
              <a:rect l="l" t="t" r="r" b="b"/>
              <a:pathLst>
                <a:path w="19241" h="13848" fill="none" extrusionOk="0">
                  <a:moveTo>
                    <a:pt x="0" y="1381"/>
                  </a:moveTo>
                  <a:cubicBezTo>
                    <a:pt x="0" y="1381"/>
                    <a:pt x="0" y="0"/>
                    <a:pt x="1381" y="0"/>
                  </a:cubicBezTo>
                  <a:lnTo>
                    <a:pt x="17860" y="0"/>
                  </a:lnTo>
                  <a:cubicBezTo>
                    <a:pt x="17860" y="0"/>
                    <a:pt x="19241" y="0"/>
                    <a:pt x="19241" y="1381"/>
                  </a:cubicBezTo>
                  <a:lnTo>
                    <a:pt x="19241" y="12466"/>
                  </a:lnTo>
                  <a:cubicBezTo>
                    <a:pt x="19241" y="12466"/>
                    <a:pt x="19241" y="13847"/>
                    <a:pt x="17860" y="13847"/>
                  </a:cubicBezTo>
                  <a:lnTo>
                    <a:pt x="1381" y="13847"/>
                  </a:lnTo>
                  <a:cubicBezTo>
                    <a:pt x="1381" y="13847"/>
                    <a:pt x="0" y="13847"/>
                    <a:pt x="0" y="12466"/>
                  </a:cubicBezTo>
                  <a:close/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4;p27">
              <a:extLst>
                <a:ext uri="{FF2B5EF4-FFF2-40B4-BE49-F238E27FC236}">
                  <a16:creationId xmlns:a16="http://schemas.microsoft.com/office/drawing/2014/main" id="{8C1035BC-9976-4A75-8F14-AF4583684F3E}"/>
                </a:ext>
              </a:extLst>
            </p:cNvPr>
            <p:cNvSpPr/>
            <p:nvPr/>
          </p:nvSpPr>
          <p:spPr>
            <a:xfrm>
              <a:off x="5008975" y="4189638"/>
              <a:ext cx="539613" cy="28"/>
            </a:xfrm>
            <a:custGeom>
              <a:avLst/>
              <a:gdLst/>
              <a:ahLst/>
              <a:cxnLst/>
              <a:rect l="l" t="t" r="r" b="b"/>
              <a:pathLst>
                <a:path w="19253" h="1" fill="none" extrusionOk="0">
                  <a:moveTo>
                    <a:pt x="0" y="1"/>
                  </a:moveTo>
                  <a:lnTo>
                    <a:pt x="19253" y="1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5;p27">
              <a:extLst>
                <a:ext uri="{FF2B5EF4-FFF2-40B4-BE49-F238E27FC236}">
                  <a16:creationId xmlns:a16="http://schemas.microsoft.com/office/drawing/2014/main" id="{40345AC4-B068-4180-BAAC-0B7B4814F5A6}"/>
                </a:ext>
              </a:extLst>
            </p:cNvPr>
            <p:cNvSpPr/>
            <p:nvPr/>
          </p:nvSpPr>
          <p:spPr>
            <a:xfrm>
              <a:off x="5477483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6;p27">
              <a:extLst>
                <a:ext uri="{FF2B5EF4-FFF2-40B4-BE49-F238E27FC236}">
                  <a16:creationId xmlns:a16="http://schemas.microsoft.com/office/drawing/2014/main" id="{AE908196-CC2A-4C9B-A7C9-7ABAD6B47029}"/>
                </a:ext>
              </a:extLst>
            </p:cNvPr>
            <p:cNvSpPr/>
            <p:nvPr/>
          </p:nvSpPr>
          <p:spPr>
            <a:xfrm>
              <a:off x="5430116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7;p27">
              <a:extLst>
                <a:ext uri="{FF2B5EF4-FFF2-40B4-BE49-F238E27FC236}">
                  <a16:creationId xmlns:a16="http://schemas.microsoft.com/office/drawing/2014/main" id="{95E0078C-7E57-418F-96C5-A483773E8D3A}"/>
                </a:ext>
              </a:extLst>
            </p:cNvPr>
            <p:cNvSpPr/>
            <p:nvPr/>
          </p:nvSpPr>
          <p:spPr>
            <a:xfrm>
              <a:off x="5383058" y="4125231"/>
              <a:ext cx="31727" cy="31727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8;p27">
              <a:extLst>
                <a:ext uri="{FF2B5EF4-FFF2-40B4-BE49-F238E27FC236}">
                  <a16:creationId xmlns:a16="http://schemas.microsoft.com/office/drawing/2014/main" id="{BD1BD319-4AB7-4561-AF2C-3B2555DAE886}"/>
                </a:ext>
              </a:extLst>
            </p:cNvPr>
            <p:cNvSpPr/>
            <p:nvPr/>
          </p:nvSpPr>
          <p:spPr>
            <a:xfrm>
              <a:off x="5076045" y="4232352"/>
              <a:ext cx="405810" cy="192913"/>
            </a:xfrm>
            <a:custGeom>
              <a:avLst/>
              <a:gdLst/>
              <a:ahLst/>
              <a:cxnLst/>
              <a:rect l="l" t="t" r="r" b="b"/>
              <a:pathLst>
                <a:path w="14479" h="6883" fill="none" extrusionOk="0">
                  <a:moveTo>
                    <a:pt x="1" y="1"/>
                  </a:moveTo>
                  <a:lnTo>
                    <a:pt x="14479" y="1"/>
                  </a:lnTo>
                  <a:lnTo>
                    <a:pt x="14479" y="6883"/>
                  </a:lnTo>
                  <a:lnTo>
                    <a:pt x="1" y="6883"/>
                  </a:lnTo>
                  <a:close/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;p27">
              <a:extLst>
                <a:ext uri="{FF2B5EF4-FFF2-40B4-BE49-F238E27FC236}">
                  <a16:creationId xmlns:a16="http://schemas.microsoft.com/office/drawing/2014/main" id="{C6573396-B14A-41AA-875E-12C6623F97E5}"/>
                </a:ext>
              </a:extLst>
            </p:cNvPr>
            <p:cNvSpPr/>
            <p:nvPr/>
          </p:nvSpPr>
          <p:spPr>
            <a:xfrm>
              <a:off x="5247573" y="4297432"/>
              <a:ext cx="62417" cy="62754"/>
            </a:xfrm>
            <a:custGeom>
              <a:avLst/>
              <a:gdLst/>
              <a:ahLst/>
              <a:cxnLst/>
              <a:rect l="l" t="t" r="r" b="b"/>
              <a:pathLst>
                <a:path w="2227" h="2239" fill="none" extrusionOk="0">
                  <a:moveTo>
                    <a:pt x="0" y="0"/>
                  </a:moveTo>
                  <a:lnTo>
                    <a:pt x="2227" y="2239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0;p27">
              <a:extLst>
                <a:ext uri="{FF2B5EF4-FFF2-40B4-BE49-F238E27FC236}">
                  <a16:creationId xmlns:a16="http://schemas.microsoft.com/office/drawing/2014/main" id="{6AED9C0B-D06B-469D-9674-1C142B56E32A}"/>
                </a:ext>
              </a:extLst>
            </p:cNvPr>
            <p:cNvSpPr/>
            <p:nvPr/>
          </p:nvSpPr>
          <p:spPr>
            <a:xfrm>
              <a:off x="5247573" y="4297432"/>
              <a:ext cx="62417" cy="62754"/>
            </a:xfrm>
            <a:custGeom>
              <a:avLst/>
              <a:gdLst/>
              <a:ahLst/>
              <a:cxnLst/>
              <a:rect l="l" t="t" r="r" b="b"/>
              <a:pathLst>
                <a:path w="2227" h="2239" fill="none" extrusionOk="0">
                  <a:moveTo>
                    <a:pt x="0" y="2239"/>
                  </a:moveTo>
                  <a:lnTo>
                    <a:pt x="2227" y="0"/>
                  </a:lnTo>
                </a:path>
              </a:pathLst>
            </a:custGeom>
            <a:noFill/>
            <a:ln w="11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554;p23">
            <a:extLst>
              <a:ext uri="{FF2B5EF4-FFF2-40B4-BE49-F238E27FC236}">
                <a16:creationId xmlns:a16="http://schemas.microsoft.com/office/drawing/2014/main" id="{C02D96C3-1EC7-47F2-AA1F-9F30CD3B3EFE}"/>
              </a:ext>
            </a:extLst>
          </p:cNvPr>
          <p:cNvGrpSpPr/>
          <p:nvPr/>
        </p:nvGrpSpPr>
        <p:grpSpPr>
          <a:xfrm>
            <a:off x="5167881" y="1570779"/>
            <a:ext cx="877345" cy="877681"/>
            <a:chOff x="2711084" y="2623899"/>
            <a:chExt cx="877345" cy="877681"/>
          </a:xfrm>
          <a:solidFill>
            <a:srgbClr val="3C3C3B"/>
          </a:solidFill>
        </p:grpSpPr>
        <p:sp>
          <p:nvSpPr>
            <p:cNvPr id="46" name="Google Shape;555;p23">
              <a:extLst>
                <a:ext uri="{FF2B5EF4-FFF2-40B4-BE49-F238E27FC236}">
                  <a16:creationId xmlns:a16="http://schemas.microsoft.com/office/drawing/2014/main" id="{9C7C67D3-81C6-4D3B-AF59-417EF3C1E9F0}"/>
                </a:ext>
              </a:extLst>
            </p:cNvPr>
            <p:cNvSpPr/>
            <p:nvPr/>
          </p:nvSpPr>
          <p:spPr>
            <a:xfrm>
              <a:off x="2711084" y="2623899"/>
              <a:ext cx="877345" cy="877681"/>
            </a:xfrm>
            <a:custGeom>
              <a:avLst/>
              <a:gdLst/>
              <a:ahLst/>
              <a:cxnLst/>
              <a:rect l="l" t="t" r="r" b="b"/>
              <a:pathLst>
                <a:path w="31303" h="31315" extrusionOk="0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556;p23">
              <a:extLst>
                <a:ext uri="{FF2B5EF4-FFF2-40B4-BE49-F238E27FC236}">
                  <a16:creationId xmlns:a16="http://schemas.microsoft.com/office/drawing/2014/main" id="{32B70BBA-BB32-4E8A-8242-256F2D50CC8D}"/>
                </a:ext>
              </a:extLst>
            </p:cNvPr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  <a:grpFill/>
          </p:grpSpPr>
          <p:sp>
            <p:nvSpPr>
              <p:cNvPr id="48" name="Google Shape;557;p23">
                <a:extLst>
                  <a:ext uri="{FF2B5EF4-FFF2-40B4-BE49-F238E27FC236}">
                    <a16:creationId xmlns:a16="http://schemas.microsoft.com/office/drawing/2014/main" id="{0A449F3F-623C-4C67-AF9A-4F88A1F31C36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8;p23">
                <a:extLst>
                  <a:ext uri="{FF2B5EF4-FFF2-40B4-BE49-F238E27FC236}">
                    <a16:creationId xmlns:a16="http://schemas.microsoft.com/office/drawing/2014/main" id="{7EE51105-113C-4191-8AD7-FDDB2FD9ACEF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9;p23">
                <a:extLst>
                  <a:ext uri="{FF2B5EF4-FFF2-40B4-BE49-F238E27FC236}">
                    <a16:creationId xmlns:a16="http://schemas.microsoft.com/office/drawing/2014/main" id="{CE2882CB-E44A-4A99-BB73-6B2A3B90703E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0;p23">
                <a:extLst>
                  <a:ext uri="{FF2B5EF4-FFF2-40B4-BE49-F238E27FC236}">
                    <a16:creationId xmlns:a16="http://schemas.microsoft.com/office/drawing/2014/main" id="{8EB3C652-BF74-4649-AB27-48C03A47D43F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61;p23">
                <a:extLst>
                  <a:ext uri="{FF2B5EF4-FFF2-40B4-BE49-F238E27FC236}">
                    <a16:creationId xmlns:a16="http://schemas.microsoft.com/office/drawing/2014/main" id="{C100E2E7-2D6B-488B-BCA9-5BE000F47C22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grp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62;p23">
                <a:extLst>
                  <a:ext uri="{FF2B5EF4-FFF2-40B4-BE49-F238E27FC236}">
                    <a16:creationId xmlns:a16="http://schemas.microsoft.com/office/drawing/2014/main" id="{AAE9B66F-E1F9-42C3-ADC3-BB8F90611C11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grp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63;p23">
                <a:extLst>
                  <a:ext uri="{FF2B5EF4-FFF2-40B4-BE49-F238E27FC236}">
                    <a16:creationId xmlns:a16="http://schemas.microsoft.com/office/drawing/2014/main" id="{E98FB2B7-DEC3-4538-A1F9-52C074D12032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64;p23">
                <a:extLst>
                  <a:ext uri="{FF2B5EF4-FFF2-40B4-BE49-F238E27FC236}">
                    <a16:creationId xmlns:a16="http://schemas.microsoft.com/office/drawing/2014/main" id="{BB3AC78A-4756-4DE2-A492-6706CAE6CE17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5;p23">
                <a:extLst>
                  <a:ext uri="{FF2B5EF4-FFF2-40B4-BE49-F238E27FC236}">
                    <a16:creationId xmlns:a16="http://schemas.microsoft.com/office/drawing/2014/main" id="{DA579FF0-2075-414E-9CD6-8EEE0698D38E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66;p23">
                <a:extLst>
                  <a:ext uri="{FF2B5EF4-FFF2-40B4-BE49-F238E27FC236}">
                    <a16:creationId xmlns:a16="http://schemas.microsoft.com/office/drawing/2014/main" id="{711EF88F-9915-4B84-AAAA-82AFA0AC7C31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67;p23">
                <a:extLst>
                  <a:ext uri="{FF2B5EF4-FFF2-40B4-BE49-F238E27FC236}">
                    <a16:creationId xmlns:a16="http://schemas.microsoft.com/office/drawing/2014/main" id="{FAD49391-309A-45A3-ABAA-D79DBAF19F8E}"/>
                  </a:ext>
                </a:extLst>
              </p:cNvPr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68;p23">
                <a:extLst>
                  <a:ext uri="{FF2B5EF4-FFF2-40B4-BE49-F238E27FC236}">
                    <a16:creationId xmlns:a16="http://schemas.microsoft.com/office/drawing/2014/main" id="{4436D9D7-B3EB-41F5-8387-E99B96948CA9}"/>
                  </a:ext>
                </a:extLst>
              </p:cNvPr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69;p23">
                <a:extLst>
                  <a:ext uri="{FF2B5EF4-FFF2-40B4-BE49-F238E27FC236}">
                    <a16:creationId xmlns:a16="http://schemas.microsoft.com/office/drawing/2014/main" id="{37398C70-7BC6-44AA-BD03-7A37AF0B5A6F}"/>
                  </a:ext>
                </a:extLst>
              </p:cNvPr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" fill="none" extrusionOk="0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70;p23">
                <a:extLst>
                  <a:ext uri="{FF2B5EF4-FFF2-40B4-BE49-F238E27FC236}">
                    <a16:creationId xmlns:a16="http://schemas.microsoft.com/office/drawing/2014/main" id="{F2B9469E-E1A0-4DB5-A869-868BFBF4A445}"/>
                  </a:ext>
                </a:extLst>
              </p:cNvPr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" fill="none" extrusionOk="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71;p23">
                <a:extLst>
                  <a:ext uri="{FF2B5EF4-FFF2-40B4-BE49-F238E27FC236}">
                    <a16:creationId xmlns:a16="http://schemas.microsoft.com/office/drawing/2014/main" id="{4D8F4B5F-A68B-41C8-8F7D-E70C0EE560C1}"/>
                  </a:ext>
                </a:extLst>
              </p:cNvPr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" fill="none" extrusionOk="0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72;p23">
                <a:extLst>
                  <a:ext uri="{FF2B5EF4-FFF2-40B4-BE49-F238E27FC236}">
                    <a16:creationId xmlns:a16="http://schemas.microsoft.com/office/drawing/2014/main" id="{936294EA-7634-415C-9D0E-5301A1ACE7DE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fill="none" extrusionOk="0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73;p23">
                <a:extLst>
                  <a:ext uri="{FF2B5EF4-FFF2-40B4-BE49-F238E27FC236}">
                    <a16:creationId xmlns:a16="http://schemas.microsoft.com/office/drawing/2014/main" id="{AEA289DC-23BD-48F9-AD96-B28C946642A2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grp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 txBox="1"/>
          <p:nvPr/>
        </p:nvSpPr>
        <p:spPr>
          <a:xfrm>
            <a:off x="3776181" y="151927"/>
            <a:ext cx="1588301" cy="4527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Sample Tweet</a:t>
            </a:r>
            <a:endParaRPr sz="1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04" name="Google Shape;1104;p30"/>
          <p:cNvCxnSpPr>
            <a:cxnSpLocks/>
          </p:cNvCxnSpPr>
          <p:nvPr/>
        </p:nvCxnSpPr>
        <p:spPr>
          <a:xfrm>
            <a:off x="4570331" y="679258"/>
            <a:ext cx="0" cy="788933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0DA7BA-8A91-4E73-A7C5-E81D6387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0" y="1624072"/>
            <a:ext cx="8604587" cy="31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100" name="Google Shape;1100;p30"/>
          <p:cNvSpPr txBox="1"/>
          <p:nvPr/>
        </p:nvSpPr>
        <p:spPr>
          <a:xfrm>
            <a:off x="120370" y="1128001"/>
            <a:ext cx="2281539" cy="137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200" b="1">
                <a:latin typeface="Fira Sans"/>
                <a:ea typeface="Fira Sans"/>
                <a:cs typeface="Fira Sans"/>
                <a:sym typeface="Fira Sans"/>
              </a:rPr>
              <a:t>It contains 30 attributes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200" b="1">
                <a:latin typeface="Fira Sans"/>
                <a:ea typeface="Fira Sans"/>
                <a:cs typeface="Fira Sans"/>
                <a:sym typeface="Fira Sans"/>
              </a:rPr>
              <a:t>Among them, we used the attributes id, text, lang, entities, user (id, screen_name, status_count) </a:t>
            </a:r>
            <a:endParaRPr sz="12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04" name="Google Shape;1104;p30"/>
          <p:cNvCxnSpPr/>
          <p:nvPr/>
        </p:nvCxnSpPr>
        <p:spPr>
          <a:xfrm>
            <a:off x="127121" y="1026988"/>
            <a:ext cx="2343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5" name="Google Shape;1105;p30"/>
          <p:cNvCxnSpPr/>
          <p:nvPr/>
        </p:nvCxnSpPr>
        <p:spPr>
          <a:xfrm rot="10800000">
            <a:off x="6689488" y="4583485"/>
            <a:ext cx="234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32A5C8-399D-4967-A832-2DDF226CA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029" t="1559" r="28410" b="6014"/>
          <a:stretch/>
        </p:blipFill>
        <p:spPr>
          <a:xfrm>
            <a:off x="2562896" y="950911"/>
            <a:ext cx="3916931" cy="3672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8" name="Google Shape;1101;p30">
            <a:extLst>
              <a:ext uri="{FF2B5EF4-FFF2-40B4-BE49-F238E27FC236}">
                <a16:creationId xmlns:a16="http://schemas.microsoft.com/office/drawing/2014/main" id="{865F40DE-E02E-4F59-8A09-9E4F8B5F3FCD}"/>
              </a:ext>
            </a:extLst>
          </p:cNvPr>
          <p:cNvSpPr txBox="1"/>
          <p:nvPr/>
        </p:nvSpPr>
        <p:spPr>
          <a:xfrm>
            <a:off x="6689488" y="2981460"/>
            <a:ext cx="2343600" cy="14617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l</a:t>
            </a:r>
            <a:r>
              <a:rPr lang="en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ang – language used in the tweet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ntities – contains expanded URLs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</a:t>
            </a:r>
            <a:r>
              <a:rPr lang="en" sz="12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ser – to get screen_name and status_count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0"/>
          <p:cNvSpPr txBox="1"/>
          <p:nvPr/>
        </p:nvSpPr>
        <p:spPr>
          <a:xfrm>
            <a:off x="189633" y="2342243"/>
            <a:ext cx="1819684" cy="452778"/>
          </a:xfrm>
          <a:prstGeom prst="rect">
            <a:avLst/>
          </a:prstGeom>
          <a:solidFill>
            <a:srgbClr val="EE70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Streaming</a:t>
            </a: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6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Code</a:t>
            </a:r>
            <a:endParaRPr sz="16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04" name="Google Shape;1104;p30"/>
          <p:cNvCxnSpPr>
            <a:cxnSpLocks/>
          </p:cNvCxnSpPr>
          <p:nvPr/>
        </p:nvCxnSpPr>
        <p:spPr>
          <a:xfrm>
            <a:off x="2155543" y="2568632"/>
            <a:ext cx="1244481" cy="0"/>
          </a:xfrm>
          <a:prstGeom prst="straightConnector1">
            <a:avLst/>
          </a:prstGeom>
          <a:noFill/>
          <a:ln w="57150" cap="flat" cmpd="sng">
            <a:solidFill>
              <a:srgbClr val="EE702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08A57-1A37-4A7F-8DB7-2F92ECED4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9"/>
          <a:stretch/>
        </p:blipFill>
        <p:spPr>
          <a:xfrm>
            <a:off x="3635393" y="246823"/>
            <a:ext cx="5318974" cy="46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/>
          <p:nvPr/>
        </p:nvSpPr>
        <p:spPr>
          <a:xfrm>
            <a:off x="5687700" y="1846235"/>
            <a:ext cx="2999100" cy="78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8775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Analysis</a:t>
            </a:r>
            <a:endParaRPr dirty="0"/>
          </a:p>
        </p:txBody>
      </p:sp>
      <p:grpSp>
        <p:nvGrpSpPr>
          <p:cNvPr id="749" name="Google Shape;749;p26"/>
          <p:cNvGrpSpPr/>
          <p:nvPr/>
        </p:nvGrpSpPr>
        <p:grpSpPr>
          <a:xfrm>
            <a:off x="6105622" y="1905492"/>
            <a:ext cx="2476014" cy="666258"/>
            <a:chOff x="7405297" y="1296675"/>
            <a:chExt cx="1296003" cy="666258"/>
          </a:xfrm>
        </p:grpSpPr>
        <p:sp>
          <p:nvSpPr>
            <p:cNvPr id="750" name="Google Shape;750;p2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MongoDB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Database Project with collection “Tweets” and insert our dataset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8" name="Google Shape;758;p26"/>
          <p:cNvSpPr/>
          <p:nvPr/>
        </p:nvSpPr>
        <p:spPr>
          <a:xfrm>
            <a:off x="5287269" y="1886009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 txBox="1"/>
          <p:nvPr/>
        </p:nvSpPr>
        <p:spPr>
          <a:xfrm>
            <a:off x="5289174" y="2091036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94888-5211-40BB-BD25-CA936E84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/>
          <a:stretch/>
        </p:blipFill>
        <p:spPr>
          <a:xfrm>
            <a:off x="457200" y="3837641"/>
            <a:ext cx="6346943" cy="12062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F28E79-E05C-4B94-8FAB-72A9AB017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35"/>
          <a:stretch/>
        </p:blipFill>
        <p:spPr bwMode="auto">
          <a:xfrm>
            <a:off x="457200" y="893450"/>
            <a:ext cx="2941181" cy="9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DE9CC-5B2B-47B9-8798-22A670E1F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79610"/>
            <a:ext cx="2971690" cy="1756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6"/>
          <p:cNvSpPr/>
          <p:nvPr/>
        </p:nvSpPr>
        <p:spPr>
          <a:xfrm>
            <a:off x="5687700" y="1031381"/>
            <a:ext cx="2999100" cy="78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Analysis</a:t>
            </a:r>
            <a:endParaRPr dirty="0"/>
          </a:p>
        </p:txBody>
      </p:sp>
      <p:grpSp>
        <p:nvGrpSpPr>
          <p:cNvPr id="755" name="Google Shape;755;p26"/>
          <p:cNvGrpSpPr/>
          <p:nvPr/>
        </p:nvGrpSpPr>
        <p:grpSpPr>
          <a:xfrm>
            <a:off x="6123766" y="1113687"/>
            <a:ext cx="2476014" cy="666255"/>
            <a:chOff x="7405297" y="2651772"/>
            <a:chExt cx="1296003" cy="666255"/>
          </a:xfrm>
        </p:grpSpPr>
        <p:sp>
          <p:nvSpPr>
            <p:cNvPr id="756" name="Google Shape;756;p26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Language Analysis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7" name="Google Shape;757;p26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Plot of Top 5 Languages Used, with the help of lang attribute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59" name="Google Shape;759;p26"/>
          <p:cNvSpPr/>
          <p:nvPr/>
        </p:nvSpPr>
        <p:spPr>
          <a:xfrm>
            <a:off x="5317146" y="1091047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 txBox="1"/>
          <p:nvPr/>
        </p:nvSpPr>
        <p:spPr>
          <a:xfrm>
            <a:off x="5317042" y="1296073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4CA82-5E2A-44B9-BA58-B47377C2D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5" b="5910"/>
          <a:stretch/>
        </p:blipFill>
        <p:spPr>
          <a:xfrm>
            <a:off x="133274" y="1737171"/>
            <a:ext cx="4399060" cy="166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3EB4A-3CDD-4904-ADE6-9E8F5C502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145" r="39841"/>
          <a:stretch/>
        </p:blipFill>
        <p:spPr>
          <a:xfrm>
            <a:off x="4630730" y="2133708"/>
            <a:ext cx="4350729" cy="30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6"/>
          <p:cNvSpPr/>
          <p:nvPr/>
        </p:nvSpPr>
        <p:spPr>
          <a:xfrm>
            <a:off x="5963954" y="932946"/>
            <a:ext cx="2999100" cy="78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&amp; Analysis</a:t>
            </a:r>
            <a:endParaRPr dirty="0"/>
          </a:p>
        </p:txBody>
      </p:sp>
      <p:grpSp>
        <p:nvGrpSpPr>
          <p:cNvPr id="752" name="Google Shape;752;p26"/>
          <p:cNvGrpSpPr/>
          <p:nvPr/>
        </p:nvGrpSpPr>
        <p:grpSpPr>
          <a:xfrm>
            <a:off x="6381876" y="995231"/>
            <a:ext cx="2476014" cy="666264"/>
            <a:chOff x="7405297" y="4014224"/>
            <a:chExt cx="1296003" cy="666264"/>
          </a:xfrm>
        </p:grpSpPr>
        <p:sp>
          <p:nvSpPr>
            <p:cNvPr id="753" name="Google Shape;753;p26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Status Count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Plot of Top 5 Status Counts, using status_count in user attribute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60" name="Google Shape;760;p26"/>
          <p:cNvSpPr/>
          <p:nvPr/>
        </p:nvSpPr>
        <p:spPr>
          <a:xfrm>
            <a:off x="5563564" y="972714"/>
            <a:ext cx="708232" cy="708232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 txBox="1"/>
          <p:nvPr/>
        </p:nvSpPr>
        <p:spPr>
          <a:xfrm>
            <a:off x="5563478" y="1177722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098769-6888-4499-AC9D-2D047F9D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216" y="1743231"/>
            <a:ext cx="3640900" cy="33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0A764-5271-41D3-ACA6-6BD664730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" y="1024756"/>
            <a:ext cx="5143946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32C1D-C4CA-4E15-BB4D-A0E99CD2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32" y="2731181"/>
            <a:ext cx="200423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1906"/>
      </p:ext>
    </p:extLst>
  </p:cSld>
  <p:clrMapOvr>
    <a:masterClrMapping/>
  </p:clrMapOvr>
</p:sld>
</file>

<file path=ppt/theme/theme1.xml><?xml version="1.0" encoding="utf-8"?>
<a:theme xmlns:a="http://schemas.openxmlformats.org/drawingml/2006/main" name="Malware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E94E1B"/>
      </a:accent1>
      <a:accent2>
        <a:srgbClr val="E94E1B"/>
      </a:accent2>
      <a:accent3>
        <a:srgbClr val="EE7026"/>
      </a:accent3>
      <a:accent4>
        <a:srgbClr val="3C3C3B"/>
      </a:accent4>
      <a:accent5>
        <a:srgbClr val="575756"/>
      </a:accent5>
      <a:accent6>
        <a:srgbClr val="C6C6C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569</Words>
  <Application>Microsoft Office PowerPoint</Application>
  <PresentationFormat>On-screen Show (16:9)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Fira Sans</vt:lpstr>
      <vt:lpstr>Arial</vt:lpstr>
      <vt:lpstr>Fira Sans Medium</vt:lpstr>
      <vt:lpstr>Courier New</vt:lpstr>
      <vt:lpstr>Fira Sans Black</vt:lpstr>
      <vt:lpstr>Malware Infographics by Slidesgo</vt:lpstr>
      <vt:lpstr>Twitter Analysis to Enhance Malware Detection</vt:lpstr>
      <vt:lpstr>Project Info</vt:lpstr>
      <vt:lpstr>Dataset </vt:lpstr>
      <vt:lpstr>PowerPoint Presentation</vt:lpstr>
      <vt:lpstr>Dataset</vt:lpstr>
      <vt:lpstr>PowerPoint Presentation</vt:lpstr>
      <vt:lpstr>Code &amp; Analysis</vt:lpstr>
      <vt:lpstr>Code &amp; Analysis</vt:lpstr>
      <vt:lpstr>Code &amp; Analysis</vt:lpstr>
      <vt:lpstr>Code &amp; Analysis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to Enhance Malware Detection</dc:title>
  <cp:lastModifiedBy>Prattipati Sri Vaishno Sai Suren - [CB.EN.U4AIE19048]</cp:lastModifiedBy>
  <cp:revision>18</cp:revision>
  <dcterms:modified xsi:type="dcterms:W3CDTF">2022-09-09T10:35:52Z</dcterms:modified>
</cp:coreProperties>
</file>