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8" roundtripDataSignature="AMtx7mhS6IYozOwJmCOx+1e6RGe6/bne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g256a32244cf_0_834"/>
          <p:cNvGrpSpPr/>
          <p:nvPr/>
        </p:nvGrpSpPr>
        <p:grpSpPr>
          <a:xfrm>
            <a:off x="6098378" y="5"/>
            <a:ext cx="3045625" cy="2030570"/>
            <a:chOff x="6098378" y="5"/>
            <a:chExt cx="3045625" cy="2030570"/>
          </a:xfrm>
        </p:grpSpPr>
        <p:sp>
          <p:nvSpPr>
            <p:cNvPr id="11" name="Google Shape;11;g256a32244cf_0_83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256a32244cf_0_83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256a32244cf_0_83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g256a32244cf_0_83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g256a32244cf_0_83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g256a32244cf_0_834"/>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g256a32244cf_0_834"/>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g256a32244cf_0_83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g256a32244cf_0_894"/>
          <p:cNvGrpSpPr/>
          <p:nvPr/>
        </p:nvGrpSpPr>
        <p:grpSpPr>
          <a:xfrm>
            <a:off x="6098378" y="5"/>
            <a:ext cx="3045625" cy="2030570"/>
            <a:chOff x="6098378" y="5"/>
            <a:chExt cx="3045625" cy="2030570"/>
          </a:xfrm>
        </p:grpSpPr>
        <p:sp>
          <p:nvSpPr>
            <p:cNvPr id="71" name="Google Shape;71;g256a32244cf_0_89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256a32244cf_0_89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56a32244cf_0_89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256a32244cf_0_89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256a32244cf_0_89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g256a32244cf_0_894"/>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g256a32244cf_0_894"/>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g256a32244cf_0_89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g256a32244cf_0_90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g256a32244cf_0_844"/>
          <p:cNvGrpSpPr/>
          <p:nvPr/>
        </p:nvGrpSpPr>
        <p:grpSpPr>
          <a:xfrm>
            <a:off x="6098378" y="5"/>
            <a:ext cx="3045625" cy="2030570"/>
            <a:chOff x="6098378" y="5"/>
            <a:chExt cx="3045625" cy="2030570"/>
          </a:xfrm>
        </p:grpSpPr>
        <p:sp>
          <p:nvSpPr>
            <p:cNvPr id="21" name="Google Shape;21;g256a32244cf_0_84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256a32244cf_0_84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g256a32244cf_0_84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g256a32244cf_0_84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256a32244cf_0_84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g256a32244cf_0_84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g256a32244cf_0_84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g256a32244cf_0_853"/>
          <p:cNvGrpSpPr/>
          <p:nvPr/>
        </p:nvGrpSpPr>
        <p:grpSpPr>
          <a:xfrm>
            <a:off x="0" y="3903669"/>
            <a:ext cx="9144000" cy="1239925"/>
            <a:chOff x="0" y="3903669"/>
            <a:chExt cx="9144000" cy="1239925"/>
          </a:xfrm>
        </p:grpSpPr>
        <p:sp>
          <p:nvSpPr>
            <p:cNvPr id="30" name="Google Shape;30;g256a32244cf_0_85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256a32244cf_0_85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256a32244cf_0_85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256a32244cf_0_85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256a32244cf_0_85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g256a32244cf_0_85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g256a32244cf_0_8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g256a32244cf_0_85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g256a32244cf_0_86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g256a32244cf_0_863"/>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g256a32244cf_0_863"/>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g256a32244cf_0_86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g256a32244cf_0_86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g256a32244cf_0_86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g256a32244cf_0_87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g256a32244cf_0_871"/>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g256a32244cf_0_87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g256a32244cf_0_875"/>
          <p:cNvGrpSpPr/>
          <p:nvPr/>
        </p:nvGrpSpPr>
        <p:grpSpPr>
          <a:xfrm>
            <a:off x="6098378" y="5"/>
            <a:ext cx="3045625" cy="2030570"/>
            <a:chOff x="6098378" y="5"/>
            <a:chExt cx="3045625" cy="2030570"/>
          </a:xfrm>
        </p:grpSpPr>
        <p:sp>
          <p:nvSpPr>
            <p:cNvPr id="52" name="Google Shape;52;g256a32244cf_0_875"/>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256a32244cf_0_875"/>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256a32244cf_0_875"/>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256a32244cf_0_87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256a32244cf_0_875"/>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g256a32244cf_0_87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g256a32244cf_0_87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g256a32244cf_0_884"/>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g256a32244cf_0_88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g256a32244cf_0_884"/>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g256a32244cf_0_884"/>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g256a32244cf_0_88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g256a32244cf_0_88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g256a32244cf_0_891"/>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g256a32244cf_0_89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g256a32244cf_0_83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g256a32244cf_0_83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g256a32244cf_0_83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techtarget.com/searchbusinessanalytics/feature/8-top-data-science-applications-and-use-cases-for-business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463700" y="814850"/>
            <a:ext cx="8216100" cy="29151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91919"/>
              <a:buNone/>
            </a:pPr>
            <a:r>
              <a:rPr lang="en-GB" sz="2200">
                <a:solidFill>
                  <a:srgbClr val="CFE2F3"/>
                </a:solidFill>
              </a:rPr>
              <a:t>Internship presentation</a:t>
            </a:r>
            <a:endParaRPr sz="2200">
              <a:solidFill>
                <a:srgbClr val="CFE2F3"/>
              </a:solidFill>
            </a:endParaRPr>
          </a:p>
          <a:p>
            <a:pPr indent="0" lvl="0" marL="0" rtl="0" algn="ctr">
              <a:lnSpc>
                <a:spcPct val="100000"/>
              </a:lnSpc>
              <a:spcBef>
                <a:spcPts val="0"/>
              </a:spcBef>
              <a:spcAft>
                <a:spcPts val="0"/>
              </a:spcAft>
              <a:buSzPct val="191919"/>
              <a:buNone/>
            </a:pPr>
            <a:r>
              <a:rPr lang="en-GB" sz="2200">
                <a:solidFill>
                  <a:srgbClr val="CFE2F3"/>
                </a:solidFill>
              </a:rPr>
              <a:t>On</a:t>
            </a:r>
            <a:endParaRPr sz="2200">
              <a:solidFill>
                <a:srgbClr val="CFE2F3"/>
              </a:solidFill>
            </a:endParaRPr>
          </a:p>
          <a:p>
            <a:pPr indent="0" lvl="0" marL="0" rtl="0" algn="ctr">
              <a:lnSpc>
                <a:spcPct val="100000"/>
              </a:lnSpc>
              <a:spcBef>
                <a:spcPts val="0"/>
              </a:spcBef>
              <a:spcAft>
                <a:spcPts val="0"/>
              </a:spcAft>
              <a:buSzPct val="112442"/>
              <a:buNone/>
            </a:pPr>
            <a:r>
              <a:rPr b="1" lang="en-GB" sz="3755">
                <a:solidFill>
                  <a:srgbClr val="FFFFFF"/>
                </a:solidFill>
              </a:rPr>
              <a:t>Data Science Virtual Internship Program 2023</a:t>
            </a:r>
            <a:endParaRPr b="1" sz="3755">
              <a:solidFill>
                <a:srgbClr val="FFFFFF"/>
              </a:solidFill>
            </a:endParaRPr>
          </a:p>
          <a:p>
            <a:pPr indent="0" lvl="0" marL="0" rtl="0" algn="ctr">
              <a:lnSpc>
                <a:spcPct val="100000"/>
              </a:lnSpc>
              <a:spcBef>
                <a:spcPts val="0"/>
              </a:spcBef>
              <a:spcAft>
                <a:spcPts val="0"/>
              </a:spcAft>
              <a:buSzPct val="191919"/>
              <a:buNone/>
            </a:pPr>
            <a:r>
              <a:rPr lang="en-GB" sz="2200">
                <a:solidFill>
                  <a:srgbClr val="CFE2F3"/>
                </a:solidFill>
              </a:rPr>
              <a:t>Organized by</a:t>
            </a:r>
            <a:endParaRPr sz="2200">
              <a:solidFill>
                <a:srgbClr val="CFE2F3"/>
              </a:solidFill>
            </a:endParaRPr>
          </a:p>
          <a:p>
            <a:pPr indent="0" lvl="0" marL="0" rtl="0" algn="ctr">
              <a:lnSpc>
                <a:spcPct val="100000"/>
              </a:lnSpc>
              <a:spcBef>
                <a:spcPts val="0"/>
              </a:spcBef>
              <a:spcAft>
                <a:spcPts val="0"/>
              </a:spcAft>
              <a:buSzPct val="182701"/>
              <a:buNone/>
            </a:pPr>
            <a:r>
              <a:rPr lang="en-GB" sz="2311">
                <a:solidFill>
                  <a:srgbClr val="F4CCCC"/>
                </a:solidFill>
              </a:rPr>
              <a:t>Preqinsta</a:t>
            </a:r>
            <a:endParaRPr sz="2311">
              <a:solidFill>
                <a:srgbClr val="F4CCCC"/>
              </a:solidFill>
            </a:endParaRPr>
          </a:p>
          <a:p>
            <a:pPr indent="0" lvl="0" marL="0" rtl="0" algn="ctr">
              <a:lnSpc>
                <a:spcPct val="100000"/>
              </a:lnSpc>
              <a:spcBef>
                <a:spcPts val="0"/>
              </a:spcBef>
              <a:spcAft>
                <a:spcPts val="0"/>
              </a:spcAft>
              <a:buSzPct val="191919"/>
              <a:buNone/>
            </a:pPr>
            <a:r>
              <a:t/>
            </a:r>
            <a:endParaRPr sz="2200"/>
          </a:p>
        </p:txBody>
      </p:sp>
      <p:sp>
        <p:nvSpPr>
          <p:cNvPr id="86" name="Google Shape;86;p1"/>
          <p:cNvSpPr txBox="1"/>
          <p:nvPr>
            <p:ph idx="1" type="subTitle"/>
          </p:nvPr>
        </p:nvSpPr>
        <p:spPr>
          <a:xfrm>
            <a:off x="6223625" y="3887450"/>
            <a:ext cx="2366100" cy="630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GB" sz="1894">
                <a:solidFill>
                  <a:srgbClr val="E6B8AF"/>
                </a:solidFill>
              </a:rPr>
              <a:t>Submitted by Vaishnavi Sagilala</a:t>
            </a:r>
            <a:endParaRPr sz="1894">
              <a:solidFill>
                <a:srgbClr val="E6B8AF"/>
              </a:solidFill>
            </a:endParaRPr>
          </a:p>
          <a:p>
            <a:pPr indent="0" lvl="0" marL="0" rtl="0" algn="ctr">
              <a:lnSpc>
                <a:spcPct val="80000"/>
              </a:lnSpc>
              <a:spcBef>
                <a:spcPts val="0"/>
              </a:spcBef>
              <a:spcAft>
                <a:spcPts val="0"/>
              </a:spcAft>
              <a:buSzPts val="275"/>
              <a:buNone/>
            </a:pPr>
            <a:r>
              <a:t/>
            </a:r>
            <a:endParaRPr sz="1600"/>
          </a:p>
          <a:p>
            <a:pPr indent="0" lvl="0" marL="0" rtl="0" algn="ctr">
              <a:lnSpc>
                <a:spcPct val="80000"/>
              </a:lnSpc>
              <a:spcBef>
                <a:spcPts val="0"/>
              </a:spcBef>
              <a:spcAft>
                <a:spcPts val="0"/>
              </a:spcAft>
              <a:buSzPts val="275"/>
              <a:buNone/>
            </a:pPr>
            <a:r>
              <a:t/>
            </a:r>
            <a:endParaRPr sz="300"/>
          </a:p>
          <a:p>
            <a:pPr indent="0" lvl="0" marL="0" rtl="0" algn="ctr">
              <a:lnSpc>
                <a:spcPct val="80000"/>
              </a:lnSpc>
              <a:spcBef>
                <a:spcPts val="0"/>
              </a:spcBef>
              <a:spcAft>
                <a:spcPts val="0"/>
              </a:spcAft>
              <a:buSzPts val="275"/>
              <a:buNone/>
            </a:pPr>
            <a:r>
              <a:t/>
            </a:r>
            <a:endParaRPr sz="300"/>
          </a:p>
          <a:p>
            <a:pPr indent="0" lvl="0" marL="0" rtl="0" algn="ctr">
              <a:lnSpc>
                <a:spcPct val="80000"/>
              </a:lnSpc>
              <a:spcBef>
                <a:spcPts val="0"/>
              </a:spcBef>
              <a:spcAft>
                <a:spcPts val="0"/>
              </a:spcAft>
              <a:buSzPts val="275"/>
              <a:buNone/>
            </a:pPr>
            <a:r>
              <a:t/>
            </a:r>
            <a:endParaRPr sz="300"/>
          </a:p>
          <a:p>
            <a:pPr indent="0" lvl="0" marL="0" rtl="0" algn="ctr">
              <a:lnSpc>
                <a:spcPct val="80000"/>
              </a:lnSpc>
              <a:spcBef>
                <a:spcPts val="0"/>
              </a:spcBef>
              <a:spcAft>
                <a:spcPts val="0"/>
              </a:spcAft>
              <a:buSzPts val="275"/>
              <a:buNone/>
            </a:pPr>
            <a:r>
              <a:t/>
            </a:r>
            <a:endParaRPr sz="300"/>
          </a:p>
          <a:p>
            <a:pPr indent="0" lvl="0" marL="0" rtl="0" algn="ctr">
              <a:lnSpc>
                <a:spcPct val="80000"/>
              </a:lnSpc>
              <a:spcBef>
                <a:spcPts val="0"/>
              </a:spcBef>
              <a:spcAft>
                <a:spcPts val="0"/>
              </a:spcAft>
              <a:buSzPts val="275"/>
              <a:buNone/>
            </a:pPr>
            <a:r>
              <a:t/>
            </a:r>
            <a:endParaRPr sz="300"/>
          </a:p>
          <a:p>
            <a:pPr indent="0" lvl="0" marL="0" rtl="0" algn="ctr">
              <a:lnSpc>
                <a:spcPct val="80000"/>
              </a:lnSpc>
              <a:spcBef>
                <a:spcPts val="0"/>
              </a:spcBef>
              <a:spcAft>
                <a:spcPts val="0"/>
              </a:spcAft>
              <a:buSzPts val="275"/>
              <a:buNone/>
            </a:pPr>
            <a:r>
              <a:t/>
            </a:r>
            <a:endParaRPr sz="300"/>
          </a:p>
          <a:p>
            <a:pPr indent="0" lvl="0" marL="0" rtl="0" algn="ctr">
              <a:lnSpc>
                <a:spcPct val="80000"/>
              </a:lnSpc>
              <a:spcBef>
                <a:spcPts val="0"/>
              </a:spcBef>
              <a:spcAft>
                <a:spcPts val="0"/>
              </a:spcAft>
              <a:buSzPts val="275"/>
              <a:buNone/>
            </a:pPr>
            <a:r>
              <a:t/>
            </a:r>
            <a:endParaRPr sz="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solidFill>
                  <a:srgbClr val="6AA84F"/>
                </a:solidFill>
              </a:rPr>
              <a:t>What do data science people Do</a:t>
            </a:r>
            <a:endParaRPr>
              <a:solidFill>
                <a:srgbClr val="6AA84F"/>
              </a:solidFill>
            </a:endParaRPr>
          </a:p>
        </p:txBody>
      </p:sp>
      <p:sp>
        <p:nvSpPr>
          <p:cNvPr id="140" name="Google Shape;140;p1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GB" sz="1900">
                <a:solidFill>
                  <a:srgbClr val="202124"/>
                </a:solidFill>
                <a:highlight>
                  <a:srgbClr val="FFFFFF"/>
                </a:highlight>
                <a:latin typeface="Arial"/>
                <a:ea typeface="Arial"/>
                <a:cs typeface="Arial"/>
                <a:sym typeface="Arial"/>
              </a:rPr>
              <a:t>Data scientists </a:t>
            </a:r>
            <a:r>
              <a:rPr lang="en-GB" sz="1900">
                <a:solidFill>
                  <a:srgbClr val="040C28"/>
                </a:solidFill>
                <a:latin typeface="Arial"/>
                <a:ea typeface="Arial"/>
                <a:cs typeface="Arial"/>
                <a:sym typeface="Arial"/>
              </a:rPr>
              <a:t>examine which questions need answering and where to find the related data</a:t>
            </a:r>
            <a:r>
              <a:rPr lang="en-GB" sz="1900">
                <a:solidFill>
                  <a:srgbClr val="202124"/>
                </a:solidFill>
                <a:highlight>
                  <a:srgbClr val="FFFFFF"/>
                </a:highlight>
                <a:latin typeface="Arial"/>
                <a:ea typeface="Arial"/>
                <a:cs typeface="Arial"/>
                <a:sym typeface="Arial"/>
              </a:rPr>
              <a:t>. They have business acumen and analytical skills as well as the ability to mine, clean, and present data. Businesses use data scientists to source, manage, and analyze large amounts of unstructured data.</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solidFill>
                  <a:srgbClr val="134F5C"/>
                </a:solidFill>
              </a:rPr>
              <a:t>Data Science in Business</a:t>
            </a:r>
            <a:endParaRPr>
              <a:solidFill>
                <a:srgbClr val="134F5C"/>
              </a:solidFill>
            </a:endParaRPr>
          </a:p>
        </p:txBody>
      </p:sp>
      <p:sp>
        <p:nvSpPr>
          <p:cNvPr id="146" name="Google Shape;146;p1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sz="1700">
                <a:solidFill>
                  <a:srgbClr val="4D5156"/>
                </a:solidFill>
                <a:highlight>
                  <a:srgbClr val="FFFFFF"/>
                </a:highlight>
                <a:latin typeface="Arial"/>
                <a:ea typeface="Arial"/>
                <a:cs typeface="Arial"/>
                <a:sym typeface="Arial"/>
              </a:rPr>
              <a:t>Data science allows businesses to measure performance through data collection to make more educated decisions across the organization by using trends and empirical evidence to help them come up with solutions</a:t>
            </a:r>
            <a:endParaRPr sz="1700">
              <a:solidFill>
                <a:srgbClr val="4D5156"/>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300"/>
              <a:buNone/>
            </a:pPr>
            <a:r>
              <a:rPr lang="en-GB" sz="1700">
                <a:solidFill>
                  <a:srgbClr val="4D5156"/>
                </a:solidFill>
                <a:highlight>
                  <a:srgbClr val="FFFFFF"/>
                </a:highlight>
                <a:latin typeface="Arial"/>
                <a:ea typeface="Arial"/>
                <a:cs typeface="Arial"/>
                <a:sym typeface="Arial"/>
              </a:rPr>
              <a:t>In short, yes. </a:t>
            </a:r>
            <a:r>
              <a:rPr lang="en-GB" sz="1700">
                <a:solidFill>
                  <a:srgbClr val="040C28"/>
                </a:solidFill>
                <a:highlight>
                  <a:srgbClr val="FFFFFF"/>
                </a:highlight>
                <a:latin typeface="Arial"/>
                <a:ea typeface="Arial"/>
                <a:cs typeface="Arial"/>
                <a:sym typeface="Arial"/>
              </a:rPr>
              <a:t>Data science can improve a few business functions, including marketing, operations, and product development</a:t>
            </a:r>
            <a:r>
              <a:rPr lang="en-GB" sz="1700">
                <a:solidFill>
                  <a:srgbClr val="4D5156"/>
                </a:solidFill>
                <a:highlight>
                  <a:srgbClr val="FFFFFF"/>
                </a:highlight>
                <a:latin typeface="Arial"/>
                <a:ea typeface="Arial"/>
                <a:cs typeface="Arial"/>
                <a:sym typeface="Arial"/>
              </a:rPr>
              <a:t>.</a:t>
            </a:r>
            <a:endParaRPr sz="1400">
              <a:solidFill>
                <a:srgbClr val="70757A"/>
              </a:solidFill>
              <a:highlight>
                <a:srgbClr val="FFFFFF"/>
              </a:highlight>
              <a:latin typeface="Arial"/>
              <a:ea typeface="Arial"/>
              <a:cs typeface="Arial"/>
              <a:sym typeface="Arial"/>
            </a:endParaRPr>
          </a:p>
          <a:p>
            <a:pPr indent="0" lvl="0" marL="0" rtl="0" algn="l">
              <a:lnSpc>
                <a:spcPct val="134000"/>
              </a:lnSpc>
              <a:spcBef>
                <a:spcPts val="1200"/>
              </a:spcBef>
              <a:spcAft>
                <a:spcPts val="0"/>
              </a:spcAft>
              <a:buSzPts val="1300"/>
              <a:buNone/>
            </a:pPr>
            <a:r>
              <a:t/>
            </a:r>
            <a:endParaRPr sz="900">
              <a:solidFill>
                <a:srgbClr val="70757A"/>
              </a:solidFill>
              <a:highlight>
                <a:srgbClr val="FFFFFF"/>
              </a:highlight>
              <a:latin typeface="Arial"/>
              <a:ea typeface="Arial"/>
              <a:cs typeface="Arial"/>
              <a:sym typeface="Arial"/>
            </a:endParaRPr>
          </a:p>
          <a:p>
            <a:pPr indent="0" lvl="0" marL="0" rtl="0" algn="l">
              <a:lnSpc>
                <a:spcPct val="115000"/>
              </a:lnSpc>
              <a:spcBef>
                <a:spcPts val="0"/>
              </a:spcBef>
              <a:spcAft>
                <a:spcPts val="1200"/>
              </a:spcAft>
              <a:buSzPts val="1300"/>
              <a:buNone/>
            </a:pPr>
            <a:r>
              <a:t/>
            </a:r>
            <a:endParaRPr sz="1200">
              <a:solidFill>
                <a:srgbClr val="4D5156"/>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solidFill>
                  <a:srgbClr val="5B0F00"/>
                </a:solidFill>
              </a:rPr>
              <a:t>Use Cases for Data Science</a:t>
            </a:r>
            <a:endParaRPr>
              <a:solidFill>
                <a:srgbClr val="5B0F00"/>
              </a:solidFill>
            </a:endParaRPr>
          </a:p>
        </p:txBody>
      </p:sp>
      <p:sp>
        <p:nvSpPr>
          <p:cNvPr id="152" name="Google Shape;152;p12"/>
          <p:cNvSpPr txBox="1"/>
          <p:nvPr>
            <p:ph idx="1" type="body"/>
          </p:nvPr>
        </p:nvSpPr>
        <p:spPr>
          <a:xfrm>
            <a:off x="819150" y="1422625"/>
            <a:ext cx="7505700" cy="3016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20147"/>
              <a:buNone/>
            </a:pPr>
            <a:r>
              <a:rPr lang="en-GB" sz="4328">
                <a:solidFill>
                  <a:srgbClr val="05192D"/>
                </a:solidFill>
                <a:highlight>
                  <a:srgbClr val="FFFFFF"/>
                </a:highlight>
                <a:latin typeface="Arial"/>
                <a:ea typeface="Arial"/>
                <a:cs typeface="Arial"/>
                <a:sym typeface="Arial"/>
              </a:rPr>
              <a:t>A data science use case is a concrete real-world task to be solved using the available data. In the framework of a particular company, many variables are analyzed using data science techniques in the context of the company’s specific industry. Data science use cases can be a problem to be resolved, a hypothesis to be checked, or a question to be answered. Essentially, doing data science means solving real-world use cases.</a:t>
            </a:r>
            <a:endParaRPr sz="4328">
              <a:solidFill>
                <a:srgbClr val="05192D"/>
              </a:solidFill>
              <a:highlight>
                <a:srgbClr val="FFFFFF"/>
              </a:highlight>
              <a:latin typeface="Arial"/>
              <a:ea typeface="Arial"/>
              <a:cs typeface="Arial"/>
              <a:sym typeface="Arial"/>
            </a:endParaRPr>
          </a:p>
          <a:p>
            <a:pPr indent="0" lvl="0" marL="0" rtl="0" algn="l">
              <a:lnSpc>
                <a:spcPct val="115000"/>
              </a:lnSpc>
              <a:spcBef>
                <a:spcPts val="1100"/>
              </a:spcBef>
              <a:spcAft>
                <a:spcPts val="0"/>
              </a:spcAft>
              <a:buSzPct val="120147"/>
              <a:buNone/>
            </a:pPr>
            <a:r>
              <a:rPr lang="en-GB" sz="4328">
                <a:solidFill>
                  <a:srgbClr val="05192D"/>
                </a:solidFill>
                <a:highlight>
                  <a:srgbClr val="FFFFFF"/>
                </a:highlight>
                <a:latin typeface="Arial"/>
                <a:ea typeface="Arial"/>
                <a:cs typeface="Arial"/>
                <a:sym typeface="Arial"/>
              </a:rPr>
              <a:t>Although the content of each use case will likely be very different, there are some common things to always keep in mind:</a:t>
            </a:r>
            <a:endParaRPr sz="4328">
              <a:solidFill>
                <a:srgbClr val="05192D"/>
              </a:solidFill>
              <a:highlight>
                <a:srgbClr val="FFFFFF"/>
              </a:highlight>
              <a:latin typeface="Arial"/>
              <a:ea typeface="Arial"/>
              <a:cs typeface="Arial"/>
              <a:sym typeface="Arial"/>
            </a:endParaRPr>
          </a:p>
          <a:p>
            <a:pPr indent="-301310" lvl="0" marL="457200" rtl="0" algn="l">
              <a:lnSpc>
                <a:spcPct val="115000"/>
              </a:lnSpc>
              <a:spcBef>
                <a:spcPts val="1100"/>
              </a:spcBef>
              <a:spcAft>
                <a:spcPts val="0"/>
              </a:spcAft>
              <a:buClr>
                <a:srgbClr val="05192D"/>
              </a:buClr>
              <a:buSzPct val="100000"/>
              <a:buFont typeface="Arial"/>
              <a:buChar char="●"/>
            </a:pPr>
            <a:r>
              <a:rPr lang="en-GB" sz="4578">
                <a:solidFill>
                  <a:srgbClr val="05192D"/>
                </a:solidFill>
                <a:highlight>
                  <a:srgbClr val="FFFFFF"/>
                </a:highlight>
                <a:latin typeface="Arial"/>
                <a:ea typeface="Arial"/>
                <a:cs typeface="Arial"/>
                <a:sym typeface="Arial"/>
              </a:rPr>
              <a:t>Data science use case planning is: outlining a clear goal and expected outcomes, understanding the scope of work, assessing available resources, providing required data, evaluating risks, and defining KPI as a measure of success.</a:t>
            </a:r>
            <a:endParaRPr sz="4578">
              <a:solidFill>
                <a:srgbClr val="05192D"/>
              </a:solidFill>
              <a:highlight>
                <a:srgbClr val="FFFFFF"/>
              </a:highlight>
              <a:latin typeface="Arial"/>
              <a:ea typeface="Arial"/>
              <a:cs typeface="Arial"/>
              <a:sym typeface="Arial"/>
            </a:endParaRPr>
          </a:p>
          <a:p>
            <a:pPr indent="-301310" lvl="0" marL="457200" rtl="0" algn="l">
              <a:lnSpc>
                <a:spcPct val="115000"/>
              </a:lnSpc>
              <a:spcBef>
                <a:spcPts val="0"/>
              </a:spcBef>
              <a:spcAft>
                <a:spcPts val="0"/>
              </a:spcAft>
              <a:buClr>
                <a:srgbClr val="05192D"/>
              </a:buClr>
              <a:buSzPct val="100000"/>
              <a:buFont typeface="Arial"/>
              <a:buChar char="●"/>
            </a:pPr>
            <a:r>
              <a:rPr lang="en-GB" sz="4578">
                <a:solidFill>
                  <a:srgbClr val="05192D"/>
                </a:solidFill>
                <a:highlight>
                  <a:srgbClr val="FFFFFF"/>
                </a:highlight>
                <a:latin typeface="Arial"/>
                <a:ea typeface="Arial"/>
                <a:cs typeface="Arial"/>
                <a:sym typeface="Arial"/>
              </a:rPr>
              <a:t>The most common approaches to solving data science use cases are: forecasting, classification, pattern and anomaly detection, recommendations, and image recognition.</a:t>
            </a:r>
            <a:endParaRPr sz="4578">
              <a:solidFill>
                <a:srgbClr val="05192D"/>
              </a:solidFill>
              <a:highlight>
                <a:srgbClr val="FFFFFF"/>
              </a:highlight>
              <a:latin typeface="Arial"/>
              <a:ea typeface="Arial"/>
              <a:cs typeface="Arial"/>
              <a:sym typeface="Arial"/>
            </a:endParaRPr>
          </a:p>
          <a:p>
            <a:pPr indent="-301310" lvl="0" marL="457200" rtl="0" algn="l">
              <a:lnSpc>
                <a:spcPct val="115000"/>
              </a:lnSpc>
              <a:spcBef>
                <a:spcPts val="0"/>
              </a:spcBef>
              <a:spcAft>
                <a:spcPts val="0"/>
              </a:spcAft>
              <a:buClr>
                <a:srgbClr val="05192D"/>
              </a:buClr>
              <a:buSzPct val="100000"/>
              <a:buFont typeface="Arial"/>
              <a:buChar char="●"/>
            </a:pPr>
            <a:r>
              <a:rPr lang="en-GB" sz="4578">
                <a:solidFill>
                  <a:srgbClr val="05192D"/>
                </a:solidFill>
                <a:highlight>
                  <a:srgbClr val="FFFFFF"/>
                </a:highlight>
                <a:latin typeface="Arial"/>
                <a:ea typeface="Arial"/>
                <a:cs typeface="Arial"/>
                <a:sym typeface="Arial"/>
              </a:rPr>
              <a:t>Some data science use cases represent typical tasks across different fields and you can rely on similar approaches to solve them, such as customer churn rate prediction, customer segmentation, fraud detection, recommendation systems, and price optimization</a:t>
            </a:r>
            <a:endParaRPr sz="4578">
              <a:solidFill>
                <a:srgbClr val="05192D"/>
              </a:solidFill>
              <a:highlight>
                <a:srgbClr val="FFFFFF"/>
              </a:highlight>
              <a:latin typeface="Arial"/>
              <a:ea typeface="Arial"/>
              <a:cs typeface="Arial"/>
              <a:sym typeface="Arial"/>
            </a:endParaRPr>
          </a:p>
          <a:p>
            <a:pPr indent="0" lvl="0" marL="0" rtl="0" algn="l">
              <a:lnSpc>
                <a:spcPct val="115000"/>
              </a:lnSpc>
              <a:spcBef>
                <a:spcPts val="2700"/>
              </a:spcBef>
              <a:spcAft>
                <a:spcPts val="0"/>
              </a:spcAft>
              <a:buSzPts val="1300"/>
              <a:buNone/>
            </a:pPr>
            <a:r>
              <a:t/>
            </a:r>
            <a:endParaRPr sz="1100">
              <a:solidFill>
                <a:srgbClr val="05192D"/>
              </a:solidFill>
              <a:highlight>
                <a:srgbClr val="FFFFFF"/>
              </a:highlight>
              <a:latin typeface="Arial"/>
              <a:ea typeface="Arial"/>
              <a:cs typeface="Arial"/>
              <a:sym typeface="Arial"/>
            </a:endParaRPr>
          </a:p>
          <a:p>
            <a:pPr indent="0" lvl="0" marL="0" rtl="0" algn="l">
              <a:lnSpc>
                <a:spcPct val="115000"/>
              </a:lnSpc>
              <a:spcBef>
                <a:spcPts val="110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200"/>
              </a:spcAft>
              <a:buSzPct val="288888"/>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819150" y="85685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t>Data Science People</a:t>
            </a:r>
            <a:endParaRPr/>
          </a:p>
        </p:txBody>
      </p:sp>
      <p:sp>
        <p:nvSpPr>
          <p:cNvPr id="158" name="Google Shape;158;p13"/>
          <p:cNvSpPr txBox="1"/>
          <p:nvPr>
            <p:ph idx="1" type="body"/>
          </p:nvPr>
        </p:nvSpPr>
        <p:spPr>
          <a:xfrm>
            <a:off x="819150" y="1456375"/>
            <a:ext cx="7505700" cy="29823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88031"/>
              <a:buNone/>
            </a:pPr>
            <a:r>
              <a:rPr lang="en-GB" sz="5907">
                <a:solidFill>
                  <a:srgbClr val="4D5156"/>
                </a:solidFill>
                <a:highlight>
                  <a:srgbClr val="FFFFFF"/>
                </a:highlight>
                <a:latin typeface="Arial"/>
                <a:ea typeface="Arial"/>
                <a:cs typeface="Arial"/>
                <a:sym typeface="Arial"/>
              </a:rPr>
              <a:t>A data scientist is </a:t>
            </a:r>
            <a:r>
              <a:rPr lang="en-GB" sz="5907">
                <a:solidFill>
                  <a:srgbClr val="040C28"/>
                </a:solidFill>
                <a:highlight>
                  <a:srgbClr val="FFFFFF"/>
                </a:highlight>
                <a:latin typeface="Arial"/>
                <a:ea typeface="Arial"/>
                <a:cs typeface="Arial"/>
                <a:sym typeface="Arial"/>
              </a:rPr>
              <a:t>an analytics professional who is responsible for collecting, analyzing and interpreting data to help drive decision-making in an organization</a:t>
            </a:r>
            <a:r>
              <a:rPr lang="en-GB" sz="5907">
                <a:solidFill>
                  <a:srgbClr val="4D5156"/>
                </a:solidFill>
                <a:highlight>
                  <a:srgbClr val="FFFFFF"/>
                </a:highlight>
                <a:latin typeface="Arial"/>
                <a:ea typeface="Arial"/>
                <a:cs typeface="Arial"/>
                <a:sym typeface="Arial"/>
              </a:rPr>
              <a:t>.</a:t>
            </a:r>
            <a:endParaRPr sz="5907">
              <a:solidFill>
                <a:srgbClr val="4D5156"/>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ct val="81161"/>
              <a:buNone/>
            </a:pPr>
            <a:r>
              <a:rPr lang="en-GB" sz="6407">
                <a:solidFill>
                  <a:srgbClr val="0000FF"/>
                </a:solidFill>
                <a:highlight>
                  <a:srgbClr val="FFFFFF"/>
                </a:highlight>
                <a:latin typeface="Arial"/>
                <a:ea typeface="Arial"/>
                <a:cs typeface="Arial"/>
                <a:sym typeface="Arial"/>
              </a:rPr>
              <a:t>Role</a:t>
            </a:r>
            <a:endParaRPr sz="6407">
              <a:solidFill>
                <a:srgbClr val="0000FF"/>
              </a:solidFill>
              <a:highlight>
                <a:srgbClr val="FFFFFF"/>
              </a:highlight>
              <a:latin typeface="Arial"/>
              <a:ea typeface="Arial"/>
              <a:cs typeface="Arial"/>
              <a:sym typeface="Arial"/>
            </a:endParaRPr>
          </a:p>
          <a:p>
            <a:pPr indent="0" lvl="0" marL="0" rtl="0" algn="l">
              <a:lnSpc>
                <a:spcPct val="167000"/>
              </a:lnSpc>
              <a:spcBef>
                <a:spcPts val="1200"/>
              </a:spcBef>
              <a:spcAft>
                <a:spcPts val="0"/>
              </a:spcAft>
              <a:buSzPct val="85851"/>
              <a:buNone/>
            </a:pPr>
            <a:r>
              <a:rPr lang="en-GB" sz="6057">
                <a:solidFill>
                  <a:srgbClr val="666666"/>
                </a:solidFill>
                <a:highlight>
                  <a:srgbClr val="FFFFFF"/>
                </a:highlight>
                <a:latin typeface="Arial"/>
                <a:ea typeface="Arial"/>
                <a:cs typeface="Arial"/>
                <a:sym typeface="Arial"/>
              </a:rPr>
              <a:t>Data scientists play the lead role in </a:t>
            </a:r>
            <a:r>
              <a:rPr lang="en-GB" sz="6057" u="sng">
                <a:solidFill>
                  <a:srgbClr val="007CAD"/>
                </a:solidFill>
                <a:highlight>
                  <a:srgbClr val="FFFFFF"/>
                </a:highlight>
                <a:latin typeface="Arial"/>
                <a:ea typeface="Arial"/>
                <a:cs typeface="Arial"/>
                <a:sym typeface="Arial"/>
                <a:hlinkClick r:id="rId3">
                  <a:extLst>
                    <a:ext uri="{A12FA001-AC4F-418D-AE19-62706E023703}">
                      <ahyp:hlinkClr val="tx"/>
                    </a:ext>
                  </a:extLst>
                </a:hlinkClick>
              </a:rPr>
              <a:t>data science applications in organizations</a:t>
            </a:r>
            <a:r>
              <a:rPr lang="en-GB" sz="6057">
                <a:solidFill>
                  <a:srgbClr val="666666"/>
                </a:solidFill>
                <a:highlight>
                  <a:srgbClr val="FFFFFF"/>
                </a:highlight>
                <a:latin typeface="Arial"/>
                <a:ea typeface="Arial"/>
                <a:cs typeface="Arial"/>
                <a:sym typeface="Arial"/>
              </a:rPr>
              <a:t>. They're commonly tasked with finding information that enables more effective marketing campaigns, improved customer service, stronger supply chain management and better business decisions and strategies overall. To do so, they analyze sets of quantitative and qualitative data, depending on the needs of specific applications.</a:t>
            </a:r>
            <a:endParaRPr sz="6057">
              <a:solidFill>
                <a:srgbClr val="666666"/>
              </a:solidFill>
              <a:highlight>
                <a:srgbClr val="FFFFFF"/>
              </a:highlight>
              <a:latin typeface="Arial"/>
              <a:ea typeface="Arial"/>
              <a:cs typeface="Arial"/>
              <a:sym typeface="Arial"/>
            </a:endParaRPr>
          </a:p>
          <a:p>
            <a:pPr indent="0" lvl="0" marL="0" rtl="0" algn="l">
              <a:lnSpc>
                <a:spcPct val="115000"/>
              </a:lnSpc>
              <a:spcBef>
                <a:spcPts val="200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ct val="305882"/>
              <a:buNone/>
            </a:pPr>
            <a:r>
              <a:t/>
            </a:r>
            <a:endParaRPr sz="1700">
              <a:highlight>
                <a:srgbClr val="FFFFFF"/>
              </a:highlight>
              <a:latin typeface="Arial"/>
              <a:ea typeface="Arial"/>
              <a:cs typeface="Arial"/>
              <a:sym typeface="Arial"/>
            </a:endParaRPr>
          </a:p>
          <a:p>
            <a:pPr indent="0" lvl="0" marL="0" marR="76200" rtl="0" algn="l">
              <a:lnSpc>
                <a:spcPct val="150000"/>
              </a:lnSpc>
              <a:spcBef>
                <a:spcPts val="1200"/>
              </a:spcBef>
              <a:spcAft>
                <a:spcPts val="0"/>
              </a:spcAft>
              <a:buSzPts val="1300"/>
              <a:buNone/>
            </a:pPr>
            <a:r>
              <a:t/>
            </a:r>
            <a:endParaRPr sz="1200">
              <a:solidFill>
                <a:srgbClr val="4D5156"/>
              </a:solidFill>
              <a:highlight>
                <a:srgbClr val="FFFFFF"/>
              </a:highlight>
              <a:latin typeface="Arial"/>
              <a:ea typeface="Arial"/>
              <a:cs typeface="Arial"/>
              <a:sym typeface="Arial"/>
            </a:endParaRPr>
          </a:p>
          <a:p>
            <a:pPr indent="0" lvl="0" marL="0" rtl="0" algn="l">
              <a:lnSpc>
                <a:spcPct val="115000"/>
              </a:lnSpc>
              <a:spcBef>
                <a:spcPts val="0"/>
              </a:spcBef>
              <a:spcAft>
                <a:spcPts val="1200"/>
              </a:spcAft>
              <a:buSzPct val="288888"/>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819150" y="2038625"/>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GB" sz="5000">
                <a:solidFill>
                  <a:srgbClr val="38761D"/>
                </a:solidFill>
              </a:rPr>
              <a:t>Data Science Tools</a:t>
            </a:r>
            <a:endParaRPr sz="5000">
              <a:solidFill>
                <a:srgbClr val="38761D"/>
              </a:solidFill>
            </a:endParaRPr>
          </a:p>
        </p:txBody>
      </p:sp>
      <p:sp>
        <p:nvSpPr>
          <p:cNvPr id="164" name="Google Shape;164;p14"/>
          <p:cNvSpPr txBox="1"/>
          <p:nvPr>
            <p:ph idx="1" type="body"/>
          </p:nvPr>
        </p:nvSpPr>
        <p:spPr>
          <a:xfrm flipH="1" rot="10800000">
            <a:off x="819150" y="4438625"/>
            <a:ext cx="7505700" cy="3267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1200"/>
              </a:spcAft>
              <a:buSzPct val="103174"/>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t>Language of Data Science</a:t>
            </a:r>
            <a:endParaRPr/>
          </a:p>
        </p:txBody>
      </p:sp>
      <p:sp>
        <p:nvSpPr>
          <p:cNvPr id="170" name="Google Shape;170;p15"/>
          <p:cNvSpPr txBox="1"/>
          <p:nvPr>
            <p:ph idx="1" type="body"/>
          </p:nvPr>
        </p:nvSpPr>
        <p:spPr>
          <a:xfrm>
            <a:off x="864175" y="1523925"/>
            <a:ext cx="7505700" cy="2858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GB" sz="1040">
                <a:solidFill>
                  <a:srgbClr val="4D5156"/>
                </a:solidFill>
                <a:highlight>
                  <a:srgbClr val="FFFFFF"/>
                </a:highlight>
                <a:latin typeface="Arial"/>
                <a:ea typeface="Arial"/>
                <a:cs typeface="Arial"/>
                <a:sym typeface="Arial"/>
              </a:rPr>
              <a:t>Data science is increasingly centering on </a:t>
            </a:r>
            <a:r>
              <a:rPr lang="en-GB" sz="1040">
                <a:solidFill>
                  <a:srgbClr val="040C28"/>
                </a:solidFill>
                <a:latin typeface="Arial"/>
                <a:ea typeface="Arial"/>
                <a:cs typeface="Arial"/>
                <a:sym typeface="Arial"/>
              </a:rPr>
              <a:t>Python and SQL</a:t>
            </a:r>
            <a:r>
              <a:rPr lang="en-GB" sz="1040">
                <a:solidFill>
                  <a:srgbClr val="4D5156"/>
                </a:solidFill>
                <a:highlight>
                  <a:srgbClr val="FFFFFF"/>
                </a:highlight>
                <a:latin typeface="Arial"/>
                <a:ea typeface="Arial"/>
                <a:cs typeface="Arial"/>
                <a:sym typeface="Arial"/>
              </a:rPr>
              <a:t> for programming, though R is still popular and Julia is rising. I expect this trend to continue in 2023 and beyond, but watch out for low code business intelligence tools like Power BI and Tableau."</a:t>
            </a:r>
            <a:endParaRPr sz="1040">
              <a:solidFill>
                <a:srgbClr val="4D5156"/>
              </a:solidFill>
              <a:highlight>
                <a:srgbClr val="FFFFFF"/>
              </a:highlight>
              <a:latin typeface="Arial"/>
              <a:ea typeface="Arial"/>
              <a:cs typeface="Arial"/>
              <a:sym typeface="Arial"/>
            </a:endParaRPr>
          </a:p>
          <a:p>
            <a:pPr indent="-228600" lvl="0" marL="457200" marR="25400" rtl="0" algn="l">
              <a:lnSpc>
                <a:spcPct val="131575"/>
              </a:lnSpc>
              <a:spcBef>
                <a:spcPts val="1200"/>
              </a:spcBef>
              <a:spcAft>
                <a:spcPts val="0"/>
              </a:spcAft>
              <a:buClr>
                <a:srgbClr val="333333"/>
              </a:buClr>
              <a:buSzPts val="935"/>
              <a:buFont typeface="Arial"/>
              <a:buNone/>
            </a:pPr>
            <a:r>
              <a:rPr b="1" lang="en-GB" sz="935">
                <a:solidFill>
                  <a:srgbClr val="333333"/>
                </a:solidFill>
                <a:highlight>
                  <a:srgbClr val="F5F5F5"/>
                </a:highlight>
                <a:latin typeface="Arial"/>
                <a:ea typeface="Arial"/>
                <a:cs typeface="Arial"/>
                <a:sym typeface="Arial"/>
              </a:rPr>
              <a:t>For anyone just getting started on their data science journey, the range of technical options</a:t>
            </a:r>
            <a:endParaRPr b="1" sz="935">
              <a:solidFill>
                <a:srgbClr val="333333"/>
              </a:solidFill>
              <a:highlight>
                <a:srgbClr val="F5F5F5"/>
              </a:highlight>
              <a:latin typeface="Arial"/>
              <a:ea typeface="Arial"/>
              <a:cs typeface="Arial"/>
              <a:sym typeface="Arial"/>
            </a:endParaRPr>
          </a:p>
          <a:p>
            <a:pPr indent="-228600" lvl="0" marL="457200" marR="25400" rtl="0" algn="l">
              <a:lnSpc>
                <a:spcPct val="131575"/>
              </a:lnSpc>
              <a:spcBef>
                <a:spcPts val="0"/>
              </a:spcBef>
              <a:spcAft>
                <a:spcPts val="0"/>
              </a:spcAft>
              <a:buClr>
                <a:schemeClr val="dk2"/>
              </a:buClr>
              <a:buSzPts val="935"/>
              <a:buFont typeface="Arial"/>
              <a:buNone/>
            </a:pPr>
            <a:r>
              <a:rPr lang="en-GB" sz="935">
                <a:highlight>
                  <a:srgbClr val="F5F5F5"/>
                </a:highlight>
                <a:latin typeface="Arial"/>
                <a:ea typeface="Arial"/>
                <a:cs typeface="Arial"/>
                <a:sym typeface="Arial"/>
              </a:rPr>
              <a:t>can be overwhelming. There is a dizzying amount of choice when it comes to programming languages.</a:t>
            </a:r>
            <a:endParaRPr sz="935">
              <a:highlight>
                <a:srgbClr val="F5F5F5"/>
              </a:highlight>
              <a:latin typeface="Arial"/>
              <a:ea typeface="Arial"/>
              <a:cs typeface="Arial"/>
              <a:sym typeface="Arial"/>
            </a:endParaRPr>
          </a:p>
          <a:p>
            <a:pPr indent="-228600" lvl="0" marL="457200" marR="25400" rtl="0" algn="l">
              <a:lnSpc>
                <a:spcPct val="131575"/>
              </a:lnSpc>
              <a:spcBef>
                <a:spcPts val="0"/>
              </a:spcBef>
              <a:spcAft>
                <a:spcPts val="0"/>
              </a:spcAft>
              <a:buClr>
                <a:schemeClr val="dk2"/>
              </a:buClr>
              <a:buSzPts val="935"/>
              <a:buFont typeface="Arial"/>
              <a:buNone/>
            </a:pPr>
            <a:r>
              <a:rPr lang="en-GB" sz="935">
                <a:highlight>
                  <a:srgbClr val="F5F5F5"/>
                </a:highlight>
                <a:latin typeface="Arial"/>
                <a:ea typeface="Arial"/>
                <a:cs typeface="Arial"/>
                <a:sym typeface="Arial"/>
              </a:rPr>
              <a:t>Each has it's own strengths and weaknesses and there is no one right answer to the question</a:t>
            </a:r>
            <a:endParaRPr sz="935">
              <a:highlight>
                <a:srgbClr val="F5F5F5"/>
              </a:highlight>
              <a:latin typeface="Arial"/>
              <a:ea typeface="Arial"/>
              <a:cs typeface="Arial"/>
              <a:sym typeface="Arial"/>
            </a:endParaRPr>
          </a:p>
          <a:p>
            <a:pPr indent="-228600" lvl="0" marL="457200" marR="25400" rtl="0" algn="l">
              <a:lnSpc>
                <a:spcPct val="131575"/>
              </a:lnSpc>
              <a:spcBef>
                <a:spcPts val="0"/>
              </a:spcBef>
              <a:spcAft>
                <a:spcPts val="0"/>
              </a:spcAft>
              <a:buClr>
                <a:schemeClr val="dk2"/>
              </a:buClr>
              <a:buSzPts val="935"/>
              <a:buFont typeface="Arial"/>
              <a:buNone/>
            </a:pPr>
            <a:r>
              <a:rPr lang="en-GB" sz="935">
                <a:highlight>
                  <a:srgbClr val="F5F5F5"/>
                </a:highlight>
                <a:latin typeface="Arial"/>
                <a:ea typeface="Arial"/>
                <a:cs typeface="Arial"/>
                <a:sym typeface="Arial"/>
              </a:rPr>
              <a:t>of which one you should learn first. The answer to that question depends largely on your needs,</a:t>
            </a:r>
            <a:endParaRPr sz="935">
              <a:highlight>
                <a:srgbClr val="F5F5F5"/>
              </a:highlight>
              <a:latin typeface="Arial"/>
              <a:ea typeface="Arial"/>
              <a:cs typeface="Arial"/>
              <a:sym typeface="Arial"/>
            </a:endParaRPr>
          </a:p>
          <a:p>
            <a:pPr indent="-228600" lvl="0" marL="457200" marR="25400" rtl="0" algn="l">
              <a:lnSpc>
                <a:spcPct val="131575"/>
              </a:lnSpc>
              <a:spcBef>
                <a:spcPts val="0"/>
              </a:spcBef>
              <a:spcAft>
                <a:spcPts val="0"/>
              </a:spcAft>
              <a:buClr>
                <a:schemeClr val="dk2"/>
              </a:buClr>
              <a:buSzPts val="935"/>
              <a:buFont typeface="Arial"/>
              <a:buNone/>
            </a:pPr>
            <a:r>
              <a:rPr lang="en-GB" sz="935">
                <a:highlight>
                  <a:srgbClr val="F5F5F5"/>
                </a:highlight>
                <a:latin typeface="Arial"/>
                <a:ea typeface="Arial"/>
                <a:cs typeface="Arial"/>
                <a:sym typeface="Arial"/>
              </a:rPr>
              <a:t>the problems you are trying to solve, and who you are solving them for.</a:t>
            </a:r>
            <a:endParaRPr sz="935">
              <a:highlight>
                <a:srgbClr val="F5F5F5"/>
              </a:highlight>
              <a:latin typeface="Arial"/>
              <a:ea typeface="Arial"/>
              <a:cs typeface="Arial"/>
              <a:sym typeface="Arial"/>
            </a:endParaRPr>
          </a:p>
          <a:p>
            <a:pPr indent="-228600" lvl="0" marL="457200" marR="25400" rtl="0" algn="l">
              <a:lnSpc>
                <a:spcPct val="131575"/>
              </a:lnSpc>
              <a:spcBef>
                <a:spcPts val="0"/>
              </a:spcBef>
              <a:spcAft>
                <a:spcPts val="0"/>
              </a:spcAft>
              <a:buClr>
                <a:schemeClr val="dk2"/>
              </a:buClr>
              <a:buSzPts val="935"/>
              <a:buFont typeface="Arial"/>
              <a:buNone/>
            </a:pPr>
            <a:r>
              <a:rPr lang="en-GB" sz="935">
                <a:highlight>
                  <a:srgbClr val="F5F5F5"/>
                </a:highlight>
                <a:latin typeface="Arial"/>
                <a:ea typeface="Arial"/>
                <a:cs typeface="Arial"/>
                <a:sym typeface="Arial"/>
              </a:rPr>
              <a:t>Python, R, and SQL are the languages that we recommend you consider first and foremost.</a:t>
            </a:r>
            <a:endParaRPr sz="935">
              <a:highlight>
                <a:srgbClr val="F5F5F5"/>
              </a:highlight>
              <a:latin typeface="Arial"/>
              <a:ea typeface="Arial"/>
              <a:cs typeface="Arial"/>
              <a:sym typeface="Arial"/>
            </a:endParaRPr>
          </a:p>
          <a:p>
            <a:pPr indent="-228600" lvl="0" marL="457200" marR="25400" rtl="0" algn="l">
              <a:lnSpc>
                <a:spcPct val="131575"/>
              </a:lnSpc>
              <a:spcBef>
                <a:spcPts val="0"/>
              </a:spcBef>
              <a:spcAft>
                <a:spcPts val="0"/>
              </a:spcAft>
              <a:buClr>
                <a:schemeClr val="dk2"/>
              </a:buClr>
              <a:buSzPts val="935"/>
              <a:buFont typeface="Arial"/>
              <a:buNone/>
            </a:pPr>
            <a:r>
              <a:rPr lang="en-GB" sz="935" u="sng">
                <a:highlight>
                  <a:srgbClr val="F5F5F5"/>
                </a:highlight>
                <a:latin typeface="Arial"/>
                <a:ea typeface="Arial"/>
                <a:cs typeface="Arial"/>
                <a:sym typeface="Arial"/>
              </a:rPr>
              <a:t>But there are so many others that have their own strengths and features.</a:t>
            </a:r>
            <a:endParaRPr sz="935" u="sng">
              <a:highlight>
                <a:srgbClr val="F5F5F5"/>
              </a:highlight>
              <a:latin typeface="Arial"/>
              <a:ea typeface="Arial"/>
              <a:cs typeface="Arial"/>
              <a:sym typeface="Arial"/>
            </a:endParaRPr>
          </a:p>
          <a:p>
            <a:pPr indent="-228600" lvl="0" marL="457200" marR="25400" rtl="0" algn="l">
              <a:lnSpc>
                <a:spcPct val="131575"/>
              </a:lnSpc>
              <a:spcBef>
                <a:spcPts val="0"/>
              </a:spcBef>
              <a:spcAft>
                <a:spcPts val="0"/>
              </a:spcAft>
              <a:buClr>
                <a:schemeClr val="dk2"/>
              </a:buClr>
              <a:buSzPts val="935"/>
              <a:buFont typeface="Arial"/>
              <a:buNone/>
            </a:pPr>
            <a:r>
              <a:rPr lang="en-GB" sz="935">
                <a:highlight>
                  <a:srgbClr val="F5F5F5"/>
                </a:highlight>
                <a:latin typeface="Arial"/>
                <a:ea typeface="Arial"/>
                <a:cs typeface="Arial"/>
                <a:sym typeface="Arial"/>
              </a:rPr>
              <a:t>Scala, Java, C++, and Julia are some of the most popular.</a:t>
            </a:r>
            <a:endParaRPr sz="935">
              <a:highlight>
                <a:srgbClr val="F5F5F5"/>
              </a:highlight>
              <a:latin typeface="Arial"/>
              <a:ea typeface="Arial"/>
              <a:cs typeface="Arial"/>
              <a:sym typeface="Arial"/>
            </a:endParaRPr>
          </a:p>
          <a:p>
            <a:pPr indent="-228600" lvl="0" marL="457200" marR="25400" rtl="0" algn="l">
              <a:lnSpc>
                <a:spcPct val="131575"/>
              </a:lnSpc>
              <a:spcBef>
                <a:spcPts val="0"/>
              </a:spcBef>
              <a:spcAft>
                <a:spcPts val="0"/>
              </a:spcAft>
              <a:buClr>
                <a:schemeClr val="dk2"/>
              </a:buClr>
              <a:buSzPts val="935"/>
              <a:buFont typeface="Arial"/>
              <a:buNone/>
            </a:pPr>
            <a:r>
              <a:rPr lang="en-GB" sz="935">
                <a:highlight>
                  <a:srgbClr val="F5F5F5"/>
                </a:highlight>
                <a:latin typeface="Arial"/>
                <a:ea typeface="Arial"/>
                <a:cs typeface="Arial"/>
                <a:sym typeface="Arial"/>
              </a:rPr>
              <a:t>Javascript, PHP, Go, Ruby, and Visual Basic all have their own unique use cases as well.</a:t>
            </a:r>
            <a:endParaRPr sz="935">
              <a:highlight>
                <a:srgbClr val="F5F5F5"/>
              </a:highlight>
              <a:latin typeface="Arial"/>
              <a:ea typeface="Arial"/>
              <a:cs typeface="Arial"/>
              <a:sym typeface="Arial"/>
            </a:endParaRPr>
          </a:p>
          <a:p>
            <a:pPr indent="-228600" lvl="0" marL="457200" marR="25400" rtl="0" algn="l">
              <a:lnSpc>
                <a:spcPct val="131575"/>
              </a:lnSpc>
              <a:spcBef>
                <a:spcPts val="0"/>
              </a:spcBef>
              <a:spcAft>
                <a:spcPts val="0"/>
              </a:spcAft>
              <a:buClr>
                <a:schemeClr val="dk2"/>
              </a:buClr>
              <a:buSzPts val="935"/>
              <a:buFont typeface="Arial"/>
              <a:buNone/>
            </a:pPr>
            <a:r>
              <a:rPr lang="en-GB" sz="935">
                <a:highlight>
                  <a:srgbClr val="F5F5F5"/>
                </a:highlight>
                <a:latin typeface="Arial"/>
                <a:ea typeface="Arial"/>
                <a:cs typeface="Arial"/>
                <a:sym typeface="Arial"/>
              </a:rPr>
              <a:t>The language you choose to learn will depend on the things you need to accomplish and the</a:t>
            </a:r>
            <a:endParaRPr sz="935">
              <a:highlight>
                <a:srgbClr val="F5F5F5"/>
              </a:highlight>
              <a:latin typeface="Arial"/>
              <a:ea typeface="Arial"/>
              <a:cs typeface="Arial"/>
              <a:sym typeface="Arial"/>
            </a:endParaRPr>
          </a:p>
          <a:p>
            <a:pPr indent="-228600" lvl="0" marL="457200" marR="25400" rtl="0" algn="l">
              <a:lnSpc>
                <a:spcPct val="131575"/>
              </a:lnSpc>
              <a:spcBef>
                <a:spcPts val="0"/>
              </a:spcBef>
              <a:spcAft>
                <a:spcPts val="0"/>
              </a:spcAft>
              <a:buClr>
                <a:schemeClr val="dk2"/>
              </a:buClr>
              <a:buSzPts val="935"/>
              <a:buFont typeface="Arial"/>
              <a:buNone/>
            </a:pPr>
            <a:r>
              <a:rPr lang="en-GB" sz="935">
                <a:highlight>
                  <a:srgbClr val="F5F5F5"/>
                </a:highlight>
                <a:latin typeface="Arial"/>
                <a:ea typeface="Arial"/>
                <a:cs typeface="Arial"/>
                <a:sym typeface="Arial"/>
              </a:rPr>
              <a:t>problems you need to solve. </a:t>
            </a:r>
            <a:endParaRPr sz="935">
              <a:highlight>
                <a:srgbClr val="F5F5F5"/>
              </a:highlight>
              <a:latin typeface="Arial"/>
              <a:ea typeface="Arial"/>
              <a:cs typeface="Arial"/>
              <a:sym typeface="Arial"/>
            </a:endParaRPr>
          </a:p>
          <a:p>
            <a:pPr indent="0" lvl="0" marL="0" rtl="0" algn="l">
              <a:lnSpc>
                <a:spcPct val="105000"/>
              </a:lnSpc>
              <a:spcBef>
                <a:spcPts val="600"/>
              </a:spcBef>
              <a:spcAft>
                <a:spcPts val="1200"/>
              </a:spcAft>
              <a:buSzPts val="770"/>
              <a:buNone/>
            </a:pPr>
            <a:r>
              <a:t/>
            </a:r>
            <a:endParaRPr sz="939">
              <a:solidFill>
                <a:srgbClr val="4D5156"/>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solidFill>
                  <a:srgbClr val="F1C232"/>
                </a:solidFill>
              </a:rPr>
              <a:t>Data Science Tools</a:t>
            </a:r>
            <a:endParaRPr>
              <a:solidFill>
                <a:srgbClr val="F1C232"/>
              </a:solidFill>
            </a:endParaRPr>
          </a:p>
        </p:txBody>
      </p:sp>
      <p:sp>
        <p:nvSpPr>
          <p:cNvPr id="176" name="Google Shape;176;p16"/>
          <p:cNvSpPr txBox="1"/>
          <p:nvPr>
            <p:ph idx="1" type="body"/>
          </p:nvPr>
        </p:nvSpPr>
        <p:spPr>
          <a:xfrm>
            <a:off x="819150" y="1800200"/>
            <a:ext cx="7505700" cy="26385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22222"/>
              </a:lnSpc>
              <a:spcBef>
                <a:spcPts val="0"/>
              </a:spcBef>
              <a:spcAft>
                <a:spcPts val="0"/>
              </a:spcAft>
              <a:buSzPct val="105755"/>
              <a:buNone/>
            </a:pPr>
            <a:r>
              <a:rPr b="1" lang="en-GB" sz="2235">
                <a:solidFill>
                  <a:srgbClr val="000000"/>
                </a:solidFill>
                <a:latin typeface="Arial"/>
                <a:ea typeface="Arial"/>
                <a:cs typeface="Arial"/>
                <a:sym typeface="Arial"/>
              </a:rPr>
              <a:t>R Programming</a:t>
            </a:r>
            <a:endParaRPr b="1" sz="2235">
              <a:solidFill>
                <a:srgbClr val="000000"/>
              </a:solidFill>
              <a:latin typeface="Arial"/>
              <a:ea typeface="Arial"/>
              <a:cs typeface="Arial"/>
              <a:sym typeface="Arial"/>
            </a:endParaRPr>
          </a:p>
          <a:p>
            <a:pPr indent="0" lvl="0" marL="0" rtl="0" algn="l">
              <a:lnSpc>
                <a:spcPct val="122222"/>
              </a:lnSpc>
              <a:spcBef>
                <a:spcPts val="1100"/>
              </a:spcBef>
              <a:spcAft>
                <a:spcPts val="0"/>
              </a:spcAft>
              <a:buSzPct val="105755"/>
              <a:buNone/>
            </a:pPr>
            <a:r>
              <a:rPr b="1" lang="en-GB" sz="2235">
                <a:solidFill>
                  <a:srgbClr val="000000"/>
                </a:solidFill>
                <a:latin typeface="Arial"/>
                <a:ea typeface="Arial"/>
                <a:cs typeface="Arial"/>
                <a:sym typeface="Arial"/>
              </a:rPr>
              <a:t>Jupyter Notebook</a:t>
            </a:r>
            <a:endParaRPr b="1" sz="2235">
              <a:solidFill>
                <a:srgbClr val="000000"/>
              </a:solidFill>
              <a:latin typeface="Arial"/>
              <a:ea typeface="Arial"/>
              <a:cs typeface="Arial"/>
              <a:sym typeface="Arial"/>
            </a:endParaRPr>
          </a:p>
          <a:p>
            <a:pPr indent="0" lvl="0" marL="0" rtl="0" algn="l">
              <a:lnSpc>
                <a:spcPct val="122222"/>
              </a:lnSpc>
              <a:spcBef>
                <a:spcPts val="1100"/>
              </a:spcBef>
              <a:spcAft>
                <a:spcPts val="0"/>
              </a:spcAft>
              <a:buSzPct val="105755"/>
              <a:buNone/>
            </a:pPr>
            <a:r>
              <a:rPr b="1" lang="en-GB" sz="2235">
                <a:solidFill>
                  <a:srgbClr val="000000"/>
                </a:solidFill>
                <a:latin typeface="Arial"/>
                <a:ea typeface="Arial"/>
                <a:cs typeface="Arial"/>
                <a:sym typeface="Arial"/>
              </a:rPr>
              <a:t>MongoDB</a:t>
            </a:r>
            <a:endParaRPr b="1" sz="2235">
              <a:solidFill>
                <a:srgbClr val="000000"/>
              </a:solidFill>
              <a:latin typeface="Arial"/>
              <a:ea typeface="Arial"/>
              <a:cs typeface="Arial"/>
              <a:sym typeface="Arial"/>
            </a:endParaRPr>
          </a:p>
          <a:p>
            <a:pPr indent="0" lvl="0" marL="0" rtl="0" algn="l">
              <a:lnSpc>
                <a:spcPct val="122222"/>
              </a:lnSpc>
              <a:spcBef>
                <a:spcPts val="1100"/>
              </a:spcBef>
              <a:spcAft>
                <a:spcPts val="0"/>
              </a:spcAft>
              <a:buSzPct val="105755"/>
              <a:buNone/>
            </a:pPr>
            <a:r>
              <a:rPr b="1" lang="en-GB" sz="2235">
                <a:solidFill>
                  <a:srgbClr val="000000"/>
                </a:solidFill>
                <a:latin typeface="Arial"/>
                <a:ea typeface="Arial"/>
                <a:cs typeface="Arial"/>
                <a:sym typeface="Arial"/>
              </a:rPr>
              <a:t>Tableau</a:t>
            </a:r>
            <a:endParaRPr b="1" sz="2235">
              <a:solidFill>
                <a:srgbClr val="000000"/>
              </a:solidFill>
              <a:latin typeface="Arial"/>
              <a:ea typeface="Arial"/>
              <a:cs typeface="Arial"/>
              <a:sym typeface="Arial"/>
            </a:endParaRPr>
          </a:p>
          <a:p>
            <a:pPr indent="0" lvl="0" marL="0" rtl="0" algn="l">
              <a:lnSpc>
                <a:spcPct val="122222"/>
              </a:lnSpc>
              <a:spcBef>
                <a:spcPts val="1100"/>
              </a:spcBef>
              <a:spcAft>
                <a:spcPts val="0"/>
              </a:spcAft>
              <a:buSzPct val="105755"/>
              <a:buNone/>
            </a:pPr>
            <a:r>
              <a:rPr b="1" lang="en-GB" sz="2235">
                <a:solidFill>
                  <a:srgbClr val="000000"/>
                </a:solidFill>
                <a:latin typeface="Arial"/>
                <a:ea typeface="Arial"/>
                <a:cs typeface="Arial"/>
                <a:sym typeface="Arial"/>
              </a:rPr>
              <a:t>Matplotlib</a:t>
            </a:r>
            <a:endParaRPr b="1" sz="2235">
              <a:solidFill>
                <a:srgbClr val="000000"/>
              </a:solidFill>
              <a:latin typeface="Arial"/>
              <a:ea typeface="Arial"/>
              <a:cs typeface="Arial"/>
              <a:sym typeface="Arial"/>
            </a:endParaRPr>
          </a:p>
          <a:p>
            <a:pPr indent="0" lvl="0" marL="0" rtl="0" algn="l">
              <a:lnSpc>
                <a:spcPct val="122222"/>
              </a:lnSpc>
              <a:spcBef>
                <a:spcPts val="1100"/>
              </a:spcBef>
              <a:spcAft>
                <a:spcPts val="0"/>
              </a:spcAft>
              <a:buSzPct val="105755"/>
              <a:buNone/>
            </a:pPr>
            <a:r>
              <a:rPr b="1" lang="en-GB" sz="2235">
                <a:solidFill>
                  <a:srgbClr val="000000"/>
                </a:solidFill>
                <a:latin typeface="Arial"/>
                <a:ea typeface="Arial"/>
                <a:cs typeface="Arial"/>
                <a:sym typeface="Arial"/>
              </a:rPr>
              <a:t>TensorFlow</a:t>
            </a:r>
            <a:endParaRPr b="1" sz="2235">
              <a:solidFill>
                <a:srgbClr val="000000"/>
              </a:solidFill>
              <a:latin typeface="Arial"/>
              <a:ea typeface="Arial"/>
              <a:cs typeface="Arial"/>
              <a:sym typeface="Arial"/>
            </a:endParaRPr>
          </a:p>
          <a:p>
            <a:pPr indent="0" lvl="0" marL="0" rtl="0" algn="l">
              <a:lnSpc>
                <a:spcPct val="122222"/>
              </a:lnSpc>
              <a:spcBef>
                <a:spcPts val="1100"/>
              </a:spcBef>
              <a:spcAft>
                <a:spcPts val="0"/>
              </a:spcAft>
              <a:buSzPct val="175084"/>
              <a:buNone/>
            </a:pPr>
            <a:r>
              <a:t/>
            </a:r>
            <a:endParaRPr b="1" sz="1350">
              <a:solidFill>
                <a:srgbClr val="000000"/>
              </a:solidFill>
              <a:latin typeface="Arial"/>
              <a:ea typeface="Arial"/>
              <a:cs typeface="Arial"/>
              <a:sym typeface="Arial"/>
            </a:endParaRPr>
          </a:p>
          <a:p>
            <a:pPr indent="0" lvl="0" marL="0" rtl="0" algn="l">
              <a:lnSpc>
                <a:spcPct val="115000"/>
              </a:lnSpc>
              <a:spcBef>
                <a:spcPts val="1100"/>
              </a:spcBef>
              <a:spcAft>
                <a:spcPts val="1200"/>
              </a:spcAft>
              <a:buSzPct val="131313"/>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solidFill>
                  <a:srgbClr val="351C75"/>
                </a:solidFill>
              </a:rPr>
              <a:t>Packages,API’s, Datasets and Models</a:t>
            </a:r>
            <a:endParaRPr>
              <a:solidFill>
                <a:srgbClr val="351C75"/>
              </a:solidFill>
            </a:endParaRPr>
          </a:p>
        </p:txBody>
      </p:sp>
      <p:sp>
        <p:nvSpPr>
          <p:cNvPr id="182" name="Google Shape;182;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SzPct val="105566"/>
              <a:buNone/>
            </a:pPr>
            <a:r>
              <a:rPr lang="en-GB" sz="2239">
                <a:solidFill>
                  <a:srgbClr val="32354F"/>
                </a:solidFill>
                <a:highlight>
                  <a:srgbClr val="FFFFFF"/>
                </a:highlight>
                <a:latin typeface="Arial"/>
                <a:ea typeface="Arial"/>
                <a:cs typeface="Arial"/>
                <a:sym typeface="Arial"/>
              </a:rPr>
              <a:t>An Application Programming Interface (API) allows pieces of code to interact with one another. Developers use APIs to build their websites with specific features, like a Google Maps interface, instead of having to write code from scratch. Some may be open-source, while others charge a fee for implementation. You typically need to register a developer account or have some other means of authentication for APIs.</a:t>
            </a:r>
            <a:endParaRPr b="1" sz="2039">
              <a:solidFill>
                <a:srgbClr val="333333"/>
              </a:solidFill>
              <a:highlight>
                <a:srgbClr val="FFFFFF"/>
              </a:highlight>
              <a:latin typeface="Arial"/>
              <a:ea typeface="Arial"/>
              <a:cs typeface="Arial"/>
              <a:sym typeface="Arial"/>
            </a:endParaRPr>
          </a:p>
          <a:p>
            <a:pPr indent="-328988" lvl="0" marL="457200" rtl="0" algn="l">
              <a:lnSpc>
                <a:spcPct val="115000"/>
              </a:lnSpc>
              <a:spcBef>
                <a:spcPts val="1500"/>
              </a:spcBef>
              <a:spcAft>
                <a:spcPts val="0"/>
              </a:spcAft>
              <a:buClr>
                <a:srgbClr val="333333"/>
              </a:buClr>
              <a:buSzPct val="100000"/>
              <a:buFont typeface="Arial"/>
              <a:buChar char="●"/>
            </a:pPr>
            <a:r>
              <a:rPr b="1" lang="en-GB" sz="2039">
                <a:solidFill>
                  <a:srgbClr val="333333"/>
                </a:solidFill>
                <a:highlight>
                  <a:srgbClr val="FFFFFF"/>
                </a:highlight>
                <a:latin typeface="Arial"/>
                <a:ea typeface="Arial"/>
                <a:cs typeface="Arial"/>
                <a:sym typeface="Arial"/>
              </a:rPr>
              <a:t> Pandas is scientific computing library provides data structures and data analysis tools for Python</a:t>
            </a:r>
            <a:endParaRPr sz="2039">
              <a:solidFill>
                <a:srgbClr val="333333"/>
              </a:solidFill>
              <a:highlight>
                <a:srgbClr val="FFFFFF"/>
              </a:highlight>
              <a:latin typeface="Arial"/>
              <a:ea typeface="Arial"/>
              <a:cs typeface="Arial"/>
              <a:sym typeface="Arial"/>
            </a:endParaRPr>
          </a:p>
          <a:p>
            <a:pPr indent="-328988" lvl="0" marL="457200" rtl="0" algn="l">
              <a:lnSpc>
                <a:spcPct val="115000"/>
              </a:lnSpc>
              <a:spcBef>
                <a:spcPts val="0"/>
              </a:spcBef>
              <a:spcAft>
                <a:spcPts val="0"/>
              </a:spcAft>
              <a:buClr>
                <a:srgbClr val="333333"/>
              </a:buClr>
              <a:buSzPct val="100000"/>
              <a:buFont typeface="Arial"/>
              <a:buChar char="●"/>
            </a:pPr>
            <a:r>
              <a:rPr b="1" lang="en-GB" sz="2039">
                <a:solidFill>
                  <a:srgbClr val="333333"/>
                </a:solidFill>
                <a:highlight>
                  <a:srgbClr val="FFFFFF"/>
                </a:highlight>
                <a:latin typeface="Arial"/>
                <a:ea typeface="Arial"/>
                <a:cs typeface="Arial"/>
                <a:sym typeface="Arial"/>
              </a:rPr>
              <a:t>Application Programming Interface</a:t>
            </a:r>
            <a:endParaRPr b="1" sz="2039">
              <a:solidFill>
                <a:srgbClr val="333333"/>
              </a:solidFill>
              <a:highlight>
                <a:srgbClr val="FFFFFF"/>
              </a:highlight>
              <a:latin typeface="Arial"/>
              <a:ea typeface="Arial"/>
              <a:cs typeface="Arial"/>
              <a:sym typeface="Arial"/>
            </a:endParaRPr>
          </a:p>
          <a:p>
            <a:pPr indent="0" lvl="0" marL="457200" rtl="0" algn="l">
              <a:lnSpc>
                <a:spcPct val="115000"/>
              </a:lnSpc>
              <a:spcBef>
                <a:spcPts val="1900"/>
              </a:spcBef>
              <a:spcAft>
                <a:spcPts val="0"/>
              </a:spcAft>
              <a:buSzPct val="236363"/>
              <a:buNone/>
            </a:pPr>
            <a:r>
              <a:t/>
            </a:r>
            <a:endParaRPr sz="1000">
              <a:solidFill>
                <a:srgbClr val="333333"/>
              </a:solidFill>
              <a:highlight>
                <a:srgbClr val="FFFFFF"/>
              </a:highlight>
              <a:latin typeface="Arial"/>
              <a:ea typeface="Arial"/>
              <a:cs typeface="Arial"/>
              <a:sym typeface="Arial"/>
            </a:endParaRPr>
          </a:p>
          <a:p>
            <a:pPr indent="0" lvl="0" marL="0" rtl="0" algn="l">
              <a:lnSpc>
                <a:spcPct val="115000"/>
              </a:lnSpc>
              <a:spcBef>
                <a:spcPts val="1500"/>
              </a:spcBef>
              <a:spcAft>
                <a:spcPts val="1200"/>
              </a:spcAft>
              <a:buSzPct val="131313"/>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solidFill>
                  <a:srgbClr val="FF00FF"/>
                </a:solidFill>
              </a:rPr>
              <a:t>GitHub</a:t>
            </a:r>
            <a:endParaRPr>
              <a:solidFill>
                <a:srgbClr val="FF00FF"/>
              </a:solidFill>
            </a:endParaRPr>
          </a:p>
        </p:txBody>
      </p:sp>
      <p:sp>
        <p:nvSpPr>
          <p:cNvPr id="188" name="Google Shape;188;p18"/>
          <p:cNvSpPr txBox="1"/>
          <p:nvPr>
            <p:ph idx="1" type="body"/>
          </p:nvPr>
        </p:nvSpPr>
        <p:spPr>
          <a:xfrm>
            <a:off x="909200" y="17206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GB" sz="2300">
                <a:solidFill>
                  <a:srgbClr val="4D5156"/>
                </a:solidFill>
                <a:highlight>
                  <a:srgbClr val="FFFFFF"/>
                </a:highlight>
                <a:latin typeface="Arial"/>
                <a:ea typeface="Arial"/>
                <a:cs typeface="Arial"/>
                <a:sym typeface="Arial"/>
              </a:rPr>
              <a:t>GitHub is </a:t>
            </a:r>
            <a:r>
              <a:rPr lang="en-GB" sz="2300">
                <a:solidFill>
                  <a:srgbClr val="040C28"/>
                </a:solidFill>
                <a:latin typeface="Arial"/>
                <a:ea typeface="Arial"/>
                <a:cs typeface="Arial"/>
                <a:sym typeface="Arial"/>
              </a:rPr>
              <a:t>a web hosting platform that hosts Git commands, also providing you a copy of your work in case of the local repository on your system is lost or cracked up</a:t>
            </a:r>
            <a:r>
              <a:rPr lang="en-GB" sz="2300">
                <a:solidFill>
                  <a:srgbClr val="4D5156"/>
                </a:solidFill>
                <a:highlight>
                  <a:srgbClr val="FFFFFF"/>
                </a:highlight>
                <a:latin typeface="Arial"/>
                <a:ea typeface="Arial"/>
                <a:cs typeface="Arial"/>
                <a:sym typeface="Arial"/>
              </a:rPr>
              <a:t>. Data Scientists can use GitHub commands to: Review research and ongoing repositories.</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solidFill>
                  <a:srgbClr val="274E13"/>
                </a:solidFill>
              </a:rPr>
              <a:t>Jupyter Notebook and Jupyterlab</a:t>
            </a:r>
            <a:r>
              <a:rPr lang="en-GB"/>
              <a:t> </a:t>
            </a:r>
            <a:endParaRPr/>
          </a:p>
        </p:txBody>
      </p:sp>
      <p:sp>
        <p:nvSpPr>
          <p:cNvPr id="194" name="Google Shape;194;p1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sz="1500">
                <a:solidFill>
                  <a:srgbClr val="292929"/>
                </a:solidFill>
                <a:highlight>
                  <a:srgbClr val="FFFFFF"/>
                </a:highlight>
                <a:latin typeface="Georgia"/>
                <a:ea typeface="Georgia"/>
                <a:cs typeface="Georgia"/>
                <a:sym typeface="Georgia"/>
              </a:rPr>
              <a:t>Jupyter Notebook has been the staple of any data scientists and data analysts out there who work with Python. In fact, most online Python and data science courses are taught using Jupyter Notebook. While Jupyter Notebook is simple and beginner-friendly, it is no longer the best tool when you are working on a larger data analysis project.</a:t>
            </a:r>
            <a:endParaRPr sz="1500">
              <a:solidFill>
                <a:srgbClr val="292929"/>
              </a:solidFill>
              <a:highlight>
                <a:srgbClr val="FFFFFF"/>
              </a:highlight>
              <a:latin typeface="Georgia"/>
              <a:ea typeface="Georgia"/>
              <a:cs typeface="Georgia"/>
              <a:sym typeface="Georgia"/>
            </a:endParaRPr>
          </a:p>
          <a:p>
            <a:pPr indent="0" lvl="0" marL="0" rtl="0" algn="l">
              <a:lnSpc>
                <a:spcPct val="115000"/>
              </a:lnSpc>
              <a:spcBef>
                <a:spcPts val="1200"/>
              </a:spcBef>
              <a:spcAft>
                <a:spcPts val="1200"/>
              </a:spcAft>
              <a:buSzPts val="1300"/>
              <a:buNone/>
            </a:pPr>
            <a:r>
              <a:rPr lang="en-GB" sz="1500">
                <a:solidFill>
                  <a:srgbClr val="292929"/>
                </a:solidFill>
                <a:highlight>
                  <a:srgbClr val="FFFFFF"/>
                </a:highlight>
                <a:latin typeface="Georgia"/>
                <a:ea typeface="Georgia"/>
                <a:cs typeface="Georgia"/>
                <a:sym typeface="Georgia"/>
              </a:rPr>
              <a:t>There are many reasons why Jupyterlab is a much better tool than the classic Jupyter notebooks. Here are the top reasons why, and I believe some of them will blow your mind</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210750" y="736075"/>
            <a:ext cx="8722500" cy="663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8039"/>
              <a:buNone/>
            </a:pPr>
            <a:r>
              <a:rPr lang="en-GB" sz="3400">
                <a:solidFill>
                  <a:schemeClr val="accent6"/>
                </a:solidFill>
              </a:rPr>
              <a:t>  </a:t>
            </a:r>
            <a:r>
              <a:rPr b="1" lang="en-GB" sz="3843">
                <a:solidFill>
                  <a:schemeClr val="accent6"/>
                </a:solidFill>
              </a:rPr>
              <a:t>Project Report</a:t>
            </a:r>
            <a:endParaRPr b="1" sz="3843">
              <a:solidFill>
                <a:schemeClr val="accent6"/>
              </a:solidFill>
            </a:endParaRPr>
          </a:p>
          <a:p>
            <a:pPr indent="0" lvl="0" marL="0" rtl="0" algn="l">
              <a:lnSpc>
                <a:spcPct val="100000"/>
              </a:lnSpc>
              <a:spcBef>
                <a:spcPts val="0"/>
              </a:spcBef>
              <a:spcAft>
                <a:spcPts val="0"/>
              </a:spcAft>
              <a:buSzPct val="153115"/>
              <a:buNone/>
            </a:pPr>
            <a:r>
              <a:rPr lang="en-GB" sz="2177">
                <a:solidFill>
                  <a:srgbClr val="202124"/>
                </a:solidFill>
              </a:rPr>
              <a:t>--------------------------------------------------------------------------------</a:t>
            </a:r>
            <a:endParaRPr sz="3400">
              <a:solidFill>
                <a:srgbClr val="202124"/>
              </a:solidFill>
            </a:endParaRPr>
          </a:p>
          <a:p>
            <a:pPr indent="0" lvl="0" marL="0" rtl="0" algn="l">
              <a:lnSpc>
                <a:spcPct val="100000"/>
              </a:lnSpc>
              <a:spcBef>
                <a:spcPts val="0"/>
              </a:spcBef>
              <a:spcAft>
                <a:spcPts val="0"/>
              </a:spcAft>
              <a:buSzPct val="153115"/>
              <a:buNone/>
            </a:pPr>
            <a:r>
              <a:t/>
            </a:r>
            <a:endParaRPr sz="2177">
              <a:solidFill>
                <a:srgbClr val="202124"/>
              </a:solidFill>
            </a:endParaRPr>
          </a:p>
          <a:p>
            <a:pPr indent="0" lvl="0" marL="0" rtl="0" algn="l">
              <a:lnSpc>
                <a:spcPct val="100000"/>
              </a:lnSpc>
              <a:spcBef>
                <a:spcPts val="0"/>
              </a:spcBef>
              <a:spcAft>
                <a:spcPts val="0"/>
              </a:spcAft>
              <a:buSzPct val="153115"/>
              <a:buNone/>
            </a:pPr>
            <a:r>
              <a:t/>
            </a:r>
            <a:endParaRPr sz="2177">
              <a:solidFill>
                <a:srgbClr val="202124"/>
              </a:solidFill>
            </a:endParaRPr>
          </a:p>
          <a:p>
            <a:pPr indent="0" lvl="0" marL="0" rtl="0" algn="l">
              <a:lnSpc>
                <a:spcPct val="100000"/>
              </a:lnSpc>
              <a:spcBef>
                <a:spcPts val="0"/>
              </a:spcBef>
              <a:spcAft>
                <a:spcPts val="0"/>
              </a:spcAft>
              <a:buSzPct val="153115"/>
              <a:buNone/>
            </a:pPr>
            <a:r>
              <a:t/>
            </a:r>
            <a:endParaRPr sz="2177">
              <a:solidFill>
                <a:srgbClr val="202124"/>
              </a:solidFill>
            </a:endParaRPr>
          </a:p>
          <a:p>
            <a:pPr indent="0" lvl="0" marL="0" rtl="0" algn="l">
              <a:lnSpc>
                <a:spcPct val="100000"/>
              </a:lnSpc>
              <a:spcBef>
                <a:spcPts val="0"/>
              </a:spcBef>
              <a:spcAft>
                <a:spcPts val="0"/>
              </a:spcAft>
              <a:buSzPct val="86715"/>
              <a:buNone/>
            </a:pPr>
            <a:r>
              <a:t/>
            </a:r>
            <a:endParaRPr b="1" sz="3843">
              <a:solidFill>
                <a:schemeClr val="accent6"/>
              </a:solidFill>
            </a:endParaRPr>
          </a:p>
          <a:p>
            <a:pPr indent="0" lvl="0" marL="0" rtl="0" algn="l">
              <a:lnSpc>
                <a:spcPct val="100000"/>
              </a:lnSpc>
              <a:spcBef>
                <a:spcPts val="0"/>
              </a:spcBef>
              <a:spcAft>
                <a:spcPts val="0"/>
              </a:spcAft>
              <a:buSzPct val="98039"/>
              <a:buNone/>
            </a:pPr>
            <a:r>
              <a:t/>
            </a:r>
            <a:endParaRPr sz="3400">
              <a:solidFill>
                <a:srgbClr val="202124"/>
              </a:solidFill>
            </a:endParaRPr>
          </a:p>
        </p:txBody>
      </p:sp>
      <p:sp>
        <p:nvSpPr>
          <p:cNvPr id="92" name="Google Shape;92;p2"/>
          <p:cNvSpPr txBox="1"/>
          <p:nvPr>
            <p:ph idx="1" type="body"/>
          </p:nvPr>
        </p:nvSpPr>
        <p:spPr>
          <a:xfrm>
            <a:off x="819150" y="1692750"/>
            <a:ext cx="7505700" cy="29373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15000"/>
              </a:lnSpc>
              <a:spcBef>
                <a:spcPts val="0"/>
              </a:spcBef>
              <a:spcAft>
                <a:spcPts val="0"/>
              </a:spcAft>
              <a:buSzPct val="43697"/>
              <a:buNone/>
            </a:pPr>
            <a:r>
              <a:rPr b="1" lang="en-GB" sz="3500"/>
              <a:t>“Introduction to Data Science”</a:t>
            </a:r>
            <a:endParaRPr b="1" sz="3500"/>
          </a:p>
          <a:p>
            <a:pPr indent="0" lvl="0" marL="0" rtl="0" algn="ctr">
              <a:lnSpc>
                <a:spcPct val="115000"/>
              </a:lnSpc>
              <a:spcBef>
                <a:spcPts val="1200"/>
              </a:spcBef>
              <a:spcAft>
                <a:spcPts val="0"/>
              </a:spcAft>
              <a:buSzPct val="69518"/>
              <a:buNone/>
            </a:pPr>
            <a:r>
              <a:rPr lang="en-GB" sz="2200"/>
              <a:t>Learning by</a:t>
            </a:r>
            <a:endParaRPr sz="2200"/>
          </a:p>
          <a:p>
            <a:pPr indent="0" lvl="0" marL="0" rtl="0" algn="ctr">
              <a:lnSpc>
                <a:spcPct val="115000"/>
              </a:lnSpc>
              <a:spcBef>
                <a:spcPts val="1200"/>
              </a:spcBef>
              <a:spcAft>
                <a:spcPts val="0"/>
              </a:spcAft>
              <a:buSzPct val="62809"/>
              <a:buNone/>
            </a:pPr>
            <a:r>
              <a:rPr b="1" lang="en-GB" sz="2435"/>
              <a:t>*Data Science Foundation V1</a:t>
            </a:r>
            <a:endParaRPr b="1" sz="2435"/>
          </a:p>
          <a:p>
            <a:pPr indent="0" lvl="0" marL="0" rtl="0" algn="ctr">
              <a:lnSpc>
                <a:spcPct val="115000"/>
              </a:lnSpc>
              <a:spcBef>
                <a:spcPts val="1200"/>
              </a:spcBef>
              <a:spcAft>
                <a:spcPts val="0"/>
              </a:spcAft>
              <a:buSzPct val="62809"/>
              <a:buNone/>
            </a:pPr>
            <a:r>
              <a:rPr b="1" lang="en-GB" sz="2435"/>
              <a:t>*Data Science Foundation V2</a:t>
            </a:r>
            <a:endParaRPr b="1" sz="2435"/>
          </a:p>
          <a:p>
            <a:pPr indent="0" lvl="0" marL="0" rtl="0" algn="ctr">
              <a:lnSpc>
                <a:spcPct val="115000"/>
              </a:lnSpc>
              <a:spcBef>
                <a:spcPts val="1200"/>
              </a:spcBef>
              <a:spcAft>
                <a:spcPts val="0"/>
              </a:spcAft>
              <a:buSzPct val="62809"/>
              <a:buNone/>
            </a:pPr>
            <a:r>
              <a:rPr b="1" lang="en-GB" sz="2435"/>
              <a:t>*BCG Virtual Experience Program</a:t>
            </a:r>
            <a:endParaRPr b="1" sz="2435"/>
          </a:p>
          <a:p>
            <a:pPr indent="0" lvl="0" marL="0" rtl="0" algn="ctr">
              <a:lnSpc>
                <a:spcPct val="115000"/>
              </a:lnSpc>
              <a:spcBef>
                <a:spcPts val="1200"/>
              </a:spcBef>
              <a:spcAft>
                <a:spcPts val="1200"/>
              </a:spcAft>
              <a:buSzPct val="76470"/>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solidFill>
                  <a:srgbClr val="FF0000"/>
                </a:solidFill>
              </a:rPr>
              <a:t>RStudio</a:t>
            </a:r>
            <a:endParaRPr>
              <a:solidFill>
                <a:srgbClr val="FF0000"/>
              </a:solidFill>
            </a:endParaRPr>
          </a:p>
        </p:txBody>
      </p:sp>
      <p:sp>
        <p:nvSpPr>
          <p:cNvPr id="200" name="Google Shape;200;p2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228600" lvl="0" marL="457200" marR="25400" rtl="0" algn="l">
              <a:lnSpc>
                <a:spcPct val="141575"/>
              </a:lnSpc>
              <a:spcBef>
                <a:spcPts val="0"/>
              </a:spcBef>
              <a:spcAft>
                <a:spcPts val="0"/>
              </a:spcAft>
              <a:buClr>
                <a:srgbClr val="333333"/>
              </a:buClr>
              <a:buSzPts val="1050"/>
              <a:buFont typeface="Arial"/>
              <a:buNone/>
            </a:pPr>
            <a:r>
              <a:rPr b="1" lang="en-GB" sz="1050">
                <a:solidFill>
                  <a:srgbClr val="333333"/>
                </a:solidFill>
                <a:highlight>
                  <a:srgbClr val="F5F5F5"/>
                </a:highlight>
                <a:latin typeface="Arial"/>
                <a:ea typeface="Arial"/>
                <a:cs typeface="Arial"/>
                <a:sym typeface="Arial"/>
              </a:rPr>
              <a:t>RStudio is a IDE, an Integrated Development Environment.</a:t>
            </a:r>
            <a:endParaRPr b="1" sz="1050">
              <a:solidFill>
                <a:srgbClr val="333333"/>
              </a:solidFill>
              <a:highlight>
                <a:srgbClr val="F5F5F5"/>
              </a:highlight>
              <a:latin typeface="Arial"/>
              <a:ea typeface="Arial"/>
              <a:cs typeface="Arial"/>
              <a:sym typeface="Arial"/>
            </a:endParaRPr>
          </a:p>
          <a:p>
            <a:pPr indent="-228600" lvl="0" marL="457200" marR="25400" rtl="0" algn="l">
              <a:lnSpc>
                <a:spcPct val="141575"/>
              </a:lnSpc>
              <a:spcBef>
                <a:spcPts val="0"/>
              </a:spcBef>
              <a:spcAft>
                <a:spcPts val="0"/>
              </a:spcAft>
              <a:buClr>
                <a:srgbClr val="0074B5"/>
              </a:buClr>
              <a:buSzPts val="1050"/>
              <a:buFont typeface="Arial"/>
              <a:buNone/>
            </a:pPr>
            <a:r>
              <a:rPr lang="en-GB" sz="1050">
                <a:solidFill>
                  <a:srgbClr val="0074B5"/>
                </a:solidFill>
                <a:highlight>
                  <a:srgbClr val="F5F5F5"/>
                </a:highlight>
                <a:latin typeface="Arial"/>
                <a:ea typeface="Arial"/>
                <a:cs typeface="Arial"/>
                <a:sym typeface="Arial"/>
              </a:rPr>
              <a:t>It's made for the programming language R. R is a statistical programming language which</a:t>
            </a:r>
            <a:endParaRPr sz="1050">
              <a:solidFill>
                <a:srgbClr val="0074B5"/>
              </a:solidFill>
              <a:highlight>
                <a:srgbClr val="F5F5F5"/>
              </a:highlight>
              <a:latin typeface="Arial"/>
              <a:ea typeface="Arial"/>
              <a:cs typeface="Arial"/>
              <a:sym typeface="Arial"/>
            </a:endParaRPr>
          </a:p>
          <a:p>
            <a:pPr indent="-228600" lvl="0" marL="457200" marR="25400" rtl="0" algn="l">
              <a:lnSpc>
                <a:spcPct val="141575"/>
              </a:lnSpc>
              <a:spcBef>
                <a:spcPts val="0"/>
              </a:spcBef>
              <a:spcAft>
                <a:spcPts val="0"/>
              </a:spcAft>
              <a:buClr>
                <a:srgbClr val="0074B5"/>
              </a:buClr>
              <a:buSzPts val="1050"/>
              <a:buFont typeface="Arial"/>
              <a:buNone/>
            </a:pPr>
            <a:r>
              <a:rPr lang="en-GB" sz="1050">
                <a:solidFill>
                  <a:srgbClr val="0074B5"/>
                </a:solidFill>
                <a:highlight>
                  <a:srgbClr val="F5F5F5"/>
                </a:highlight>
                <a:latin typeface="Arial"/>
                <a:ea typeface="Arial"/>
                <a:cs typeface="Arial"/>
                <a:sym typeface="Arial"/>
              </a:rPr>
              <a:t>has been derived from the closed source S language.</a:t>
            </a:r>
            <a:endParaRPr sz="1050">
              <a:solidFill>
                <a:srgbClr val="0074B5"/>
              </a:solidFill>
              <a:highlight>
                <a:srgbClr val="F5F5F5"/>
              </a:highlight>
              <a:latin typeface="Arial"/>
              <a:ea typeface="Arial"/>
              <a:cs typeface="Arial"/>
              <a:sym typeface="Arial"/>
            </a:endParaRPr>
          </a:p>
          <a:p>
            <a:pPr indent="-228600" lvl="0" marL="457200" marR="25400" rtl="0" algn="l">
              <a:lnSpc>
                <a:spcPct val="141575"/>
              </a:lnSpc>
              <a:spcBef>
                <a:spcPts val="0"/>
              </a:spcBef>
              <a:spcAft>
                <a:spcPts val="0"/>
              </a:spcAft>
              <a:buClr>
                <a:srgbClr val="0074B5"/>
              </a:buClr>
              <a:buSzPts val="1050"/>
              <a:buFont typeface="Arial"/>
              <a:buNone/>
            </a:pPr>
            <a:r>
              <a:rPr lang="en-GB" sz="1050" u="sng">
                <a:solidFill>
                  <a:srgbClr val="0074B5"/>
                </a:solidFill>
                <a:highlight>
                  <a:srgbClr val="F5F5F5"/>
                </a:highlight>
                <a:latin typeface="Arial"/>
                <a:ea typeface="Arial"/>
                <a:cs typeface="Arial"/>
                <a:sym typeface="Arial"/>
              </a:rPr>
              <a:t>So R is open source, RStudio is open source and it is completely for free.</a:t>
            </a:r>
            <a:endParaRPr sz="1050" u="sng">
              <a:solidFill>
                <a:srgbClr val="0074B5"/>
              </a:solidFill>
              <a:highlight>
                <a:srgbClr val="F5F5F5"/>
              </a:highlight>
              <a:latin typeface="Arial"/>
              <a:ea typeface="Arial"/>
              <a:cs typeface="Arial"/>
              <a:sym typeface="Arial"/>
            </a:endParaRPr>
          </a:p>
          <a:p>
            <a:pPr indent="-228600" lvl="0" marL="457200" marR="25400" rtl="0" algn="l">
              <a:lnSpc>
                <a:spcPct val="141575"/>
              </a:lnSpc>
              <a:spcBef>
                <a:spcPts val="0"/>
              </a:spcBef>
              <a:spcAft>
                <a:spcPts val="0"/>
              </a:spcAft>
              <a:buClr>
                <a:srgbClr val="0074B5"/>
              </a:buClr>
              <a:buSzPts val="1050"/>
              <a:buFont typeface="Arial"/>
              <a:buNone/>
            </a:pPr>
            <a:r>
              <a:rPr lang="en-GB" sz="1050">
                <a:solidFill>
                  <a:srgbClr val="0074B5"/>
                </a:solidFill>
                <a:highlight>
                  <a:srgbClr val="F5F5F5"/>
                </a:highlight>
                <a:latin typeface="Arial"/>
                <a:ea typeface="Arial"/>
                <a:cs typeface="Arial"/>
                <a:sym typeface="Arial"/>
              </a:rPr>
              <a:t>The central data structure in R is a data frame, so we have here a window which contains</a:t>
            </a:r>
            <a:endParaRPr sz="1050">
              <a:solidFill>
                <a:srgbClr val="0074B5"/>
              </a:solidFill>
              <a:highlight>
                <a:srgbClr val="F5F5F5"/>
              </a:highlight>
              <a:latin typeface="Arial"/>
              <a:ea typeface="Arial"/>
              <a:cs typeface="Arial"/>
              <a:sym typeface="Arial"/>
            </a:endParaRPr>
          </a:p>
          <a:p>
            <a:pPr indent="-228600" lvl="0" marL="457200" marR="25400" rtl="0" algn="l">
              <a:lnSpc>
                <a:spcPct val="141575"/>
              </a:lnSpc>
              <a:spcBef>
                <a:spcPts val="0"/>
              </a:spcBef>
              <a:spcAft>
                <a:spcPts val="0"/>
              </a:spcAft>
              <a:buClr>
                <a:srgbClr val="0074B5"/>
              </a:buClr>
              <a:buSzPts val="1050"/>
              <a:buFont typeface="Arial"/>
              <a:buNone/>
            </a:pPr>
            <a:r>
              <a:rPr lang="en-GB" sz="1050">
                <a:solidFill>
                  <a:srgbClr val="0074B5"/>
                </a:solidFill>
                <a:highlight>
                  <a:srgbClr val="F5F5F5"/>
                </a:highlight>
                <a:latin typeface="Arial"/>
                <a:ea typeface="Arial"/>
                <a:cs typeface="Arial"/>
                <a:sym typeface="Arial"/>
              </a:rPr>
              <a:t>an editor and below we have here a window which contains a console.</a:t>
            </a:r>
            <a:endParaRPr sz="1050">
              <a:solidFill>
                <a:srgbClr val="0074B5"/>
              </a:solidFill>
              <a:highlight>
                <a:srgbClr val="F5F5F5"/>
              </a:highlight>
              <a:latin typeface="Arial"/>
              <a:ea typeface="Arial"/>
              <a:cs typeface="Arial"/>
              <a:sym typeface="Arial"/>
            </a:endParaRPr>
          </a:p>
          <a:p>
            <a:pPr indent="-228600" lvl="0" marL="457200" marR="25400" rtl="0" algn="l">
              <a:lnSpc>
                <a:spcPct val="141575"/>
              </a:lnSpc>
              <a:spcBef>
                <a:spcPts val="0"/>
              </a:spcBef>
              <a:spcAft>
                <a:spcPts val="0"/>
              </a:spcAft>
              <a:buClr>
                <a:srgbClr val="0074B5"/>
              </a:buClr>
              <a:buSzPts val="1050"/>
              <a:buFont typeface="Arial"/>
              <a:buNone/>
            </a:pPr>
            <a:r>
              <a:rPr lang="en-GB" sz="1050">
                <a:solidFill>
                  <a:srgbClr val="0074B5"/>
                </a:solidFill>
                <a:highlight>
                  <a:srgbClr val="F5F5F5"/>
                </a:highlight>
                <a:latin typeface="Arial"/>
                <a:ea typeface="Arial"/>
                <a:cs typeface="Arial"/>
                <a:sym typeface="Arial"/>
              </a:rPr>
              <a:t>So the R interpreter is the interactive interpreter, so you have access to the interpreter here</a:t>
            </a:r>
            <a:endParaRPr sz="1050">
              <a:solidFill>
                <a:srgbClr val="0074B5"/>
              </a:solidFill>
              <a:highlight>
                <a:srgbClr val="F5F5F5"/>
              </a:highlight>
              <a:latin typeface="Arial"/>
              <a:ea typeface="Arial"/>
              <a:cs typeface="Arial"/>
              <a:sym typeface="Arial"/>
            </a:endParaRPr>
          </a:p>
          <a:p>
            <a:pPr indent="-228600" lvl="0" marL="457200" marR="25400" rtl="0" algn="l">
              <a:lnSpc>
                <a:spcPct val="141575"/>
              </a:lnSpc>
              <a:spcBef>
                <a:spcPts val="0"/>
              </a:spcBef>
              <a:spcAft>
                <a:spcPts val="0"/>
              </a:spcAft>
              <a:buClr>
                <a:srgbClr val="0074B5"/>
              </a:buClr>
              <a:buSzPts val="1050"/>
              <a:buFont typeface="Arial"/>
              <a:buNone/>
            </a:pPr>
            <a:r>
              <a:rPr lang="en-GB" sz="1050">
                <a:solidFill>
                  <a:srgbClr val="0074B5"/>
                </a:solidFill>
                <a:highlight>
                  <a:srgbClr val="F5F5F5"/>
                </a:highlight>
                <a:latin typeface="Arial"/>
                <a:ea typeface="Arial"/>
                <a:cs typeface="Arial"/>
                <a:sym typeface="Arial"/>
              </a:rPr>
              <a:t>at any time, but its handy if you have a text editor here.</a:t>
            </a:r>
            <a:endParaRPr sz="1050">
              <a:solidFill>
                <a:srgbClr val="0074B5"/>
              </a:solidFill>
              <a:highlight>
                <a:srgbClr val="F5F5F5"/>
              </a:highlight>
              <a:latin typeface="Arial"/>
              <a:ea typeface="Arial"/>
              <a:cs typeface="Arial"/>
              <a:sym typeface="Arial"/>
            </a:endParaRPr>
          </a:p>
          <a:p>
            <a:pPr indent="0" lvl="0" marL="0" rtl="0" algn="l">
              <a:lnSpc>
                <a:spcPct val="115000"/>
              </a:lnSpc>
              <a:spcBef>
                <a:spcPts val="600"/>
              </a:spcBef>
              <a:spcAft>
                <a:spcPts val="1200"/>
              </a:spcAft>
              <a:buSzPts val="13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solidFill>
                  <a:srgbClr val="134F5C"/>
                </a:solidFill>
              </a:rPr>
              <a:t>Watson Studio</a:t>
            </a:r>
            <a:endParaRPr>
              <a:solidFill>
                <a:srgbClr val="134F5C"/>
              </a:solidFill>
            </a:endParaRPr>
          </a:p>
        </p:txBody>
      </p:sp>
      <p:sp>
        <p:nvSpPr>
          <p:cNvPr id="206" name="Google Shape;206;p2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228600" lvl="0" marL="457200" marR="25400" rtl="0" algn="l">
              <a:lnSpc>
                <a:spcPct val="141575"/>
              </a:lnSpc>
              <a:spcBef>
                <a:spcPts val="0"/>
              </a:spcBef>
              <a:spcAft>
                <a:spcPts val="0"/>
              </a:spcAft>
              <a:buClr>
                <a:srgbClr val="0074B5"/>
              </a:buClr>
              <a:buSzPts val="1050"/>
              <a:buFont typeface="Arial"/>
              <a:buNone/>
            </a:pPr>
            <a:r>
              <a:rPr lang="en-GB" sz="1050">
                <a:solidFill>
                  <a:srgbClr val="0074B5"/>
                </a:solidFill>
                <a:highlight>
                  <a:srgbClr val="F5F5F5"/>
                </a:highlight>
                <a:latin typeface="Arial"/>
                <a:ea typeface="Arial"/>
                <a:cs typeface="Arial"/>
                <a:sym typeface="Arial"/>
              </a:rPr>
              <a:t>Every business wants to work smarter, and to do that you need to tap into your</a:t>
            </a:r>
            <a:endParaRPr sz="1050">
              <a:solidFill>
                <a:srgbClr val="0074B5"/>
              </a:solidFill>
              <a:highlight>
                <a:srgbClr val="F5F5F5"/>
              </a:highlight>
              <a:latin typeface="Arial"/>
              <a:ea typeface="Arial"/>
              <a:cs typeface="Arial"/>
              <a:sym typeface="Arial"/>
            </a:endParaRPr>
          </a:p>
          <a:p>
            <a:pPr indent="-228600" lvl="0" marL="457200" marR="25400" rtl="0" algn="l">
              <a:lnSpc>
                <a:spcPct val="141575"/>
              </a:lnSpc>
              <a:spcBef>
                <a:spcPts val="0"/>
              </a:spcBef>
              <a:spcAft>
                <a:spcPts val="0"/>
              </a:spcAft>
              <a:buClr>
                <a:srgbClr val="0074B5"/>
              </a:buClr>
              <a:buSzPts val="1050"/>
              <a:buFont typeface="Arial"/>
              <a:buNone/>
            </a:pPr>
            <a:r>
              <a:rPr lang="en-GB" sz="1050">
                <a:solidFill>
                  <a:srgbClr val="0074B5"/>
                </a:solidFill>
                <a:highlight>
                  <a:srgbClr val="F5F5F5"/>
                </a:highlight>
                <a:latin typeface="Arial"/>
                <a:ea typeface="Arial"/>
                <a:cs typeface="Arial"/>
                <a:sym typeface="Arial"/>
              </a:rPr>
              <a:t>company's greatest resource, your data. But extracting the full value out of</a:t>
            </a:r>
            <a:endParaRPr sz="1050">
              <a:solidFill>
                <a:srgbClr val="0074B5"/>
              </a:solidFill>
              <a:highlight>
                <a:srgbClr val="F5F5F5"/>
              </a:highlight>
              <a:latin typeface="Arial"/>
              <a:ea typeface="Arial"/>
              <a:cs typeface="Arial"/>
              <a:sym typeface="Arial"/>
            </a:endParaRPr>
          </a:p>
          <a:p>
            <a:pPr indent="-228600" lvl="0" marL="457200" marR="25400" rtl="0" algn="l">
              <a:lnSpc>
                <a:spcPct val="141575"/>
              </a:lnSpc>
              <a:spcBef>
                <a:spcPts val="0"/>
              </a:spcBef>
              <a:spcAft>
                <a:spcPts val="0"/>
              </a:spcAft>
              <a:buClr>
                <a:srgbClr val="0074B5"/>
              </a:buClr>
              <a:buSzPts val="1050"/>
              <a:buFont typeface="Arial"/>
              <a:buNone/>
            </a:pPr>
            <a:r>
              <a:rPr lang="en-GB" sz="1050">
                <a:solidFill>
                  <a:srgbClr val="0074B5"/>
                </a:solidFill>
                <a:highlight>
                  <a:srgbClr val="F5F5F5"/>
                </a:highlight>
                <a:latin typeface="Arial"/>
                <a:ea typeface="Arial"/>
                <a:cs typeface="Arial"/>
                <a:sym typeface="Arial"/>
              </a:rPr>
              <a:t>your data isn't always an easy process. First. you end up juggling an incredibly</a:t>
            </a:r>
            <a:endParaRPr sz="1050">
              <a:solidFill>
                <a:srgbClr val="0074B5"/>
              </a:solidFill>
              <a:highlight>
                <a:srgbClr val="F5F5F5"/>
              </a:highlight>
              <a:latin typeface="Arial"/>
              <a:ea typeface="Arial"/>
              <a:cs typeface="Arial"/>
              <a:sym typeface="Arial"/>
            </a:endParaRPr>
          </a:p>
          <a:p>
            <a:pPr indent="-228600" lvl="0" marL="457200" marR="25400" rtl="0" algn="l">
              <a:lnSpc>
                <a:spcPct val="141575"/>
              </a:lnSpc>
              <a:spcBef>
                <a:spcPts val="0"/>
              </a:spcBef>
              <a:spcAft>
                <a:spcPts val="0"/>
              </a:spcAft>
              <a:buClr>
                <a:srgbClr val="0074B5"/>
              </a:buClr>
              <a:buSzPts val="1050"/>
              <a:buFont typeface="Arial"/>
              <a:buNone/>
            </a:pPr>
            <a:r>
              <a:rPr lang="en-GB" sz="1050">
                <a:solidFill>
                  <a:srgbClr val="0074B5"/>
                </a:solidFill>
                <a:highlight>
                  <a:srgbClr val="F5F5F5"/>
                </a:highlight>
                <a:latin typeface="Arial"/>
                <a:ea typeface="Arial"/>
                <a:cs typeface="Arial"/>
                <a:sym typeface="Arial"/>
              </a:rPr>
              <a:t>large and complex collection of tools that are used for finding and cleaning</a:t>
            </a:r>
            <a:endParaRPr sz="1050">
              <a:solidFill>
                <a:srgbClr val="0074B5"/>
              </a:solidFill>
              <a:highlight>
                <a:srgbClr val="F5F5F5"/>
              </a:highlight>
              <a:latin typeface="Arial"/>
              <a:ea typeface="Arial"/>
              <a:cs typeface="Arial"/>
              <a:sym typeface="Arial"/>
            </a:endParaRPr>
          </a:p>
          <a:p>
            <a:pPr indent="-228600" lvl="0" marL="457200" marR="25400" rtl="0" algn="l">
              <a:lnSpc>
                <a:spcPct val="141575"/>
              </a:lnSpc>
              <a:spcBef>
                <a:spcPts val="0"/>
              </a:spcBef>
              <a:spcAft>
                <a:spcPts val="0"/>
              </a:spcAft>
              <a:buClr>
                <a:srgbClr val="0074B5"/>
              </a:buClr>
              <a:buSzPts val="1050"/>
              <a:buFont typeface="Arial"/>
              <a:buNone/>
            </a:pPr>
            <a:r>
              <a:rPr lang="en-GB" sz="1050">
                <a:solidFill>
                  <a:srgbClr val="0074B5"/>
                </a:solidFill>
                <a:highlight>
                  <a:srgbClr val="F5F5F5"/>
                </a:highlight>
                <a:latin typeface="Arial"/>
                <a:ea typeface="Arial"/>
                <a:cs typeface="Arial"/>
                <a:sym typeface="Arial"/>
              </a:rPr>
              <a:t>data, analyzing and generating visualizations of that data, and using</a:t>
            </a:r>
            <a:endParaRPr sz="1050">
              <a:solidFill>
                <a:srgbClr val="0074B5"/>
              </a:solidFill>
              <a:highlight>
                <a:srgbClr val="F5F5F5"/>
              </a:highlight>
              <a:latin typeface="Arial"/>
              <a:ea typeface="Arial"/>
              <a:cs typeface="Arial"/>
              <a:sym typeface="Arial"/>
            </a:endParaRPr>
          </a:p>
          <a:p>
            <a:pPr indent="-228600" lvl="0" marL="457200" marR="25400" rtl="0" algn="l">
              <a:lnSpc>
                <a:spcPct val="141575"/>
              </a:lnSpc>
              <a:spcBef>
                <a:spcPts val="0"/>
              </a:spcBef>
              <a:spcAft>
                <a:spcPts val="0"/>
              </a:spcAft>
              <a:buClr>
                <a:srgbClr val="0074B5"/>
              </a:buClr>
              <a:buSzPts val="1050"/>
              <a:buFont typeface="Arial"/>
              <a:buNone/>
            </a:pPr>
            <a:r>
              <a:rPr lang="en-GB" sz="1050">
                <a:solidFill>
                  <a:srgbClr val="0074B5"/>
                </a:solidFill>
                <a:highlight>
                  <a:srgbClr val="F5F5F5"/>
                </a:highlight>
                <a:latin typeface="Arial"/>
                <a:ea typeface="Arial"/>
                <a:cs typeface="Arial"/>
                <a:sym typeface="Arial"/>
              </a:rPr>
              <a:t>the data to build and deploy machine learning models. And to make matters</a:t>
            </a:r>
            <a:endParaRPr sz="1050">
              <a:solidFill>
                <a:srgbClr val="0074B5"/>
              </a:solidFill>
              <a:highlight>
                <a:srgbClr val="F5F5F5"/>
              </a:highlight>
              <a:latin typeface="Arial"/>
              <a:ea typeface="Arial"/>
              <a:cs typeface="Arial"/>
              <a:sym typeface="Arial"/>
            </a:endParaRPr>
          </a:p>
          <a:p>
            <a:pPr indent="-228600" lvl="0" marL="457200" marR="25400" rtl="0" algn="l">
              <a:lnSpc>
                <a:spcPct val="141575"/>
              </a:lnSpc>
              <a:spcBef>
                <a:spcPts val="0"/>
              </a:spcBef>
              <a:spcAft>
                <a:spcPts val="0"/>
              </a:spcAft>
              <a:buClr>
                <a:srgbClr val="0074B5"/>
              </a:buClr>
              <a:buSzPts val="1050"/>
              <a:buFont typeface="Arial"/>
              <a:buNone/>
            </a:pPr>
            <a:r>
              <a:rPr lang="en-GB" sz="1050">
                <a:solidFill>
                  <a:srgbClr val="0074B5"/>
                </a:solidFill>
                <a:highlight>
                  <a:srgbClr val="F5F5F5"/>
                </a:highlight>
                <a:latin typeface="Arial"/>
                <a:ea typeface="Arial"/>
                <a:cs typeface="Arial"/>
                <a:sym typeface="Arial"/>
              </a:rPr>
              <a:t>worse these tools are often a time drain to individually manage, and can be</a:t>
            </a:r>
            <a:endParaRPr sz="1050">
              <a:solidFill>
                <a:srgbClr val="0074B5"/>
              </a:solidFill>
              <a:highlight>
                <a:srgbClr val="F5F5F5"/>
              </a:highlight>
              <a:latin typeface="Arial"/>
              <a:ea typeface="Arial"/>
              <a:cs typeface="Arial"/>
              <a:sym typeface="Arial"/>
            </a:endParaRPr>
          </a:p>
          <a:p>
            <a:pPr indent="-228600" lvl="0" marL="457200" marR="25400" rtl="0" algn="l">
              <a:lnSpc>
                <a:spcPct val="141575"/>
              </a:lnSpc>
              <a:spcBef>
                <a:spcPts val="0"/>
              </a:spcBef>
              <a:spcAft>
                <a:spcPts val="0"/>
              </a:spcAft>
              <a:buClr>
                <a:srgbClr val="0074B5"/>
              </a:buClr>
              <a:buSzPts val="1050"/>
              <a:buFont typeface="Arial"/>
              <a:buNone/>
            </a:pPr>
            <a:r>
              <a:rPr lang="en-GB" sz="1050" u="sng">
                <a:solidFill>
                  <a:srgbClr val="0074B5"/>
                </a:solidFill>
                <a:highlight>
                  <a:srgbClr val="F5F5F5"/>
                </a:highlight>
                <a:latin typeface="Arial"/>
                <a:ea typeface="Arial"/>
                <a:cs typeface="Arial"/>
                <a:sym typeface="Arial"/>
              </a:rPr>
              <a:t>difficult to integrate into your system, which can really slow down the workflow.</a:t>
            </a:r>
            <a:endParaRPr sz="1050" u="sng">
              <a:solidFill>
                <a:srgbClr val="0074B5"/>
              </a:solidFill>
              <a:highlight>
                <a:srgbClr val="F5F5F5"/>
              </a:highlight>
              <a:latin typeface="Arial"/>
              <a:ea typeface="Arial"/>
              <a:cs typeface="Arial"/>
              <a:sym typeface="Arial"/>
            </a:endParaRPr>
          </a:p>
          <a:p>
            <a:pPr indent="0" lvl="0" marL="0" rtl="0" algn="l">
              <a:lnSpc>
                <a:spcPct val="115000"/>
              </a:lnSpc>
              <a:spcBef>
                <a:spcPts val="600"/>
              </a:spcBef>
              <a:spcAft>
                <a:spcPts val="1200"/>
              </a:spcAft>
              <a:buSzPts val="13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819150" y="1940350"/>
            <a:ext cx="7505700" cy="889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GB" sz="3400">
                <a:solidFill>
                  <a:srgbClr val="0000FF"/>
                </a:solidFill>
              </a:rPr>
              <a:t>Data Science Methodology</a:t>
            </a:r>
            <a:endParaRPr sz="3400">
              <a:solidFill>
                <a:srgbClr val="0000FF"/>
              </a:solidFill>
            </a:endParaRPr>
          </a:p>
        </p:txBody>
      </p:sp>
      <p:sp>
        <p:nvSpPr>
          <p:cNvPr id="212" name="Google Shape;212;p22"/>
          <p:cNvSpPr txBox="1"/>
          <p:nvPr>
            <p:ph idx="1" type="body"/>
          </p:nvPr>
        </p:nvSpPr>
        <p:spPr>
          <a:xfrm flipH="1" rot="10800000">
            <a:off x="819150" y="4236250"/>
            <a:ext cx="7505700" cy="495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solidFill>
                  <a:srgbClr val="0B5394"/>
                </a:solidFill>
              </a:rPr>
              <a:t>From Problem to Approach</a:t>
            </a:r>
            <a:endParaRPr>
              <a:solidFill>
                <a:srgbClr val="0B5394"/>
              </a:solidFill>
            </a:endParaRPr>
          </a:p>
        </p:txBody>
      </p:sp>
      <p:sp>
        <p:nvSpPr>
          <p:cNvPr id="218" name="Google Shape;218;p2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36550" lvl="0" marL="457200" rtl="0" algn="l">
              <a:lnSpc>
                <a:spcPct val="140000"/>
              </a:lnSpc>
              <a:spcBef>
                <a:spcPts val="1200"/>
              </a:spcBef>
              <a:spcAft>
                <a:spcPts val="0"/>
              </a:spcAft>
              <a:buClr>
                <a:srgbClr val="313131"/>
              </a:buClr>
              <a:buSzPts val="1700"/>
              <a:buFont typeface="Arial"/>
              <a:buChar char="●"/>
            </a:pPr>
            <a:r>
              <a:rPr lang="en-GB" sz="1700">
                <a:solidFill>
                  <a:srgbClr val="313131"/>
                </a:solidFill>
                <a:highlight>
                  <a:srgbClr val="FFFFFF"/>
                </a:highlight>
                <a:latin typeface="Arial"/>
                <a:ea typeface="Arial"/>
                <a:cs typeface="Arial"/>
                <a:sym typeface="Arial"/>
              </a:rPr>
              <a:t>Why we are interested in data science.</a:t>
            </a:r>
            <a:endParaRPr sz="1700">
              <a:solidFill>
                <a:srgbClr val="313131"/>
              </a:solidFill>
              <a:highlight>
                <a:srgbClr val="FFFFFF"/>
              </a:highlight>
              <a:latin typeface="Arial"/>
              <a:ea typeface="Arial"/>
              <a:cs typeface="Arial"/>
              <a:sym typeface="Arial"/>
            </a:endParaRPr>
          </a:p>
          <a:p>
            <a:pPr indent="-336550" lvl="0" marL="457200" rtl="0" algn="l">
              <a:lnSpc>
                <a:spcPct val="140000"/>
              </a:lnSpc>
              <a:spcBef>
                <a:spcPts val="0"/>
              </a:spcBef>
              <a:spcAft>
                <a:spcPts val="0"/>
              </a:spcAft>
              <a:buClr>
                <a:srgbClr val="313131"/>
              </a:buClr>
              <a:buSzPts val="1700"/>
              <a:buFont typeface="Arial"/>
              <a:buChar char="●"/>
            </a:pPr>
            <a:r>
              <a:rPr lang="en-GB" sz="1700">
                <a:solidFill>
                  <a:srgbClr val="313131"/>
                </a:solidFill>
                <a:highlight>
                  <a:srgbClr val="FFFFFF"/>
                </a:highlight>
                <a:latin typeface="Arial"/>
                <a:ea typeface="Arial"/>
                <a:cs typeface="Arial"/>
                <a:sym typeface="Arial"/>
              </a:rPr>
              <a:t>What a methodology is, and why data scientists need a methodology.</a:t>
            </a:r>
            <a:endParaRPr sz="1700">
              <a:solidFill>
                <a:srgbClr val="313131"/>
              </a:solidFill>
              <a:highlight>
                <a:srgbClr val="FFFFFF"/>
              </a:highlight>
              <a:latin typeface="Arial"/>
              <a:ea typeface="Arial"/>
              <a:cs typeface="Arial"/>
              <a:sym typeface="Arial"/>
            </a:endParaRPr>
          </a:p>
          <a:p>
            <a:pPr indent="-336550" lvl="0" marL="457200" rtl="0" algn="l">
              <a:lnSpc>
                <a:spcPct val="140000"/>
              </a:lnSpc>
              <a:spcBef>
                <a:spcPts val="0"/>
              </a:spcBef>
              <a:spcAft>
                <a:spcPts val="0"/>
              </a:spcAft>
              <a:buClr>
                <a:srgbClr val="313131"/>
              </a:buClr>
              <a:buSzPts val="1700"/>
              <a:buFont typeface="Arial"/>
              <a:buChar char="●"/>
            </a:pPr>
            <a:r>
              <a:rPr lang="en-GB" sz="1700">
                <a:solidFill>
                  <a:srgbClr val="313131"/>
                </a:solidFill>
                <a:highlight>
                  <a:srgbClr val="FFFFFF"/>
                </a:highlight>
                <a:latin typeface="Arial"/>
                <a:ea typeface="Arial"/>
                <a:cs typeface="Arial"/>
                <a:sym typeface="Arial"/>
              </a:rPr>
              <a:t>The data science methodology and its flowchart. </a:t>
            </a:r>
            <a:endParaRPr sz="1700">
              <a:solidFill>
                <a:srgbClr val="313131"/>
              </a:solidFill>
              <a:highlight>
                <a:srgbClr val="FFFFFF"/>
              </a:highlight>
              <a:latin typeface="Arial"/>
              <a:ea typeface="Arial"/>
              <a:cs typeface="Arial"/>
              <a:sym typeface="Arial"/>
            </a:endParaRPr>
          </a:p>
          <a:p>
            <a:pPr indent="-336550" lvl="0" marL="457200" rtl="0" algn="l">
              <a:lnSpc>
                <a:spcPct val="140000"/>
              </a:lnSpc>
              <a:spcBef>
                <a:spcPts val="0"/>
              </a:spcBef>
              <a:spcAft>
                <a:spcPts val="0"/>
              </a:spcAft>
              <a:buClr>
                <a:srgbClr val="313131"/>
              </a:buClr>
              <a:buSzPts val="1700"/>
              <a:buFont typeface="Arial"/>
              <a:buChar char="●"/>
            </a:pPr>
            <a:r>
              <a:rPr lang="en-GB" sz="1700">
                <a:solidFill>
                  <a:srgbClr val="313131"/>
                </a:solidFill>
                <a:highlight>
                  <a:srgbClr val="FFFFFF"/>
                </a:highlight>
                <a:latin typeface="Arial"/>
                <a:ea typeface="Arial"/>
                <a:cs typeface="Arial"/>
                <a:sym typeface="Arial"/>
              </a:rPr>
              <a:t>How to apply business understanding and the analytic approach to any data science problem</a:t>
            </a:r>
            <a:endParaRPr sz="1700">
              <a:solidFill>
                <a:srgbClr val="313131"/>
              </a:solidFill>
              <a:highlight>
                <a:srgbClr val="FFFFFF"/>
              </a:highlight>
              <a:latin typeface="Arial"/>
              <a:ea typeface="Arial"/>
              <a:cs typeface="Arial"/>
              <a:sym typeface="Arial"/>
            </a:endParaRPr>
          </a:p>
          <a:p>
            <a:pPr indent="0" lvl="0" marL="0" rtl="0" algn="l">
              <a:lnSpc>
                <a:spcPct val="115000"/>
              </a:lnSpc>
              <a:spcBef>
                <a:spcPts val="2000"/>
              </a:spcBef>
              <a:spcAft>
                <a:spcPts val="1200"/>
              </a:spcAft>
              <a:buSzPts val="13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solidFill>
                  <a:srgbClr val="274E13"/>
                </a:solidFill>
              </a:rPr>
              <a:t>From Requirements To Collection</a:t>
            </a:r>
            <a:endParaRPr>
              <a:solidFill>
                <a:srgbClr val="274E13"/>
              </a:solidFill>
            </a:endParaRPr>
          </a:p>
        </p:txBody>
      </p:sp>
      <p:sp>
        <p:nvSpPr>
          <p:cNvPr id="224" name="Google Shape;224;p2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68300" lvl="0" marL="457200" rtl="0" algn="l">
              <a:lnSpc>
                <a:spcPct val="140000"/>
              </a:lnSpc>
              <a:spcBef>
                <a:spcPts val="1200"/>
              </a:spcBef>
              <a:spcAft>
                <a:spcPts val="0"/>
              </a:spcAft>
              <a:buClr>
                <a:srgbClr val="313131"/>
              </a:buClr>
              <a:buSzPts val="2200"/>
              <a:buFont typeface="Arial"/>
              <a:buChar char="●"/>
            </a:pPr>
            <a:r>
              <a:rPr lang="en-GB" sz="2200">
                <a:solidFill>
                  <a:srgbClr val="313131"/>
                </a:solidFill>
                <a:highlight>
                  <a:srgbClr val="FFFFFF"/>
                </a:highlight>
                <a:latin typeface="Arial"/>
                <a:ea typeface="Arial"/>
                <a:cs typeface="Arial"/>
                <a:sym typeface="Arial"/>
              </a:rPr>
              <a:t>Data requirements and data understanding.</a:t>
            </a:r>
            <a:endParaRPr sz="2200">
              <a:solidFill>
                <a:srgbClr val="313131"/>
              </a:solidFill>
              <a:highlight>
                <a:srgbClr val="FFFFFF"/>
              </a:highlight>
              <a:latin typeface="Arial"/>
              <a:ea typeface="Arial"/>
              <a:cs typeface="Arial"/>
              <a:sym typeface="Arial"/>
            </a:endParaRPr>
          </a:p>
          <a:p>
            <a:pPr indent="-368300" lvl="0" marL="457200" rtl="0" algn="l">
              <a:lnSpc>
                <a:spcPct val="140000"/>
              </a:lnSpc>
              <a:spcBef>
                <a:spcPts val="0"/>
              </a:spcBef>
              <a:spcAft>
                <a:spcPts val="0"/>
              </a:spcAft>
              <a:buClr>
                <a:srgbClr val="313131"/>
              </a:buClr>
              <a:buSzPts val="2200"/>
              <a:buFont typeface="Arial"/>
              <a:buChar char="●"/>
            </a:pPr>
            <a:r>
              <a:rPr lang="en-GB" sz="2200">
                <a:solidFill>
                  <a:srgbClr val="313131"/>
                </a:solidFill>
                <a:highlight>
                  <a:srgbClr val="FFFFFF"/>
                </a:highlight>
                <a:latin typeface="Arial"/>
                <a:ea typeface="Arial"/>
                <a:cs typeface="Arial"/>
                <a:sym typeface="Arial"/>
              </a:rPr>
              <a:t>What occurs during data collection.</a:t>
            </a:r>
            <a:endParaRPr sz="2200">
              <a:solidFill>
                <a:srgbClr val="313131"/>
              </a:solidFill>
              <a:highlight>
                <a:srgbClr val="FFFFFF"/>
              </a:highlight>
              <a:latin typeface="Arial"/>
              <a:ea typeface="Arial"/>
              <a:cs typeface="Arial"/>
              <a:sym typeface="Arial"/>
            </a:endParaRPr>
          </a:p>
          <a:p>
            <a:pPr indent="-368300" lvl="0" marL="457200" rtl="0" algn="l">
              <a:lnSpc>
                <a:spcPct val="140000"/>
              </a:lnSpc>
              <a:spcBef>
                <a:spcPts val="0"/>
              </a:spcBef>
              <a:spcAft>
                <a:spcPts val="0"/>
              </a:spcAft>
              <a:buClr>
                <a:srgbClr val="313131"/>
              </a:buClr>
              <a:buSzPts val="2200"/>
              <a:buFont typeface="Arial"/>
              <a:buChar char="●"/>
            </a:pPr>
            <a:r>
              <a:rPr lang="en-GB" sz="2200">
                <a:solidFill>
                  <a:srgbClr val="313131"/>
                </a:solidFill>
                <a:highlight>
                  <a:srgbClr val="FFFFFF"/>
                </a:highlight>
                <a:latin typeface="Arial"/>
                <a:ea typeface="Arial"/>
                <a:cs typeface="Arial"/>
                <a:sym typeface="Arial"/>
              </a:rPr>
              <a:t>How to apply data requirements and data collection to any data science problem.</a:t>
            </a:r>
            <a:endParaRPr sz="2200">
              <a:solidFill>
                <a:srgbClr val="313131"/>
              </a:solidFill>
              <a:highlight>
                <a:srgbClr val="FFFFFF"/>
              </a:highlight>
              <a:latin typeface="Arial"/>
              <a:ea typeface="Arial"/>
              <a:cs typeface="Arial"/>
              <a:sym typeface="Arial"/>
            </a:endParaRPr>
          </a:p>
          <a:p>
            <a:pPr indent="0" lvl="0" marL="0" rtl="0" algn="l">
              <a:lnSpc>
                <a:spcPct val="115000"/>
              </a:lnSpc>
              <a:spcBef>
                <a:spcPts val="2000"/>
              </a:spcBef>
              <a:spcAft>
                <a:spcPts val="1200"/>
              </a:spcAft>
              <a:buSzPts val="13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solidFill>
                  <a:srgbClr val="0000FF"/>
                </a:solidFill>
              </a:rPr>
              <a:t>From Understanding To Preparation</a:t>
            </a:r>
            <a:endParaRPr>
              <a:solidFill>
                <a:srgbClr val="0000FF"/>
              </a:solidFill>
            </a:endParaRPr>
          </a:p>
        </p:txBody>
      </p:sp>
      <p:sp>
        <p:nvSpPr>
          <p:cNvPr id="230" name="Google Shape;230;p2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36550" lvl="1" marL="914400" rtl="0" algn="l">
              <a:lnSpc>
                <a:spcPct val="140000"/>
              </a:lnSpc>
              <a:spcBef>
                <a:spcPts val="2400"/>
              </a:spcBef>
              <a:spcAft>
                <a:spcPts val="0"/>
              </a:spcAft>
              <a:buClr>
                <a:srgbClr val="313131"/>
              </a:buClr>
              <a:buSzPts val="1700"/>
              <a:buFont typeface="Arial"/>
              <a:buChar char="●"/>
            </a:pPr>
            <a:r>
              <a:rPr lang="en-GB" sz="1700">
                <a:solidFill>
                  <a:srgbClr val="313131"/>
                </a:solidFill>
                <a:highlight>
                  <a:srgbClr val="FFFFFF"/>
                </a:highlight>
                <a:latin typeface="Arial"/>
                <a:ea typeface="Arial"/>
                <a:cs typeface="Arial"/>
                <a:sym typeface="Arial"/>
              </a:rPr>
              <a:t> What it means to </a:t>
            </a:r>
            <a:r>
              <a:rPr i="1" lang="en-GB" sz="1700">
                <a:solidFill>
                  <a:srgbClr val="313131"/>
                </a:solidFill>
                <a:highlight>
                  <a:srgbClr val="FFFFFF"/>
                </a:highlight>
                <a:latin typeface="Arial"/>
                <a:ea typeface="Arial"/>
                <a:cs typeface="Arial"/>
                <a:sym typeface="Arial"/>
              </a:rPr>
              <a:t>understand</a:t>
            </a:r>
            <a:r>
              <a:rPr lang="en-GB" sz="1700">
                <a:solidFill>
                  <a:srgbClr val="313131"/>
                </a:solidFill>
                <a:highlight>
                  <a:srgbClr val="FFFFFF"/>
                </a:highlight>
                <a:latin typeface="Arial"/>
                <a:ea typeface="Arial"/>
                <a:cs typeface="Arial"/>
                <a:sym typeface="Arial"/>
              </a:rPr>
              <a:t> data.</a:t>
            </a:r>
            <a:endParaRPr sz="1700">
              <a:solidFill>
                <a:srgbClr val="313131"/>
              </a:solidFill>
              <a:highlight>
                <a:srgbClr val="FFFFFF"/>
              </a:highlight>
              <a:latin typeface="Arial"/>
              <a:ea typeface="Arial"/>
              <a:cs typeface="Arial"/>
              <a:sym typeface="Arial"/>
            </a:endParaRPr>
          </a:p>
          <a:p>
            <a:pPr indent="-336550" lvl="1" marL="914400" rtl="0" algn="l">
              <a:lnSpc>
                <a:spcPct val="140000"/>
              </a:lnSpc>
              <a:spcBef>
                <a:spcPts val="0"/>
              </a:spcBef>
              <a:spcAft>
                <a:spcPts val="0"/>
              </a:spcAft>
              <a:buClr>
                <a:srgbClr val="313131"/>
              </a:buClr>
              <a:buSzPts val="1700"/>
              <a:buFont typeface="Arial"/>
              <a:buChar char="●"/>
            </a:pPr>
            <a:r>
              <a:rPr lang="en-GB" sz="1700">
                <a:solidFill>
                  <a:srgbClr val="313131"/>
                </a:solidFill>
                <a:highlight>
                  <a:srgbClr val="FFFFFF"/>
                </a:highlight>
                <a:latin typeface="Arial"/>
                <a:ea typeface="Arial"/>
                <a:cs typeface="Arial"/>
                <a:sym typeface="Arial"/>
              </a:rPr>
              <a:t>What it means to </a:t>
            </a:r>
            <a:r>
              <a:rPr i="1" lang="en-GB" sz="1700">
                <a:solidFill>
                  <a:srgbClr val="313131"/>
                </a:solidFill>
                <a:highlight>
                  <a:srgbClr val="FFFFFF"/>
                </a:highlight>
                <a:latin typeface="Arial"/>
                <a:ea typeface="Arial"/>
                <a:cs typeface="Arial"/>
                <a:sym typeface="Arial"/>
              </a:rPr>
              <a:t>prepare</a:t>
            </a:r>
            <a:r>
              <a:rPr lang="en-GB" sz="1700">
                <a:solidFill>
                  <a:srgbClr val="313131"/>
                </a:solidFill>
                <a:highlight>
                  <a:srgbClr val="FFFFFF"/>
                </a:highlight>
                <a:latin typeface="Arial"/>
                <a:ea typeface="Arial"/>
                <a:cs typeface="Arial"/>
                <a:sym typeface="Arial"/>
              </a:rPr>
              <a:t> or </a:t>
            </a:r>
            <a:r>
              <a:rPr i="1" lang="en-GB" sz="1700">
                <a:solidFill>
                  <a:srgbClr val="313131"/>
                </a:solidFill>
                <a:highlight>
                  <a:srgbClr val="FFFFFF"/>
                </a:highlight>
                <a:latin typeface="Arial"/>
                <a:ea typeface="Arial"/>
                <a:cs typeface="Arial"/>
                <a:sym typeface="Arial"/>
              </a:rPr>
              <a:t>clean</a:t>
            </a:r>
            <a:r>
              <a:rPr lang="en-GB" sz="1700">
                <a:solidFill>
                  <a:srgbClr val="313131"/>
                </a:solidFill>
                <a:highlight>
                  <a:srgbClr val="FFFFFF"/>
                </a:highlight>
                <a:latin typeface="Arial"/>
                <a:ea typeface="Arial"/>
                <a:cs typeface="Arial"/>
                <a:sym typeface="Arial"/>
              </a:rPr>
              <a:t> data.</a:t>
            </a:r>
            <a:endParaRPr sz="1700">
              <a:solidFill>
                <a:srgbClr val="313131"/>
              </a:solidFill>
              <a:highlight>
                <a:srgbClr val="FFFFFF"/>
              </a:highlight>
              <a:latin typeface="Arial"/>
              <a:ea typeface="Arial"/>
              <a:cs typeface="Arial"/>
              <a:sym typeface="Arial"/>
            </a:endParaRPr>
          </a:p>
          <a:p>
            <a:pPr indent="-336550" lvl="1" marL="914400" rtl="0" algn="l">
              <a:lnSpc>
                <a:spcPct val="140000"/>
              </a:lnSpc>
              <a:spcBef>
                <a:spcPts val="0"/>
              </a:spcBef>
              <a:spcAft>
                <a:spcPts val="0"/>
              </a:spcAft>
              <a:buClr>
                <a:srgbClr val="313131"/>
              </a:buClr>
              <a:buSzPts val="1700"/>
              <a:buFont typeface="Arial"/>
              <a:buChar char="●"/>
            </a:pPr>
            <a:r>
              <a:rPr lang="en-GB" sz="1700">
                <a:solidFill>
                  <a:srgbClr val="313131"/>
                </a:solidFill>
                <a:highlight>
                  <a:srgbClr val="FFFFFF"/>
                </a:highlight>
                <a:latin typeface="Arial"/>
                <a:ea typeface="Arial"/>
                <a:cs typeface="Arial"/>
                <a:sym typeface="Arial"/>
              </a:rPr>
              <a:t>Ways in which data is prepared.</a:t>
            </a:r>
            <a:endParaRPr sz="1700">
              <a:solidFill>
                <a:srgbClr val="313131"/>
              </a:solidFill>
              <a:highlight>
                <a:srgbClr val="FFFFFF"/>
              </a:highlight>
              <a:latin typeface="Arial"/>
              <a:ea typeface="Arial"/>
              <a:cs typeface="Arial"/>
              <a:sym typeface="Arial"/>
            </a:endParaRPr>
          </a:p>
          <a:p>
            <a:pPr indent="-336550" lvl="1" marL="914400" rtl="0" algn="l">
              <a:lnSpc>
                <a:spcPct val="140000"/>
              </a:lnSpc>
              <a:spcBef>
                <a:spcPts val="0"/>
              </a:spcBef>
              <a:spcAft>
                <a:spcPts val="0"/>
              </a:spcAft>
              <a:buClr>
                <a:srgbClr val="313131"/>
              </a:buClr>
              <a:buSzPts val="1700"/>
              <a:buFont typeface="Arial"/>
              <a:buChar char="●"/>
            </a:pPr>
            <a:r>
              <a:rPr lang="en-GB" sz="1700">
                <a:solidFill>
                  <a:srgbClr val="313131"/>
                </a:solidFill>
                <a:highlight>
                  <a:srgbClr val="FFFFFF"/>
                </a:highlight>
                <a:latin typeface="Arial"/>
                <a:ea typeface="Arial"/>
                <a:cs typeface="Arial"/>
                <a:sym typeface="Arial"/>
              </a:rPr>
              <a:t>How to apply data understanding and data preparation to any data science problem.</a:t>
            </a:r>
            <a:endParaRPr sz="1700">
              <a:solidFill>
                <a:srgbClr val="313131"/>
              </a:solidFill>
              <a:highlight>
                <a:srgbClr val="FFFFFF"/>
              </a:highlight>
              <a:latin typeface="Arial"/>
              <a:ea typeface="Arial"/>
              <a:cs typeface="Arial"/>
              <a:sym typeface="Arial"/>
            </a:endParaRPr>
          </a:p>
          <a:p>
            <a:pPr indent="0" lvl="0" marL="0" rtl="0" algn="l">
              <a:lnSpc>
                <a:spcPct val="115000"/>
              </a:lnSpc>
              <a:spcBef>
                <a:spcPts val="3200"/>
              </a:spcBef>
              <a:spcAft>
                <a:spcPts val="1200"/>
              </a:spcAft>
              <a:buSzPts val="13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solidFill>
                  <a:srgbClr val="CC0000"/>
                </a:solidFill>
              </a:rPr>
              <a:t>From Modeling To Evaluation</a:t>
            </a:r>
            <a:endParaRPr>
              <a:solidFill>
                <a:srgbClr val="CC0000"/>
              </a:solidFill>
            </a:endParaRPr>
          </a:p>
        </p:txBody>
      </p:sp>
      <p:sp>
        <p:nvSpPr>
          <p:cNvPr id="236" name="Google Shape;236;p2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330200" lvl="0" marL="457200" rtl="0" algn="l">
              <a:lnSpc>
                <a:spcPct val="140000"/>
              </a:lnSpc>
              <a:spcBef>
                <a:spcPts val="1200"/>
              </a:spcBef>
              <a:spcAft>
                <a:spcPts val="0"/>
              </a:spcAft>
              <a:buClr>
                <a:srgbClr val="313131"/>
              </a:buClr>
              <a:buSzPts val="1600"/>
              <a:buFont typeface="Arial"/>
              <a:buChar char="●"/>
            </a:pPr>
            <a:r>
              <a:rPr lang="en-GB" sz="1600">
                <a:solidFill>
                  <a:srgbClr val="313131"/>
                </a:solidFill>
                <a:highlight>
                  <a:srgbClr val="FFFFFF"/>
                </a:highlight>
                <a:latin typeface="Arial"/>
                <a:ea typeface="Arial"/>
                <a:cs typeface="Arial"/>
                <a:sym typeface="Arial"/>
              </a:rPr>
              <a:t>What the purpose of data modeling is.</a:t>
            </a:r>
            <a:endParaRPr sz="1600">
              <a:solidFill>
                <a:srgbClr val="313131"/>
              </a:solidFill>
              <a:highlight>
                <a:srgbClr val="FFFFFF"/>
              </a:highlight>
              <a:latin typeface="Arial"/>
              <a:ea typeface="Arial"/>
              <a:cs typeface="Arial"/>
              <a:sym typeface="Arial"/>
            </a:endParaRPr>
          </a:p>
          <a:p>
            <a:pPr indent="-330200" lvl="0" marL="457200" rtl="0" algn="l">
              <a:lnSpc>
                <a:spcPct val="140000"/>
              </a:lnSpc>
              <a:spcBef>
                <a:spcPts val="0"/>
              </a:spcBef>
              <a:spcAft>
                <a:spcPts val="0"/>
              </a:spcAft>
              <a:buClr>
                <a:srgbClr val="313131"/>
              </a:buClr>
              <a:buSzPts val="1600"/>
              <a:buFont typeface="Arial"/>
              <a:buChar char="●"/>
            </a:pPr>
            <a:r>
              <a:rPr lang="en-GB" sz="1600">
                <a:solidFill>
                  <a:srgbClr val="313131"/>
                </a:solidFill>
                <a:highlight>
                  <a:srgbClr val="FFFFFF"/>
                </a:highlight>
                <a:latin typeface="Arial"/>
                <a:ea typeface="Arial"/>
                <a:cs typeface="Arial"/>
                <a:sym typeface="Arial"/>
              </a:rPr>
              <a:t>Some characteristics of the modeling process.</a:t>
            </a:r>
            <a:endParaRPr sz="1600">
              <a:solidFill>
                <a:srgbClr val="313131"/>
              </a:solidFill>
              <a:highlight>
                <a:srgbClr val="FFFFFF"/>
              </a:highlight>
              <a:latin typeface="Arial"/>
              <a:ea typeface="Arial"/>
              <a:cs typeface="Arial"/>
              <a:sym typeface="Arial"/>
            </a:endParaRPr>
          </a:p>
          <a:p>
            <a:pPr indent="-330200" lvl="0" marL="457200" rtl="0" algn="l">
              <a:lnSpc>
                <a:spcPct val="140000"/>
              </a:lnSpc>
              <a:spcBef>
                <a:spcPts val="0"/>
              </a:spcBef>
              <a:spcAft>
                <a:spcPts val="0"/>
              </a:spcAft>
              <a:buClr>
                <a:srgbClr val="313131"/>
              </a:buClr>
              <a:buSzPts val="1600"/>
              <a:buFont typeface="Arial"/>
              <a:buChar char="●"/>
            </a:pPr>
            <a:r>
              <a:rPr lang="en-GB" sz="1600">
                <a:solidFill>
                  <a:srgbClr val="313131"/>
                </a:solidFill>
                <a:highlight>
                  <a:srgbClr val="FFFFFF"/>
                </a:highlight>
                <a:latin typeface="Arial"/>
                <a:ea typeface="Arial"/>
                <a:cs typeface="Arial"/>
                <a:sym typeface="Arial"/>
              </a:rPr>
              <a:t>What it means to </a:t>
            </a:r>
            <a:r>
              <a:rPr i="1" lang="en-GB" sz="1600">
                <a:solidFill>
                  <a:srgbClr val="313131"/>
                </a:solidFill>
                <a:highlight>
                  <a:srgbClr val="FFFFFF"/>
                </a:highlight>
                <a:latin typeface="Arial"/>
                <a:ea typeface="Arial"/>
                <a:cs typeface="Arial"/>
                <a:sym typeface="Arial"/>
              </a:rPr>
              <a:t>evaluate</a:t>
            </a:r>
            <a:r>
              <a:rPr lang="en-GB" sz="1600">
                <a:solidFill>
                  <a:srgbClr val="313131"/>
                </a:solidFill>
                <a:highlight>
                  <a:srgbClr val="FFFFFF"/>
                </a:highlight>
                <a:latin typeface="Arial"/>
                <a:ea typeface="Arial"/>
                <a:cs typeface="Arial"/>
                <a:sym typeface="Arial"/>
              </a:rPr>
              <a:t> a model.</a:t>
            </a:r>
            <a:endParaRPr sz="1600">
              <a:solidFill>
                <a:srgbClr val="313131"/>
              </a:solidFill>
              <a:highlight>
                <a:srgbClr val="FFFFFF"/>
              </a:highlight>
              <a:latin typeface="Arial"/>
              <a:ea typeface="Arial"/>
              <a:cs typeface="Arial"/>
              <a:sym typeface="Arial"/>
            </a:endParaRPr>
          </a:p>
          <a:p>
            <a:pPr indent="-330200" lvl="0" marL="457200" rtl="0" algn="l">
              <a:lnSpc>
                <a:spcPct val="140000"/>
              </a:lnSpc>
              <a:spcBef>
                <a:spcPts val="0"/>
              </a:spcBef>
              <a:spcAft>
                <a:spcPts val="0"/>
              </a:spcAft>
              <a:buClr>
                <a:srgbClr val="313131"/>
              </a:buClr>
              <a:buSzPts val="1600"/>
              <a:buFont typeface="Arial"/>
              <a:buChar char="●"/>
            </a:pPr>
            <a:r>
              <a:rPr lang="en-GB" sz="1600">
                <a:solidFill>
                  <a:srgbClr val="313131"/>
                </a:solidFill>
                <a:highlight>
                  <a:srgbClr val="FFFFFF"/>
                </a:highlight>
                <a:latin typeface="Arial"/>
                <a:ea typeface="Arial"/>
                <a:cs typeface="Arial"/>
                <a:sym typeface="Arial"/>
              </a:rPr>
              <a:t>Ways in which a model is evaluated.</a:t>
            </a:r>
            <a:endParaRPr sz="1600">
              <a:solidFill>
                <a:srgbClr val="313131"/>
              </a:solidFill>
              <a:highlight>
                <a:srgbClr val="FFFFFF"/>
              </a:highlight>
              <a:latin typeface="Arial"/>
              <a:ea typeface="Arial"/>
              <a:cs typeface="Arial"/>
              <a:sym typeface="Arial"/>
            </a:endParaRPr>
          </a:p>
          <a:p>
            <a:pPr indent="-330200" lvl="0" marL="457200" rtl="0" algn="l">
              <a:lnSpc>
                <a:spcPct val="140000"/>
              </a:lnSpc>
              <a:spcBef>
                <a:spcPts val="0"/>
              </a:spcBef>
              <a:spcAft>
                <a:spcPts val="0"/>
              </a:spcAft>
              <a:buClr>
                <a:srgbClr val="313131"/>
              </a:buClr>
              <a:buSzPts val="1600"/>
              <a:buFont typeface="Arial"/>
              <a:buChar char="●"/>
            </a:pPr>
            <a:r>
              <a:rPr lang="en-GB" sz="1600">
                <a:solidFill>
                  <a:srgbClr val="313131"/>
                </a:solidFill>
                <a:highlight>
                  <a:srgbClr val="FFFFFF"/>
                </a:highlight>
                <a:latin typeface="Arial"/>
                <a:ea typeface="Arial"/>
                <a:cs typeface="Arial"/>
                <a:sym typeface="Arial"/>
              </a:rPr>
              <a:t>How to apply modeling and model evaluation to any data science problem</a:t>
            </a:r>
            <a:endParaRPr sz="1600">
              <a:solidFill>
                <a:srgbClr val="313131"/>
              </a:solidFill>
              <a:highlight>
                <a:srgbClr val="FFFFFF"/>
              </a:highlight>
              <a:latin typeface="Arial"/>
              <a:ea typeface="Arial"/>
              <a:cs typeface="Arial"/>
              <a:sym typeface="Arial"/>
            </a:endParaRPr>
          </a:p>
          <a:p>
            <a:pPr indent="0" lvl="0" marL="0" rtl="0" algn="l">
              <a:lnSpc>
                <a:spcPct val="115000"/>
              </a:lnSpc>
              <a:spcBef>
                <a:spcPts val="2000"/>
              </a:spcBef>
              <a:spcAft>
                <a:spcPts val="1200"/>
              </a:spcAft>
              <a:buSzPts val="13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solidFill>
                  <a:srgbClr val="6AA84F"/>
                </a:solidFill>
              </a:rPr>
              <a:t>From Deployment To Feedback</a:t>
            </a:r>
            <a:endParaRPr>
              <a:solidFill>
                <a:srgbClr val="6AA84F"/>
              </a:solidFill>
            </a:endParaRPr>
          </a:p>
        </p:txBody>
      </p:sp>
      <p:sp>
        <p:nvSpPr>
          <p:cNvPr id="242" name="Google Shape;242;p2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200"/>
              </a:spcBef>
              <a:spcAft>
                <a:spcPts val="0"/>
              </a:spcAft>
              <a:buSzPts val="1300"/>
              <a:buNone/>
            </a:pPr>
            <a:r>
              <a:rPr lang="en-GB" sz="1700">
                <a:solidFill>
                  <a:srgbClr val="202124"/>
                </a:solidFill>
                <a:highlight>
                  <a:srgbClr val="FFFFFF"/>
                </a:highlight>
                <a:latin typeface="Arial"/>
                <a:ea typeface="Arial"/>
                <a:cs typeface="Arial"/>
                <a:sym typeface="Arial"/>
              </a:rPr>
              <a:t>Data modeling is </a:t>
            </a:r>
            <a:r>
              <a:rPr lang="en-GB" sz="1700">
                <a:solidFill>
                  <a:srgbClr val="040C28"/>
                </a:solidFill>
                <a:highlight>
                  <a:srgbClr val="FFFFFF"/>
                </a:highlight>
                <a:latin typeface="Arial"/>
                <a:ea typeface="Arial"/>
                <a:cs typeface="Arial"/>
                <a:sym typeface="Arial"/>
              </a:rPr>
              <a:t>a process of creating a conceptual representation of data objects and their relationships to one another</a:t>
            </a:r>
            <a:r>
              <a:rPr lang="en-GB" sz="1700">
                <a:solidFill>
                  <a:srgbClr val="202124"/>
                </a:solidFill>
                <a:highlight>
                  <a:srgbClr val="FFFFFF"/>
                </a:highlight>
                <a:latin typeface="Arial"/>
                <a:ea typeface="Arial"/>
                <a:cs typeface="Arial"/>
                <a:sym typeface="Arial"/>
              </a:rPr>
              <a:t>. The process of data modeling typically involves several steps, including requirements gathering, conceptual design, logical design, physical design, and implementation.</a:t>
            </a:r>
            <a:r>
              <a:rPr lang="en-GB" sz="1100">
                <a:solidFill>
                  <a:srgbClr val="70757A"/>
                </a:solidFill>
                <a:highlight>
                  <a:srgbClr val="FFFFFF"/>
                </a:highlight>
                <a:latin typeface="Arial"/>
                <a:ea typeface="Arial"/>
                <a:cs typeface="Arial"/>
                <a:sym typeface="Arial"/>
              </a:rPr>
              <a:t>06</a:t>
            </a:r>
            <a:endParaRPr sz="1400">
              <a:solidFill>
                <a:srgbClr val="313131"/>
              </a:solidFill>
              <a:highlight>
                <a:srgbClr val="FFFFFF"/>
              </a:highlight>
              <a:latin typeface="Arial"/>
              <a:ea typeface="Arial"/>
              <a:cs typeface="Arial"/>
              <a:sym typeface="Arial"/>
            </a:endParaRPr>
          </a:p>
          <a:p>
            <a:pPr indent="-317500" lvl="0" marL="457200" rtl="0" algn="l">
              <a:lnSpc>
                <a:spcPct val="120000"/>
              </a:lnSpc>
              <a:spcBef>
                <a:spcPts val="2000"/>
              </a:spcBef>
              <a:spcAft>
                <a:spcPts val="0"/>
              </a:spcAft>
              <a:buClr>
                <a:srgbClr val="313131"/>
              </a:buClr>
              <a:buSzPts val="1400"/>
              <a:buFont typeface="Arial"/>
              <a:buChar char="●"/>
            </a:pPr>
            <a:r>
              <a:rPr lang="en-GB" sz="1400">
                <a:solidFill>
                  <a:srgbClr val="313131"/>
                </a:solidFill>
                <a:highlight>
                  <a:srgbClr val="FFFFFF"/>
                </a:highlight>
                <a:latin typeface="Arial"/>
                <a:ea typeface="Arial"/>
                <a:cs typeface="Arial"/>
                <a:sym typeface="Arial"/>
              </a:rPr>
              <a:t>What happens when a model is deployed.</a:t>
            </a:r>
            <a:endParaRPr sz="1400">
              <a:solidFill>
                <a:srgbClr val="313131"/>
              </a:solidFill>
              <a:highlight>
                <a:srgbClr val="FFFFFF"/>
              </a:highlight>
              <a:latin typeface="Arial"/>
              <a:ea typeface="Arial"/>
              <a:cs typeface="Arial"/>
              <a:sym typeface="Arial"/>
            </a:endParaRPr>
          </a:p>
          <a:p>
            <a:pPr indent="-317500" lvl="0" marL="457200" rtl="0" algn="l">
              <a:lnSpc>
                <a:spcPct val="120000"/>
              </a:lnSpc>
              <a:spcBef>
                <a:spcPts val="0"/>
              </a:spcBef>
              <a:spcAft>
                <a:spcPts val="0"/>
              </a:spcAft>
              <a:buClr>
                <a:srgbClr val="313131"/>
              </a:buClr>
              <a:buSzPts val="1400"/>
              <a:buFont typeface="Arial"/>
              <a:buChar char="●"/>
            </a:pPr>
            <a:r>
              <a:rPr lang="en-GB" sz="1400">
                <a:solidFill>
                  <a:srgbClr val="313131"/>
                </a:solidFill>
                <a:highlight>
                  <a:srgbClr val="FFFFFF"/>
                </a:highlight>
                <a:latin typeface="Arial"/>
                <a:ea typeface="Arial"/>
                <a:cs typeface="Arial"/>
                <a:sym typeface="Arial"/>
              </a:rPr>
              <a:t>Why model feedback is important</a:t>
            </a:r>
            <a:endParaRPr sz="1400">
              <a:solidFill>
                <a:srgbClr val="313131"/>
              </a:solidFill>
              <a:highlight>
                <a:srgbClr val="FFFFFF"/>
              </a:highlight>
              <a:latin typeface="Arial"/>
              <a:ea typeface="Arial"/>
              <a:cs typeface="Arial"/>
              <a:sym typeface="Arial"/>
            </a:endParaRPr>
          </a:p>
          <a:p>
            <a:pPr indent="0" lvl="0" marL="0" rtl="0" algn="l">
              <a:lnSpc>
                <a:spcPct val="95000"/>
              </a:lnSpc>
              <a:spcBef>
                <a:spcPts val="2000"/>
              </a:spcBef>
              <a:spcAft>
                <a:spcPts val="1200"/>
              </a:spcAft>
              <a:buSzPts val="13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1539250" y="1159200"/>
            <a:ext cx="7505700" cy="282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rgbClr val="1155CC"/>
                </a:solidFill>
              </a:rPr>
              <a:t>                       </a:t>
            </a:r>
            <a:endParaRPr>
              <a:solidFill>
                <a:srgbClr val="1155CC"/>
              </a:solidFill>
            </a:endParaRPr>
          </a:p>
          <a:p>
            <a:pPr indent="0" lvl="0" marL="0" rtl="0" algn="l">
              <a:lnSpc>
                <a:spcPct val="100000"/>
              </a:lnSpc>
              <a:spcBef>
                <a:spcPts val="0"/>
              </a:spcBef>
              <a:spcAft>
                <a:spcPts val="0"/>
              </a:spcAft>
              <a:buSzPts val="3000"/>
              <a:buNone/>
            </a:pPr>
            <a:r>
              <a:t/>
            </a:r>
            <a:endParaRPr>
              <a:solidFill>
                <a:srgbClr val="1155CC"/>
              </a:solidFill>
            </a:endParaRPr>
          </a:p>
          <a:p>
            <a:pPr indent="0" lvl="0" marL="0" rtl="0" algn="l">
              <a:lnSpc>
                <a:spcPct val="100000"/>
              </a:lnSpc>
              <a:spcBef>
                <a:spcPts val="0"/>
              </a:spcBef>
              <a:spcAft>
                <a:spcPts val="0"/>
              </a:spcAft>
              <a:buSzPts val="3000"/>
              <a:buNone/>
            </a:pPr>
            <a:r>
              <a:t/>
            </a:r>
            <a:endParaRPr>
              <a:solidFill>
                <a:srgbClr val="1155CC"/>
              </a:solidFill>
            </a:endParaRPr>
          </a:p>
          <a:p>
            <a:pPr indent="0" lvl="0" marL="0" rtl="0" algn="l">
              <a:lnSpc>
                <a:spcPct val="100000"/>
              </a:lnSpc>
              <a:spcBef>
                <a:spcPts val="0"/>
              </a:spcBef>
              <a:spcAft>
                <a:spcPts val="0"/>
              </a:spcAft>
              <a:buSzPts val="3000"/>
              <a:buNone/>
            </a:pPr>
            <a:r>
              <a:rPr lang="en-GB">
                <a:solidFill>
                  <a:srgbClr val="1155CC"/>
                </a:solidFill>
              </a:rPr>
              <a:t>                       </a:t>
            </a:r>
            <a:endParaRPr sz="5300">
              <a:solidFill>
                <a:srgbClr val="1155CC"/>
              </a:solidFill>
            </a:endParaRPr>
          </a:p>
        </p:txBody>
      </p:sp>
      <p:sp>
        <p:nvSpPr>
          <p:cNvPr id="248" name="Google Shape;248;p28"/>
          <p:cNvSpPr txBox="1"/>
          <p:nvPr>
            <p:ph idx="1" type="body"/>
          </p:nvPr>
        </p:nvSpPr>
        <p:spPr>
          <a:xfrm>
            <a:off x="684100" y="4472700"/>
            <a:ext cx="7505700" cy="91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1200"/>
              </a:spcAft>
              <a:buSzPct val="288888"/>
              <a:buNone/>
            </a:pPr>
            <a:r>
              <a:t/>
            </a:r>
            <a:endParaRPr/>
          </a:p>
        </p:txBody>
      </p:sp>
      <p:pic>
        <p:nvPicPr>
          <p:cNvPr id="249" name="Google Shape;249;p28"/>
          <p:cNvPicPr preferRelativeResize="0"/>
          <p:nvPr/>
        </p:nvPicPr>
        <p:blipFill rotWithShape="1">
          <a:blip r:embed="rId3">
            <a:alphaModFix/>
          </a:blip>
          <a:srcRect b="9554" l="0" r="0" t="9546"/>
          <a:stretch/>
        </p:blipFill>
        <p:spPr>
          <a:xfrm>
            <a:off x="0" y="0"/>
            <a:ext cx="9144001"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solidFill>
                  <a:schemeClr val="accent5"/>
                </a:solidFill>
              </a:rPr>
              <a:t>About Internship</a:t>
            </a:r>
            <a:endParaRPr>
              <a:solidFill>
                <a:schemeClr val="accent5"/>
              </a:solidFill>
            </a:endParaRPr>
          </a:p>
        </p:txBody>
      </p:sp>
      <p:sp>
        <p:nvSpPr>
          <p:cNvPr id="98" name="Google Shape;98;p3"/>
          <p:cNvSpPr txBox="1"/>
          <p:nvPr>
            <p:ph idx="1" type="body"/>
          </p:nvPr>
        </p:nvSpPr>
        <p:spPr>
          <a:xfrm>
            <a:off x="311700" y="1474200"/>
            <a:ext cx="8520600" cy="3339000"/>
          </a:xfrm>
          <a:prstGeom prst="rect">
            <a:avLst/>
          </a:prstGeom>
          <a:noFill/>
          <a:ln>
            <a:noFill/>
          </a:ln>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GB" sz="2400"/>
              <a:t>Organised by preqinsta</a:t>
            </a:r>
            <a:endParaRPr sz="2400"/>
          </a:p>
          <a:p>
            <a:pPr indent="-381000" lvl="0" marL="457200" rtl="0" algn="l">
              <a:spcBef>
                <a:spcPts val="0"/>
              </a:spcBef>
              <a:spcAft>
                <a:spcPts val="0"/>
              </a:spcAft>
              <a:buSzPts val="2400"/>
              <a:buChar char="●"/>
            </a:pPr>
            <a:r>
              <a:rPr lang="en-GB" sz="2400"/>
              <a:t>Approved by All India Council for Technical Education</a:t>
            </a:r>
            <a:endParaRPr sz="2400"/>
          </a:p>
          <a:p>
            <a:pPr indent="-381000" lvl="0" marL="457200" rtl="0" algn="l">
              <a:spcBef>
                <a:spcPts val="0"/>
              </a:spcBef>
              <a:spcAft>
                <a:spcPts val="0"/>
              </a:spcAft>
              <a:buSzPts val="2400"/>
              <a:buChar char="●"/>
            </a:pPr>
            <a:r>
              <a:rPr lang="en-GB" sz="2400"/>
              <a:t>During period of June 2023-July 2023</a:t>
            </a:r>
            <a:endParaRPr sz="2400"/>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75425" y="82307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3200">
                <a:solidFill>
                  <a:srgbClr val="0000FF"/>
                </a:solidFill>
              </a:rPr>
              <a:t>Introduction to Data Science</a:t>
            </a:r>
            <a:endParaRPr sz="3200">
              <a:solidFill>
                <a:srgbClr val="0000FF"/>
              </a:solidFill>
            </a:endParaRPr>
          </a:p>
        </p:txBody>
      </p:sp>
      <p:sp>
        <p:nvSpPr>
          <p:cNvPr id="104" name="Google Shape;104;p4"/>
          <p:cNvSpPr txBox="1"/>
          <p:nvPr>
            <p:ph idx="1" type="body"/>
          </p:nvPr>
        </p:nvSpPr>
        <p:spPr>
          <a:xfrm>
            <a:off x="819150" y="1658975"/>
            <a:ext cx="7505700" cy="2779800"/>
          </a:xfrm>
          <a:prstGeom prst="rect">
            <a:avLst/>
          </a:prstGeom>
          <a:noFill/>
          <a:ln>
            <a:noFill/>
          </a:ln>
        </p:spPr>
        <p:txBody>
          <a:bodyPr anchorCtr="0" anchor="t" bIns="91425" lIns="91425" spcFirstLastPara="1" rIns="91425" wrap="square" tIns="91425">
            <a:normAutofit/>
          </a:bodyPr>
          <a:lstStyle/>
          <a:p>
            <a:pPr indent="-314325" lvl="0" marL="457200" rtl="0" algn="l">
              <a:lnSpc>
                <a:spcPct val="115000"/>
              </a:lnSpc>
              <a:spcBef>
                <a:spcPts val="0"/>
              </a:spcBef>
              <a:spcAft>
                <a:spcPts val="0"/>
              </a:spcAft>
              <a:buClr>
                <a:srgbClr val="000000"/>
              </a:buClr>
              <a:buSzPts val="1350"/>
              <a:buFont typeface="Verdana"/>
              <a:buChar char="★"/>
            </a:pPr>
            <a:r>
              <a:rPr lang="en-GB" sz="1350">
                <a:solidFill>
                  <a:srgbClr val="000000"/>
                </a:solidFill>
                <a:highlight>
                  <a:srgbClr val="FFFFFF"/>
                </a:highlight>
                <a:latin typeface="Verdana"/>
                <a:ea typeface="Verdana"/>
                <a:cs typeface="Verdana"/>
                <a:sym typeface="Verdana"/>
              </a:rPr>
              <a:t>Data Science is about data gathering, analysis and decision-making.</a:t>
            </a:r>
            <a:endParaRPr sz="1350">
              <a:solidFill>
                <a:srgbClr val="000000"/>
              </a:solidFill>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Clr>
                <a:srgbClr val="000000"/>
              </a:buClr>
              <a:buSzPts val="1350"/>
              <a:buFont typeface="Verdana"/>
              <a:buChar char="★"/>
            </a:pPr>
            <a:r>
              <a:rPr lang="en-GB" sz="1350">
                <a:solidFill>
                  <a:srgbClr val="000000"/>
                </a:solidFill>
                <a:highlight>
                  <a:srgbClr val="FFFFFF"/>
                </a:highlight>
                <a:latin typeface="Verdana"/>
                <a:ea typeface="Verdana"/>
                <a:cs typeface="Verdana"/>
                <a:sym typeface="Verdana"/>
              </a:rPr>
              <a:t>Data Science is about finding patterns in data, through analysis, and make future predictions.</a:t>
            </a:r>
            <a:endParaRPr sz="1350">
              <a:solidFill>
                <a:srgbClr val="000000"/>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SzPts val="1300"/>
              <a:buNone/>
            </a:pPr>
            <a:r>
              <a:rPr lang="en-GB" sz="1350">
                <a:solidFill>
                  <a:srgbClr val="000000"/>
                </a:solidFill>
                <a:highlight>
                  <a:srgbClr val="FFFFFF"/>
                </a:highlight>
                <a:latin typeface="Verdana"/>
                <a:ea typeface="Verdana"/>
                <a:cs typeface="Verdana"/>
                <a:sym typeface="Verdana"/>
              </a:rPr>
              <a:t>     By using Data Science, companies are able to make:</a:t>
            </a:r>
            <a:endParaRPr sz="1350">
              <a:solidFill>
                <a:srgbClr val="000000"/>
              </a:solidFill>
              <a:highlight>
                <a:srgbClr val="FFFFFF"/>
              </a:highlight>
              <a:latin typeface="Verdana"/>
              <a:ea typeface="Verdana"/>
              <a:cs typeface="Verdana"/>
              <a:sym typeface="Verdana"/>
            </a:endParaRPr>
          </a:p>
          <a:p>
            <a:pPr indent="-314325" lvl="0" marL="457200" rtl="0" algn="l">
              <a:lnSpc>
                <a:spcPct val="115000"/>
              </a:lnSpc>
              <a:spcBef>
                <a:spcPts val="1400"/>
              </a:spcBef>
              <a:spcAft>
                <a:spcPts val="0"/>
              </a:spcAft>
              <a:buClr>
                <a:srgbClr val="000000"/>
              </a:buClr>
              <a:buSzPts val="1350"/>
              <a:buFont typeface="Verdana"/>
              <a:buChar char="●"/>
            </a:pPr>
            <a:r>
              <a:rPr lang="en-GB" sz="1350">
                <a:solidFill>
                  <a:srgbClr val="000000"/>
                </a:solidFill>
                <a:highlight>
                  <a:srgbClr val="FFFFFF"/>
                </a:highlight>
                <a:latin typeface="Verdana"/>
                <a:ea typeface="Verdana"/>
                <a:cs typeface="Verdana"/>
                <a:sym typeface="Verdana"/>
              </a:rPr>
              <a:t>Better decisions (should we choose A or B)</a:t>
            </a:r>
            <a:endParaRPr sz="1350">
              <a:solidFill>
                <a:srgbClr val="000000"/>
              </a:solidFill>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Clr>
                <a:srgbClr val="000000"/>
              </a:buClr>
              <a:buSzPts val="1350"/>
              <a:buFont typeface="Verdana"/>
              <a:buChar char="●"/>
            </a:pPr>
            <a:r>
              <a:rPr lang="en-GB" sz="1350">
                <a:solidFill>
                  <a:srgbClr val="000000"/>
                </a:solidFill>
                <a:highlight>
                  <a:srgbClr val="FFFFFF"/>
                </a:highlight>
                <a:latin typeface="Verdana"/>
                <a:ea typeface="Verdana"/>
                <a:cs typeface="Verdana"/>
                <a:sym typeface="Verdana"/>
              </a:rPr>
              <a:t>Predictive analysis (what will happen next?)</a:t>
            </a:r>
            <a:endParaRPr sz="1350">
              <a:solidFill>
                <a:srgbClr val="000000"/>
              </a:solidFill>
              <a:highlight>
                <a:srgbClr val="FFFFFF"/>
              </a:highlight>
              <a:latin typeface="Verdana"/>
              <a:ea typeface="Verdana"/>
              <a:cs typeface="Verdana"/>
              <a:sym typeface="Verdana"/>
            </a:endParaRPr>
          </a:p>
          <a:p>
            <a:pPr indent="-314325" lvl="0" marL="457200" rtl="0" algn="l">
              <a:lnSpc>
                <a:spcPct val="115000"/>
              </a:lnSpc>
              <a:spcBef>
                <a:spcPts val="0"/>
              </a:spcBef>
              <a:spcAft>
                <a:spcPts val="0"/>
              </a:spcAft>
              <a:buClr>
                <a:srgbClr val="000000"/>
              </a:buClr>
              <a:buSzPts val="1350"/>
              <a:buFont typeface="Verdana"/>
              <a:buChar char="●"/>
            </a:pPr>
            <a:r>
              <a:rPr lang="en-GB" sz="1350">
                <a:solidFill>
                  <a:srgbClr val="000000"/>
                </a:solidFill>
                <a:highlight>
                  <a:srgbClr val="FFFFFF"/>
                </a:highlight>
                <a:latin typeface="Verdana"/>
                <a:ea typeface="Verdana"/>
                <a:cs typeface="Verdana"/>
                <a:sym typeface="Verdana"/>
              </a:rPr>
              <a:t>Pattern discoveries (find pattern, or maybe hidden information in the data)</a:t>
            </a:r>
            <a:endParaRPr sz="1350">
              <a:solidFill>
                <a:srgbClr val="000000"/>
              </a:solidFill>
              <a:highlight>
                <a:srgbClr val="FFFFFF"/>
              </a:highlight>
              <a:latin typeface="Verdana"/>
              <a:ea typeface="Verdana"/>
              <a:cs typeface="Verdana"/>
              <a:sym typeface="Verdana"/>
            </a:endParaRPr>
          </a:p>
          <a:p>
            <a:pPr indent="0" lvl="0" marL="0" rtl="0" algn="l">
              <a:lnSpc>
                <a:spcPct val="115000"/>
              </a:lnSpc>
              <a:spcBef>
                <a:spcPts val="1100"/>
              </a:spcBef>
              <a:spcAft>
                <a:spcPts val="1200"/>
              </a:spcAft>
              <a:buSzPts val="13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990"/>
              <a:buNone/>
            </a:pPr>
            <a:r>
              <a:rPr lang="en-GB" sz="2360">
                <a:solidFill>
                  <a:schemeClr val="accent2"/>
                </a:solidFill>
                <a:highlight>
                  <a:srgbClr val="FFFFFF"/>
                </a:highlight>
                <a:latin typeface="Arial"/>
                <a:ea typeface="Arial"/>
                <a:cs typeface="Arial"/>
                <a:sym typeface="Arial"/>
              </a:rPr>
              <a:t>Where is Data Science Needed?</a:t>
            </a:r>
            <a:endParaRPr sz="2360">
              <a:solidFill>
                <a:schemeClr val="accent2"/>
              </a:solidFill>
              <a:highlight>
                <a:srgbClr val="FFFFFF"/>
              </a:highlight>
              <a:latin typeface="Arial"/>
              <a:ea typeface="Arial"/>
              <a:cs typeface="Arial"/>
              <a:sym typeface="Arial"/>
            </a:endParaRPr>
          </a:p>
          <a:p>
            <a:pPr indent="0" lvl="0" marL="0" rtl="0" algn="l">
              <a:lnSpc>
                <a:spcPct val="100000"/>
              </a:lnSpc>
              <a:spcBef>
                <a:spcPts val="800"/>
              </a:spcBef>
              <a:spcAft>
                <a:spcPts val="0"/>
              </a:spcAft>
              <a:buSzPts val="990"/>
              <a:buNone/>
            </a:pPr>
            <a:r>
              <a:t/>
            </a:r>
            <a:endParaRPr sz="2700"/>
          </a:p>
        </p:txBody>
      </p:sp>
      <p:sp>
        <p:nvSpPr>
          <p:cNvPr id="110" name="Google Shape;110;p5"/>
          <p:cNvSpPr txBox="1"/>
          <p:nvPr>
            <p:ph idx="1" type="body"/>
          </p:nvPr>
        </p:nvSpPr>
        <p:spPr>
          <a:xfrm>
            <a:off x="819150" y="1490150"/>
            <a:ext cx="7505700" cy="2948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400"/>
              </a:spcBef>
              <a:spcAft>
                <a:spcPts val="0"/>
              </a:spcAft>
              <a:buSzPts val="1018"/>
              <a:buNone/>
            </a:pPr>
            <a:r>
              <a:rPr lang="en-GB" sz="1363">
                <a:solidFill>
                  <a:srgbClr val="000000"/>
                </a:solidFill>
                <a:highlight>
                  <a:srgbClr val="FFFFFF"/>
                </a:highlight>
                <a:latin typeface="Verdana"/>
                <a:ea typeface="Verdana"/>
                <a:cs typeface="Verdana"/>
                <a:sym typeface="Verdana"/>
              </a:rPr>
              <a:t>Data Science is used in many industries in the world today, e.g. banking, consultancy, healthcare, and manufacturing.</a:t>
            </a:r>
            <a:endParaRPr sz="1363">
              <a:solidFill>
                <a:srgbClr val="000000"/>
              </a:solidFill>
              <a:highlight>
                <a:srgbClr val="FFFFFF"/>
              </a:highlight>
              <a:latin typeface="Verdana"/>
              <a:ea typeface="Verdana"/>
              <a:cs typeface="Verdana"/>
              <a:sym typeface="Verdana"/>
            </a:endParaRPr>
          </a:p>
          <a:p>
            <a:pPr indent="0" lvl="0" marL="0" rtl="0" algn="l">
              <a:lnSpc>
                <a:spcPct val="95000"/>
              </a:lnSpc>
              <a:spcBef>
                <a:spcPts val="1400"/>
              </a:spcBef>
              <a:spcAft>
                <a:spcPts val="0"/>
              </a:spcAft>
              <a:buSzPts val="1018"/>
              <a:buNone/>
            </a:pPr>
            <a:r>
              <a:rPr lang="en-GB" sz="1363">
                <a:solidFill>
                  <a:srgbClr val="000000"/>
                </a:solidFill>
                <a:highlight>
                  <a:srgbClr val="FFFFFF"/>
                </a:highlight>
                <a:latin typeface="Verdana"/>
                <a:ea typeface="Verdana"/>
                <a:cs typeface="Verdana"/>
                <a:sym typeface="Verdana"/>
              </a:rPr>
              <a:t>Examples of where Data Science is needed:</a:t>
            </a:r>
            <a:endParaRPr sz="1363">
              <a:solidFill>
                <a:srgbClr val="000000"/>
              </a:solidFill>
              <a:highlight>
                <a:srgbClr val="FFFFFF"/>
              </a:highlight>
              <a:latin typeface="Verdana"/>
              <a:ea typeface="Verdana"/>
              <a:cs typeface="Verdana"/>
              <a:sym typeface="Verdana"/>
            </a:endParaRPr>
          </a:p>
          <a:p>
            <a:pPr indent="-315198" lvl="0" marL="457200" rtl="0" algn="l">
              <a:lnSpc>
                <a:spcPct val="95000"/>
              </a:lnSpc>
              <a:spcBef>
                <a:spcPts val="2900"/>
              </a:spcBef>
              <a:spcAft>
                <a:spcPts val="0"/>
              </a:spcAft>
              <a:buClr>
                <a:srgbClr val="000000"/>
              </a:buClr>
              <a:buSzPts val="1364"/>
              <a:buFont typeface="Verdana"/>
              <a:buChar char="●"/>
            </a:pPr>
            <a:r>
              <a:rPr lang="en-GB" sz="1363">
                <a:solidFill>
                  <a:srgbClr val="000000"/>
                </a:solidFill>
                <a:highlight>
                  <a:srgbClr val="D9EEE1"/>
                </a:highlight>
                <a:latin typeface="Verdana"/>
                <a:ea typeface="Verdana"/>
                <a:cs typeface="Verdana"/>
                <a:sym typeface="Verdana"/>
              </a:rPr>
              <a:t>For route planning: To discover the best routes to ship</a:t>
            </a:r>
            <a:endParaRPr sz="1363">
              <a:solidFill>
                <a:srgbClr val="000000"/>
              </a:solidFill>
              <a:highlight>
                <a:srgbClr val="D9EEE1"/>
              </a:highlight>
              <a:latin typeface="Verdana"/>
              <a:ea typeface="Verdana"/>
              <a:cs typeface="Verdana"/>
              <a:sym typeface="Verdana"/>
            </a:endParaRPr>
          </a:p>
          <a:p>
            <a:pPr indent="-315198" lvl="0" marL="457200" rtl="0" algn="l">
              <a:lnSpc>
                <a:spcPct val="95000"/>
              </a:lnSpc>
              <a:spcBef>
                <a:spcPts val="0"/>
              </a:spcBef>
              <a:spcAft>
                <a:spcPts val="0"/>
              </a:spcAft>
              <a:buClr>
                <a:srgbClr val="000000"/>
              </a:buClr>
              <a:buSzPts val="1364"/>
              <a:buFont typeface="Verdana"/>
              <a:buChar char="●"/>
            </a:pPr>
            <a:r>
              <a:rPr lang="en-GB" sz="1363">
                <a:solidFill>
                  <a:srgbClr val="000000"/>
                </a:solidFill>
                <a:highlight>
                  <a:srgbClr val="D9EEE1"/>
                </a:highlight>
                <a:latin typeface="Verdana"/>
                <a:ea typeface="Verdana"/>
                <a:cs typeface="Verdana"/>
                <a:sym typeface="Verdana"/>
              </a:rPr>
              <a:t>To foresee delays for flight/ship/train etc. (through predictive analysis)</a:t>
            </a:r>
            <a:endParaRPr sz="1363">
              <a:solidFill>
                <a:srgbClr val="000000"/>
              </a:solidFill>
              <a:highlight>
                <a:srgbClr val="D9EEE1"/>
              </a:highlight>
              <a:latin typeface="Verdana"/>
              <a:ea typeface="Verdana"/>
              <a:cs typeface="Verdana"/>
              <a:sym typeface="Verdana"/>
            </a:endParaRPr>
          </a:p>
          <a:p>
            <a:pPr indent="-315198" lvl="0" marL="457200" rtl="0" algn="l">
              <a:lnSpc>
                <a:spcPct val="95000"/>
              </a:lnSpc>
              <a:spcBef>
                <a:spcPts val="0"/>
              </a:spcBef>
              <a:spcAft>
                <a:spcPts val="0"/>
              </a:spcAft>
              <a:buClr>
                <a:srgbClr val="000000"/>
              </a:buClr>
              <a:buSzPts val="1364"/>
              <a:buFont typeface="Verdana"/>
              <a:buChar char="●"/>
            </a:pPr>
            <a:r>
              <a:rPr lang="en-GB" sz="1363">
                <a:solidFill>
                  <a:srgbClr val="000000"/>
                </a:solidFill>
                <a:highlight>
                  <a:srgbClr val="D9EEE1"/>
                </a:highlight>
                <a:latin typeface="Verdana"/>
                <a:ea typeface="Verdana"/>
                <a:cs typeface="Verdana"/>
                <a:sym typeface="Verdana"/>
              </a:rPr>
              <a:t>To create promotional offers</a:t>
            </a:r>
            <a:endParaRPr sz="1363">
              <a:solidFill>
                <a:srgbClr val="000000"/>
              </a:solidFill>
              <a:highlight>
                <a:srgbClr val="D9EEE1"/>
              </a:highlight>
              <a:latin typeface="Verdana"/>
              <a:ea typeface="Verdana"/>
              <a:cs typeface="Verdana"/>
              <a:sym typeface="Verdana"/>
            </a:endParaRPr>
          </a:p>
          <a:p>
            <a:pPr indent="-315198" lvl="0" marL="457200" rtl="0" algn="l">
              <a:lnSpc>
                <a:spcPct val="95000"/>
              </a:lnSpc>
              <a:spcBef>
                <a:spcPts val="0"/>
              </a:spcBef>
              <a:spcAft>
                <a:spcPts val="0"/>
              </a:spcAft>
              <a:buClr>
                <a:srgbClr val="000000"/>
              </a:buClr>
              <a:buSzPts val="1364"/>
              <a:buFont typeface="Verdana"/>
              <a:buChar char="●"/>
            </a:pPr>
            <a:r>
              <a:rPr lang="en-GB" sz="1363">
                <a:solidFill>
                  <a:srgbClr val="000000"/>
                </a:solidFill>
                <a:highlight>
                  <a:srgbClr val="D9EEE1"/>
                </a:highlight>
                <a:latin typeface="Verdana"/>
                <a:ea typeface="Verdana"/>
                <a:cs typeface="Verdana"/>
                <a:sym typeface="Verdana"/>
              </a:rPr>
              <a:t>To find the best suited time to deliver goods</a:t>
            </a:r>
            <a:endParaRPr sz="1363">
              <a:solidFill>
                <a:srgbClr val="000000"/>
              </a:solidFill>
              <a:highlight>
                <a:srgbClr val="D9EEE1"/>
              </a:highlight>
              <a:latin typeface="Verdana"/>
              <a:ea typeface="Verdana"/>
              <a:cs typeface="Verdana"/>
              <a:sym typeface="Verdana"/>
            </a:endParaRPr>
          </a:p>
          <a:p>
            <a:pPr indent="-315198" lvl="0" marL="457200" rtl="0" algn="l">
              <a:lnSpc>
                <a:spcPct val="95000"/>
              </a:lnSpc>
              <a:spcBef>
                <a:spcPts val="0"/>
              </a:spcBef>
              <a:spcAft>
                <a:spcPts val="0"/>
              </a:spcAft>
              <a:buClr>
                <a:srgbClr val="000000"/>
              </a:buClr>
              <a:buSzPts val="1364"/>
              <a:buFont typeface="Verdana"/>
              <a:buChar char="●"/>
            </a:pPr>
            <a:r>
              <a:rPr lang="en-GB" sz="1363">
                <a:solidFill>
                  <a:srgbClr val="000000"/>
                </a:solidFill>
                <a:highlight>
                  <a:srgbClr val="D9EEE1"/>
                </a:highlight>
                <a:latin typeface="Verdana"/>
                <a:ea typeface="Verdana"/>
                <a:cs typeface="Verdana"/>
                <a:sym typeface="Verdana"/>
              </a:rPr>
              <a:t>To forecast the next years revenue for a company</a:t>
            </a:r>
            <a:endParaRPr sz="1363">
              <a:solidFill>
                <a:srgbClr val="000000"/>
              </a:solidFill>
              <a:highlight>
                <a:srgbClr val="D9EEE1"/>
              </a:highlight>
              <a:latin typeface="Verdana"/>
              <a:ea typeface="Verdana"/>
              <a:cs typeface="Verdana"/>
              <a:sym typeface="Verdana"/>
            </a:endParaRPr>
          </a:p>
          <a:p>
            <a:pPr indent="-315198" lvl="0" marL="457200" rtl="0" algn="l">
              <a:lnSpc>
                <a:spcPct val="95000"/>
              </a:lnSpc>
              <a:spcBef>
                <a:spcPts val="0"/>
              </a:spcBef>
              <a:spcAft>
                <a:spcPts val="0"/>
              </a:spcAft>
              <a:buClr>
                <a:srgbClr val="000000"/>
              </a:buClr>
              <a:buSzPts val="1364"/>
              <a:buFont typeface="Verdana"/>
              <a:buChar char="●"/>
            </a:pPr>
            <a:r>
              <a:rPr lang="en-GB" sz="1363">
                <a:solidFill>
                  <a:srgbClr val="000000"/>
                </a:solidFill>
                <a:highlight>
                  <a:srgbClr val="D9EEE1"/>
                </a:highlight>
                <a:latin typeface="Verdana"/>
                <a:ea typeface="Verdana"/>
                <a:cs typeface="Verdana"/>
                <a:sym typeface="Verdana"/>
              </a:rPr>
              <a:t>To analyze health benefit of training</a:t>
            </a:r>
            <a:endParaRPr sz="1363">
              <a:solidFill>
                <a:srgbClr val="000000"/>
              </a:solidFill>
              <a:highlight>
                <a:srgbClr val="D9EEE1"/>
              </a:highlight>
              <a:latin typeface="Verdana"/>
              <a:ea typeface="Verdana"/>
              <a:cs typeface="Verdana"/>
              <a:sym typeface="Verdana"/>
            </a:endParaRPr>
          </a:p>
          <a:p>
            <a:pPr indent="-315198" lvl="0" marL="457200" rtl="0" algn="l">
              <a:lnSpc>
                <a:spcPct val="95000"/>
              </a:lnSpc>
              <a:spcBef>
                <a:spcPts val="0"/>
              </a:spcBef>
              <a:spcAft>
                <a:spcPts val="0"/>
              </a:spcAft>
              <a:buClr>
                <a:srgbClr val="000000"/>
              </a:buClr>
              <a:buSzPts val="1364"/>
              <a:buFont typeface="Verdana"/>
              <a:buChar char="●"/>
            </a:pPr>
            <a:r>
              <a:rPr lang="en-GB" sz="1363">
                <a:solidFill>
                  <a:srgbClr val="000000"/>
                </a:solidFill>
                <a:highlight>
                  <a:srgbClr val="D9EEE1"/>
                </a:highlight>
                <a:latin typeface="Verdana"/>
                <a:ea typeface="Verdana"/>
                <a:cs typeface="Verdana"/>
                <a:sym typeface="Verdana"/>
              </a:rPr>
              <a:t>To predict who will win elections</a:t>
            </a:r>
            <a:endParaRPr sz="1363">
              <a:solidFill>
                <a:srgbClr val="000000"/>
              </a:solidFill>
              <a:highlight>
                <a:srgbClr val="D9EEE1"/>
              </a:highlight>
              <a:latin typeface="Verdana"/>
              <a:ea typeface="Verdana"/>
              <a:cs typeface="Verdana"/>
              <a:sym typeface="Verdana"/>
            </a:endParaRPr>
          </a:p>
          <a:p>
            <a:pPr indent="0" lvl="0" marL="0" rtl="0" algn="l">
              <a:lnSpc>
                <a:spcPct val="95000"/>
              </a:lnSpc>
              <a:spcBef>
                <a:spcPts val="2900"/>
              </a:spcBef>
              <a:spcAft>
                <a:spcPts val="1200"/>
              </a:spcAft>
              <a:buSzPts val="1018"/>
              <a:buNone/>
            </a:pPr>
            <a:r>
              <a:t/>
            </a:r>
            <a:endParaRPr sz="120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19150" y="845600"/>
            <a:ext cx="7505700" cy="723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rgbClr val="351C75"/>
                </a:solidFill>
              </a:rPr>
              <a:t>Examples</a:t>
            </a:r>
            <a:r>
              <a:rPr lang="en-GB"/>
              <a:t> </a:t>
            </a:r>
            <a:endParaRPr/>
          </a:p>
        </p:txBody>
      </p:sp>
      <p:sp>
        <p:nvSpPr>
          <p:cNvPr id="116" name="Google Shape;116;p6"/>
          <p:cNvSpPr txBox="1"/>
          <p:nvPr>
            <p:ph idx="1" type="body"/>
          </p:nvPr>
        </p:nvSpPr>
        <p:spPr>
          <a:xfrm>
            <a:off x="819150" y="1670225"/>
            <a:ext cx="7505700" cy="2768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400"/>
              </a:spcBef>
              <a:spcAft>
                <a:spcPts val="0"/>
              </a:spcAft>
              <a:buSzPts val="1018"/>
              <a:buNone/>
            </a:pPr>
            <a:r>
              <a:rPr lang="en-GB" sz="1563">
                <a:solidFill>
                  <a:srgbClr val="000000"/>
                </a:solidFill>
                <a:highlight>
                  <a:srgbClr val="FFFFFF"/>
                </a:highlight>
                <a:latin typeface="Verdana"/>
                <a:ea typeface="Verdana"/>
                <a:cs typeface="Verdana"/>
                <a:sym typeface="Verdana"/>
              </a:rPr>
              <a:t>Data Science can be applied in nearly every part of a business where data is available. </a:t>
            </a:r>
            <a:endParaRPr sz="1563">
              <a:solidFill>
                <a:srgbClr val="000000"/>
              </a:solidFill>
              <a:highlight>
                <a:srgbClr val="FFFFFF"/>
              </a:highlight>
              <a:latin typeface="Verdana"/>
              <a:ea typeface="Verdana"/>
              <a:cs typeface="Verdana"/>
              <a:sym typeface="Verdana"/>
            </a:endParaRPr>
          </a:p>
          <a:p>
            <a:pPr indent="0" lvl="0" marL="0" rtl="0" algn="l">
              <a:lnSpc>
                <a:spcPct val="95000"/>
              </a:lnSpc>
              <a:spcBef>
                <a:spcPts val="1400"/>
              </a:spcBef>
              <a:spcAft>
                <a:spcPts val="0"/>
              </a:spcAft>
              <a:buSzPts val="1018"/>
              <a:buNone/>
            </a:pPr>
            <a:r>
              <a:rPr lang="en-GB" sz="1563">
                <a:solidFill>
                  <a:srgbClr val="000000"/>
                </a:solidFill>
                <a:highlight>
                  <a:srgbClr val="FFFFFF"/>
                </a:highlight>
                <a:latin typeface="Verdana"/>
                <a:ea typeface="Verdana"/>
                <a:cs typeface="Verdana"/>
                <a:sym typeface="Verdana"/>
              </a:rPr>
              <a:t>Examples are:</a:t>
            </a:r>
            <a:endParaRPr sz="1563">
              <a:solidFill>
                <a:srgbClr val="000000"/>
              </a:solidFill>
              <a:highlight>
                <a:srgbClr val="FFFFFF"/>
              </a:highlight>
              <a:latin typeface="Verdana"/>
              <a:ea typeface="Verdana"/>
              <a:cs typeface="Verdana"/>
              <a:sym typeface="Verdana"/>
            </a:endParaRPr>
          </a:p>
          <a:p>
            <a:pPr indent="-327898" lvl="0" marL="457200" rtl="0" algn="l">
              <a:lnSpc>
                <a:spcPct val="95000"/>
              </a:lnSpc>
              <a:spcBef>
                <a:spcPts val="2900"/>
              </a:spcBef>
              <a:spcAft>
                <a:spcPts val="0"/>
              </a:spcAft>
              <a:buClr>
                <a:srgbClr val="000000"/>
              </a:buClr>
              <a:buSzPts val="1564"/>
              <a:buFont typeface="Verdana"/>
              <a:buChar char="●"/>
            </a:pPr>
            <a:r>
              <a:rPr lang="en-GB" sz="1563">
                <a:solidFill>
                  <a:srgbClr val="000000"/>
                </a:solidFill>
                <a:highlight>
                  <a:srgbClr val="D9EEE1"/>
                </a:highlight>
                <a:latin typeface="Verdana"/>
                <a:ea typeface="Verdana"/>
                <a:cs typeface="Verdana"/>
                <a:sym typeface="Verdana"/>
              </a:rPr>
              <a:t>Consumer goods</a:t>
            </a:r>
            <a:endParaRPr sz="1563">
              <a:solidFill>
                <a:srgbClr val="000000"/>
              </a:solidFill>
              <a:highlight>
                <a:srgbClr val="D9EEE1"/>
              </a:highlight>
              <a:latin typeface="Verdana"/>
              <a:ea typeface="Verdana"/>
              <a:cs typeface="Verdana"/>
              <a:sym typeface="Verdana"/>
            </a:endParaRPr>
          </a:p>
          <a:p>
            <a:pPr indent="-327898" lvl="0" marL="457200" rtl="0" algn="l">
              <a:lnSpc>
                <a:spcPct val="95000"/>
              </a:lnSpc>
              <a:spcBef>
                <a:spcPts val="0"/>
              </a:spcBef>
              <a:spcAft>
                <a:spcPts val="0"/>
              </a:spcAft>
              <a:buClr>
                <a:srgbClr val="000000"/>
              </a:buClr>
              <a:buSzPts val="1564"/>
              <a:buFont typeface="Verdana"/>
              <a:buChar char="●"/>
            </a:pPr>
            <a:r>
              <a:rPr lang="en-GB" sz="1563">
                <a:solidFill>
                  <a:srgbClr val="000000"/>
                </a:solidFill>
                <a:highlight>
                  <a:srgbClr val="D9EEE1"/>
                </a:highlight>
                <a:latin typeface="Verdana"/>
                <a:ea typeface="Verdana"/>
                <a:cs typeface="Verdana"/>
                <a:sym typeface="Verdana"/>
              </a:rPr>
              <a:t>Stock markets</a:t>
            </a:r>
            <a:endParaRPr sz="1563">
              <a:solidFill>
                <a:srgbClr val="000000"/>
              </a:solidFill>
              <a:highlight>
                <a:srgbClr val="D9EEE1"/>
              </a:highlight>
              <a:latin typeface="Verdana"/>
              <a:ea typeface="Verdana"/>
              <a:cs typeface="Verdana"/>
              <a:sym typeface="Verdana"/>
            </a:endParaRPr>
          </a:p>
          <a:p>
            <a:pPr indent="-327898" lvl="0" marL="457200" rtl="0" algn="l">
              <a:lnSpc>
                <a:spcPct val="95000"/>
              </a:lnSpc>
              <a:spcBef>
                <a:spcPts val="0"/>
              </a:spcBef>
              <a:spcAft>
                <a:spcPts val="0"/>
              </a:spcAft>
              <a:buClr>
                <a:srgbClr val="000000"/>
              </a:buClr>
              <a:buSzPts val="1564"/>
              <a:buFont typeface="Verdana"/>
              <a:buChar char="●"/>
            </a:pPr>
            <a:r>
              <a:rPr lang="en-GB" sz="1563">
                <a:solidFill>
                  <a:srgbClr val="000000"/>
                </a:solidFill>
                <a:highlight>
                  <a:srgbClr val="D9EEE1"/>
                </a:highlight>
                <a:latin typeface="Verdana"/>
                <a:ea typeface="Verdana"/>
                <a:cs typeface="Verdana"/>
                <a:sym typeface="Verdana"/>
              </a:rPr>
              <a:t>Industry</a:t>
            </a:r>
            <a:endParaRPr sz="1563">
              <a:solidFill>
                <a:srgbClr val="000000"/>
              </a:solidFill>
              <a:highlight>
                <a:srgbClr val="D9EEE1"/>
              </a:highlight>
              <a:latin typeface="Verdana"/>
              <a:ea typeface="Verdana"/>
              <a:cs typeface="Verdana"/>
              <a:sym typeface="Verdana"/>
            </a:endParaRPr>
          </a:p>
          <a:p>
            <a:pPr indent="-327898" lvl="0" marL="457200" rtl="0" algn="l">
              <a:lnSpc>
                <a:spcPct val="95000"/>
              </a:lnSpc>
              <a:spcBef>
                <a:spcPts val="0"/>
              </a:spcBef>
              <a:spcAft>
                <a:spcPts val="0"/>
              </a:spcAft>
              <a:buClr>
                <a:srgbClr val="000000"/>
              </a:buClr>
              <a:buSzPts val="1564"/>
              <a:buFont typeface="Verdana"/>
              <a:buChar char="●"/>
            </a:pPr>
            <a:r>
              <a:rPr lang="en-GB" sz="1563">
                <a:solidFill>
                  <a:srgbClr val="000000"/>
                </a:solidFill>
                <a:highlight>
                  <a:srgbClr val="D9EEE1"/>
                </a:highlight>
                <a:latin typeface="Verdana"/>
                <a:ea typeface="Verdana"/>
                <a:cs typeface="Verdana"/>
                <a:sym typeface="Verdana"/>
              </a:rPr>
              <a:t>Politics</a:t>
            </a:r>
            <a:endParaRPr sz="1563">
              <a:solidFill>
                <a:srgbClr val="000000"/>
              </a:solidFill>
              <a:highlight>
                <a:srgbClr val="D9EEE1"/>
              </a:highlight>
              <a:latin typeface="Verdana"/>
              <a:ea typeface="Verdana"/>
              <a:cs typeface="Verdana"/>
              <a:sym typeface="Verdana"/>
            </a:endParaRPr>
          </a:p>
          <a:p>
            <a:pPr indent="-327898" lvl="0" marL="457200" rtl="0" algn="l">
              <a:lnSpc>
                <a:spcPct val="95000"/>
              </a:lnSpc>
              <a:spcBef>
                <a:spcPts val="0"/>
              </a:spcBef>
              <a:spcAft>
                <a:spcPts val="0"/>
              </a:spcAft>
              <a:buClr>
                <a:srgbClr val="000000"/>
              </a:buClr>
              <a:buSzPts val="1564"/>
              <a:buFont typeface="Verdana"/>
              <a:buChar char="●"/>
            </a:pPr>
            <a:r>
              <a:rPr lang="en-GB" sz="1563">
                <a:solidFill>
                  <a:srgbClr val="000000"/>
                </a:solidFill>
                <a:highlight>
                  <a:srgbClr val="D9EEE1"/>
                </a:highlight>
                <a:latin typeface="Verdana"/>
                <a:ea typeface="Verdana"/>
                <a:cs typeface="Verdana"/>
                <a:sym typeface="Verdana"/>
              </a:rPr>
              <a:t>Logistic companies</a:t>
            </a:r>
            <a:endParaRPr sz="1563">
              <a:solidFill>
                <a:srgbClr val="000000"/>
              </a:solidFill>
              <a:highlight>
                <a:srgbClr val="D9EEE1"/>
              </a:highlight>
              <a:latin typeface="Verdana"/>
              <a:ea typeface="Verdana"/>
              <a:cs typeface="Verdana"/>
              <a:sym typeface="Verdana"/>
            </a:endParaRPr>
          </a:p>
          <a:p>
            <a:pPr indent="-327898" lvl="0" marL="457200" rtl="0" algn="l">
              <a:lnSpc>
                <a:spcPct val="95000"/>
              </a:lnSpc>
              <a:spcBef>
                <a:spcPts val="0"/>
              </a:spcBef>
              <a:spcAft>
                <a:spcPts val="0"/>
              </a:spcAft>
              <a:buClr>
                <a:srgbClr val="000000"/>
              </a:buClr>
              <a:buSzPts val="1564"/>
              <a:buFont typeface="Verdana"/>
              <a:buChar char="●"/>
            </a:pPr>
            <a:r>
              <a:rPr lang="en-GB" sz="1563">
                <a:solidFill>
                  <a:srgbClr val="000000"/>
                </a:solidFill>
                <a:highlight>
                  <a:srgbClr val="D9EEE1"/>
                </a:highlight>
                <a:latin typeface="Verdana"/>
                <a:ea typeface="Verdana"/>
                <a:cs typeface="Verdana"/>
                <a:sym typeface="Verdana"/>
              </a:rPr>
              <a:t>E-commerce</a:t>
            </a:r>
            <a:endParaRPr sz="1563">
              <a:solidFill>
                <a:srgbClr val="000000"/>
              </a:solidFill>
              <a:highlight>
                <a:srgbClr val="D9EEE1"/>
              </a:highlight>
              <a:latin typeface="Verdana"/>
              <a:ea typeface="Verdana"/>
              <a:cs typeface="Verdana"/>
              <a:sym typeface="Verdana"/>
            </a:endParaRPr>
          </a:p>
          <a:p>
            <a:pPr indent="0" lvl="0" marL="0" rtl="0" algn="l">
              <a:lnSpc>
                <a:spcPct val="95000"/>
              </a:lnSpc>
              <a:spcBef>
                <a:spcPts val="2900"/>
              </a:spcBef>
              <a:spcAft>
                <a:spcPts val="0"/>
              </a:spcAft>
              <a:buSzPts val="1300"/>
              <a:buNone/>
            </a:pPr>
            <a:r>
              <a:t/>
            </a:r>
            <a:endParaRPr sz="1862">
              <a:solidFill>
                <a:srgbClr val="000000"/>
              </a:solidFill>
              <a:highlight>
                <a:srgbClr val="D9EEE1"/>
              </a:highlight>
              <a:latin typeface="Verdana"/>
              <a:ea typeface="Verdana"/>
              <a:cs typeface="Verdana"/>
              <a:sym typeface="Verdana"/>
            </a:endParaRPr>
          </a:p>
          <a:p>
            <a:pPr indent="0" lvl="0" marL="0" rtl="0" algn="l">
              <a:lnSpc>
                <a:spcPct val="95000"/>
              </a:lnSpc>
              <a:spcBef>
                <a:spcPts val="2900"/>
              </a:spcBef>
              <a:spcAft>
                <a:spcPts val="1200"/>
              </a:spcAft>
              <a:buSzPts val="1018"/>
              <a:buNone/>
            </a:pPr>
            <a:r>
              <a:t/>
            </a:r>
            <a:endParaRPr sz="120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19150" y="845600"/>
            <a:ext cx="7505700" cy="3424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en-GB"/>
              <a:t>            </a:t>
            </a:r>
            <a:r>
              <a:rPr lang="en-GB" sz="6500">
                <a:solidFill>
                  <a:srgbClr val="A61C00"/>
                </a:solidFill>
              </a:rPr>
              <a:t>Data Science</a:t>
            </a:r>
            <a:r>
              <a:rPr lang="en-GB"/>
              <a:t>  </a:t>
            </a:r>
            <a:endParaRPr/>
          </a:p>
        </p:txBody>
      </p:sp>
      <p:sp>
        <p:nvSpPr>
          <p:cNvPr id="122" name="Google Shape;122;p7"/>
          <p:cNvSpPr txBox="1"/>
          <p:nvPr>
            <p:ph idx="1" type="body"/>
          </p:nvPr>
        </p:nvSpPr>
        <p:spPr>
          <a:xfrm>
            <a:off x="819150" y="4270125"/>
            <a:ext cx="7505700" cy="168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1200"/>
              </a:spcAft>
              <a:buSzPct val="288888"/>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solidFill>
                  <a:schemeClr val="accent5"/>
                </a:solidFill>
              </a:rPr>
              <a:t>Defining Data Science</a:t>
            </a:r>
            <a:endParaRPr>
              <a:solidFill>
                <a:schemeClr val="accent5"/>
              </a:solidFill>
            </a:endParaRPr>
          </a:p>
        </p:txBody>
      </p:sp>
      <p:sp>
        <p:nvSpPr>
          <p:cNvPr id="128" name="Google Shape;128;p8"/>
          <p:cNvSpPr txBox="1"/>
          <p:nvPr>
            <p:ph idx="1" type="body"/>
          </p:nvPr>
        </p:nvSpPr>
        <p:spPr>
          <a:xfrm>
            <a:off x="819150" y="160807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GB" sz="2100">
                <a:solidFill>
                  <a:srgbClr val="202124"/>
                </a:solidFill>
                <a:highlight>
                  <a:srgbClr val="FFFFFF"/>
                </a:highlight>
                <a:latin typeface="Arial"/>
                <a:ea typeface="Arial"/>
                <a:cs typeface="Arial"/>
                <a:sym typeface="Arial"/>
              </a:rPr>
              <a:t>Data science is </a:t>
            </a:r>
            <a:r>
              <a:rPr lang="en-GB" sz="2100">
                <a:solidFill>
                  <a:srgbClr val="040C28"/>
                </a:solidFill>
                <a:latin typeface="Arial"/>
                <a:ea typeface="Arial"/>
                <a:cs typeface="Arial"/>
                <a:sym typeface="Arial"/>
              </a:rPr>
              <a:t>the study of data to extract meaningful insights for business</a:t>
            </a:r>
            <a:r>
              <a:rPr lang="en-GB" sz="2100">
                <a:solidFill>
                  <a:srgbClr val="202124"/>
                </a:solidFill>
                <a:highlight>
                  <a:srgbClr val="FFFFFF"/>
                </a:highlight>
                <a:latin typeface="Arial"/>
                <a:ea typeface="Arial"/>
                <a:cs typeface="Arial"/>
                <a:sym typeface="Arial"/>
              </a:rPr>
              <a:t>. It is a multidisciplinary approach that combines principles and practices from the fields of mathematics, statistics, artificial intelligence, and computer engineering to analyze large amounts of data</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GB"/>
              <a:t>What is cloud in Data Science</a:t>
            </a:r>
            <a:endParaRPr/>
          </a:p>
        </p:txBody>
      </p:sp>
      <p:sp>
        <p:nvSpPr>
          <p:cNvPr id="134" name="Google Shape;134;p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sz="1800">
                <a:solidFill>
                  <a:srgbClr val="202124"/>
                </a:solidFill>
                <a:highlight>
                  <a:srgbClr val="FFFFFF"/>
                </a:highlight>
                <a:latin typeface="Arial"/>
                <a:ea typeface="Arial"/>
                <a:cs typeface="Arial"/>
                <a:sym typeface="Arial"/>
              </a:rPr>
              <a:t>And what is 'Cloud computing'? To put it simply, 'Cloud' means '</a:t>
            </a:r>
            <a:r>
              <a:rPr lang="en-GB" sz="1800">
                <a:solidFill>
                  <a:srgbClr val="040C28"/>
                </a:solidFill>
                <a:highlight>
                  <a:srgbClr val="FFFFFF"/>
                </a:highlight>
                <a:latin typeface="Arial"/>
                <a:ea typeface="Arial"/>
                <a:cs typeface="Arial"/>
                <a:sym typeface="Arial"/>
              </a:rPr>
              <a:t>the internet</a:t>
            </a:r>
            <a:r>
              <a:rPr lang="en-GB" sz="1800">
                <a:solidFill>
                  <a:srgbClr val="202124"/>
                </a:solidFill>
                <a:highlight>
                  <a:srgbClr val="FFFFFF"/>
                </a:highlight>
                <a:latin typeface="Arial"/>
                <a:ea typeface="Arial"/>
                <a:cs typeface="Arial"/>
                <a:sym typeface="Arial"/>
              </a:rPr>
              <a:t>' and 'Cloud computing' is the delivery of computing services over the internet. Cloud computing enables users to rent physical data servers, storage, databases and computing power from cloud providers under a pay-as-you-go payment scheme.</a:t>
            </a:r>
            <a:endParaRPr sz="1800">
              <a:solidFill>
                <a:srgbClr val="202124"/>
              </a:solidFill>
              <a:highlight>
                <a:srgbClr val="FFFFFF"/>
              </a:highlight>
              <a:latin typeface="Arial"/>
              <a:ea typeface="Arial"/>
              <a:cs typeface="Arial"/>
              <a:sym typeface="Arial"/>
            </a:endParaRPr>
          </a:p>
          <a:p>
            <a:pPr indent="0" lvl="0" marL="0" marR="76200" rtl="0" algn="l">
              <a:lnSpc>
                <a:spcPct val="140000"/>
              </a:lnSpc>
              <a:spcBef>
                <a:spcPts val="0"/>
              </a:spcBef>
              <a:spcAft>
                <a:spcPts val="0"/>
              </a:spcAft>
              <a:buSzPts val="1300"/>
              <a:buNone/>
            </a:pPr>
            <a:r>
              <a:t/>
            </a:r>
            <a:endParaRPr sz="1800">
              <a:solidFill>
                <a:srgbClr val="202124"/>
              </a:solidFill>
              <a:highlight>
                <a:srgbClr val="FFFFFF"/>
              </a:highlight>
              <a:latin typeface="Arial"/>
              <a:ea typeface="Arial"/>
              <a:cs typeface="Arial"/>
              <a:sym typeface="Arial"/>
            </a:endParaRPr>
          </a:p>
          <a:p>
            <a:pPr indent="0" lvl="0" marL="0" rtl="0" algn="l">
              <a:lnSpc>
                <a:spcPct val="115000"/>
              </a:lnSpc>
              <a:spcBef>
                <a:spcPts val="0"/>
              </a:spcBef>
              <a:spcAft>
                <a:spcPts val="1200"/>
              </a:spcAft>
              <a:buSzPts val="1300"/>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