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87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9" name="Holder 3"/>
          <p:cNvSpPr>
            <a:spLocks noGrp="1"/>
          </p:cNvSpPr>
          <p:nvPr>
            <p:ph type="body" idx="1"/>
          </p:nvPr>
        </p:nvSpPr>
        <p:spPr/>
        <p:txBody>
          <a:bodyPr lIns="0" tIns="0" rIns="0" bIns="0"/>
          <a:lstStyle/>
          <a:p>
            <a:endParaRPr/>
          </a:p>
        </p:txBody>
      </p:sp>
      <p:sp>
        <p:nvSpPr>
          <p:cNvPr id="104869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9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5"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07"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68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spc="15" dirty="0"/>
              <a:t>Student</a:t>
            </a:r>
            <a:r>
              <a:rPr spc="-220" dirty="0"/>
              <a:t> </a:t>
            </a:r>
            <a:r>
              <a:rPr spc="15" dirty="0"/>
              <a:t>Name</a:t>
            </a:r>
          </a:p>
        </p:txBody>
      </p:sp>
      <p:sp>
        <p:nvSpPr>
          <p:cNvPr id="1048601" name="object 8"/>
          <p:cNvSpPr txBox="1"/>
          <p:nvPr/>
        </p:nvSpPr>
        <p:spPr>
          <a:xfrm>
            <a:off x="7137144" y="3037205"/>
            <a:ext cx="2159255"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latin typeface="Trebuchet MS"/>
                <a:cs typeface="Trebuchet MS"/>
              </a:rPr>
              <a:t>VAISHNAVI.M.R</a:t>
            </a:r>
            <a:endParaRPr sz="2400" dirty="0">
              <a:latin typeface="Trebuchet MS"/>
              <a:cs typeface="Trebuchet MS"/>
            </a:endParaRP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2" name="object 8">
            <a:extLst>
              <a:ext uri="{FF2B5EF4-FFF2-40B4-BE49-F238E27FC236}">
                <a16:creationId xmlns:a16="http://schemas.microsoft.com/office/drawing/2014/main" id="{1DCBD475-420C-F958-803E-DC6BA3ACD7E6}"/>
              </a:ext>
            </a:extLst>
          </p:cNvPr>
          <p:cNvSpPr txBox="1"/>
          <p:nvPr/>
        </p:nvSpPr>
        <p:spPr>
          <a:xfrm>
            <a:off x="6477000" y="388074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3108164" cy="7499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715" name="TextBox 1048714"/>
          <p:cNvSpPr txBox="1"/>
          <p:nvPr/>
        </p:nvSpPr>
        <p:spPr>
          <a:xfrm>
            <a:off x="1095702" y="1016634"/>
            <a:ext cx="6522078" cy="5095240"/>
          </a:xfrm>
          <a:prstGeom prst="rect">
            <a:avLst/>
          </a:prstGeom>
        </p:spPr>
        <p:txBody>
          <a:bodyPr wrap="square" rtlCol="0">
            <a:spAutoFit/>
          </a:bodyPr>
          <a:lstStyle/>
          <a:p>
            <a:endParaRPr lang="en-US" sz="3600">
              <a:solidFill>
                <a:srgbClr val="000000"/>
              </a:solidFill>
            </a:endParaRPr>
          </a:p>
          <a:p>
            <a:pPr marL="461963" indent="-457200">
              <a:buFont typeface="Arial"/>
              <a:buChar char="•"/>
            </a:pPr>
            <a:r>
              <a:rPr lang="en-US" sz="3200">
                <a:solidFill>
                  <a:srgbClr val="000000"/>
                </a:solidFill>
              </a:rPr>
              <a:t>A trained GAN capable of generating synthetic handwritten digit images.</a:t>
            </a:r>
            <a:endParaRPr lang="en-US" sz="3600">
              <a:solidFill>
                <a:srgbClr val="000000"/>
              </a:solidFill>
            </a:endParaRPr>
          </a:p>
          <a:p>
            <a:pPr marL="461963" indent="-457200">
              <a:buFont typeface="Arial"/>
              <a:buChar char="•"/>
            </a:pPr>
            <a:r>
              <a:rPr lang="en-US" sz="3200">
                <a:solidFill>
                  <a:srgbClr val="000000"/>
                </a:solidFill>
              </a:rPr>
              <a:t>A digit recognition model trained on a combination of real and synthetic data.</a:t>
            </a:r>
            <a:endParaRPr lang="en-US" sz="3600">
              <a:solidFill>
                <a:srgbClr val="000000"/>
              </a:solidFill>
            </a:endParaRPr>
          </a:p>
          <a:p>
            <a:pPr marL="461963" indent="-457200">
              <a:buFont typeface="Arial"/>
              <a:buChar char="•"/>
            </a:pPr>
            <a:r>
              <a:rPr lang="en-US" sz="3200">
                <a:solidFill>
                  <a:srgbClr val="000000"/>
                </a:solidFill>
              </a:rPr>
              <a:t>A user-friendly interface for users to interact with the digit recognition system</a:t>
            </a:r>
            <a:endParaRPr lang="en-US"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22"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2" name="object 17"/>
          <p:cNvSpPr txBox="1">
            <a:spLocks noGrp="1"/>
          </p:cNvSpPr>
          <p:nvPr>
            <p:ph type="title"/>
          </p:nvPr>
        </p:nvSpPr>
        <p:spPr>
          <a:xfrm>
            <a:off x="739775" y="829627"/>
            <a:ext cx="3909695" cy="13119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104862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706" name="TextBox 1048705"/>
          <p:cNvSpPr txBox="1"/>
          <p:nvPr/>
        </p:nvSpPr>
        <p:spPr>
          <a:xfrm>
            <a:off x="890651" y="2614076"/>
            <a:ext cx="9183740" cy="2862322"/>
          </a:xfrm>
          <a:prstGeom prst="rect">
            <a:avLst/>
          </a:prstGeom>
        </p:spPr>
        <p:txBody>
          <a:bodyPr wrap="square" rtlCol="0">
            <a:spAutoFit/>
          </a:bodyPr>
          <a:lstStyle/>
          <a:p>
            <a:r>
              <a:rPr lang="en-US" sz="6000" b="1" dirty="0">
                <a:solidFill>
                  <a:srgbClr val="000000"/>
                </a:solidFill>
                <a:latin typeface="Arial"/>
                <a:ea typeface="Arial"/>
              </a:rPr>
              <a:t>HANDWRITTEN DIGIT RECOGNITION USING GAN</a:t>
            </a:r>
            <a:endParaRPr lang="en-US" sz="3200" b="1" dirty="0">
              <a:solidFill>
                <a:srgbClr val="000000"/>
              </a:solidFill>
              <a:latin typeface="Arial"/>
              <a:ea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7"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8"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9"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0"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1"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2"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3"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4"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5"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6"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8"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6"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9" name="object 21"/>
          <p:cNvSpPr txBox="1">
            <a:spLocks noGrp="1"/>
          </p:cNvSpPr>
          <p:nvPr>
            <p:ph type="title"/>
          </p:nvPr>
        </p:nvSpPr>
        <p:spPr>
          <a:xfrm>
            <a:off x="739775" y="445388"/>
            <a:ext cx="3038579" cy="749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0"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708" name="TextBox 1048707"/>
          <p:cNvSpPr txBox="1"/>
          <p:nvPr/>
        </p:nvSpPr>
        <p:spPr>
          <a:xfrm>
            <a:off x="1724785" y="2328352"/>
            <a:ext cx="8256655" cy="3539430"/>
          </a:xfrm>
          <a:prstGeom prst="rect">
            <a:avLst/>
          </a:prstGeom>
        </p:spPr>
        <p:txBody>
          <a:bodyPr wrap="square" rtlCol="0">
            <a:spAutoFit/>
          </a:bodyPr>
          <a:lstStyle/>
          <a:p>
            <a:pPr marL="571500" indent="-571500">
              <a:buFont typeface="Arial" panose="020B0604020202020204" pitchFamily="34" charset="0"/>
              <a:buChar char="•"/>
            </a:pPr>
            <a:r>
              <a:rPr lang="en-US" sz="2800" spc="-20" dirty="0"/>
              <a:t>P</a:t>
            </a:r>
            <a:r>
              <a:rPr lang="en-US" sz="2800" spc="15" dirty="0"/>
              <a:t>ROB</a:t>
            </a:r>
            <a:r>
              <a:rPr lang="en-US" sz="2800" spc="55" dirty="0"/>
              <a:t>L</a:t>
            </a:r>
            <a:r>
              <a:rPr lang="en-US" sz="2800" spc="-20" dirty="0"/>
              <a:t>E</a:t>
            </a:r>
            <a:r>
              <a:rPr lang="en-US" sz="2800" spc="20" dirty="0"/>
              <a:t>M </a:t>
            </a:r>
            <a:r>
              <a:rPr lang="en-US" sz="2800" spc="10" dirty="0"/>
              <a:t>S</a:t>
            </a:r>
            <a:r>
              <a:rPr lang="en-US" sz="2800" spc="-370" dirty="0"/>
              <a:t>T </a:t>
            </a:r>
            <a:r>
              <a:rPr lang="en-US" sz="2800" spc="-375" dirty="0"/>
              <a:t>A </a:t>
            </a:r>
            <a:r>
              <a:rPr lang="en-US" sz="2800" spc="15" dirty="0"/>
              <a:t>T</a:t>
            </a:r>
            <a:r>
              <a:rPr lang="en-US" sz="2800" spc="-10" dirty="0"/>
              <a:t>E</a:t>
            </a:r>
            <a:r>
              <a:rPr lang="en-US" sz="2800" spc="-20" dirty="0"/>
              <a:t>ME</a:t>
            </a:r>
            <a:r>
              <a:rPr lang="en-US" sz="2800" spc="10" dirty="0"/>
              <a:t>NT</a:t>
            </a:r>
          </a:p>
          <a:p>
            <a:pPr marL="571500" indent="-571500">
              <a:buFont typeface="Arial" panose="020B0604020202020204" pitchFamily="34" charset="0"/>
              <a:buChar char="•"/>
            </a:pPr>
            <a:r>
              <a:rPr lang="en-US" sz="2800" spc="5" dirty="0"/>
              <a:t>PROJECT	</a:t>
            </a:r>
            <a:r>
              <a:rPr lang="en-US" sz="2800" spc="-20" dirty="0"/>
              <a:t>OVERVIEW</a:t>
            </a:r>
          </a:p>
          <a:p>
            <a:pPr marL="571500" indent="-571500">
              <a:buFont typeface="Arial" panose="020B0604020202020204" pitchFamily="34" charset="0"/>
              <a:buChar char="•"/>
            </a:pPr>
            <a:r>
              <a:rPr lang="en-US" sz="2800" spc="25" dirty="0"/>
              <a:t>W</a:t>
            </a:r>
            <a:r>
              <a:rPr lang="en-US" sz="2800" spc="-20" dirty="0"/>
              <a:t>H</a:t>
            </a:r>
            <a:r>
              <a:rPr lang="en-US" sz="2800" spc="20" dirty="0"/>
              <a:t>O</a:t>
            </a:r>
            <a:r>
              <a:rPr lang="en-US" sz="2800" spc="-235" dirty="0"/>
              <a:t> </a:t>
            </a:r>
            <a:r>
              <a:rPr lang="en-US" sz="2800" spc="-10" dirty="0"/>
              <a:t>AR</a:t>
            </a:r>
            <a:r>
              <a:rPr lang="en-US" sz="2800" spc="15" dirty="0"/>
              <a:t>E</a:t>
            </a:r>
            <a:r>
              <a:rPr lang="en-US" sz="2800" spc="-35" dirty="0"/>
              <a:t> </a:t>
            </a:r>
            <a:r>
              <a:rPr lang="en-US" sz="2800" spc="-10" dirty="0"/>
              <a:t>T</a:t>
            </a:r>
            <a:r>
              <a:rPr lang="en-US" sz="2800" spc="-15" dirty="0"/>
              <a:t>H</a:t>
            </a:r>
            <a:r>
              <a:rPr lang="en-US" sz="2800" spc="15" dirty="0"/>
              <a:t>E</a:t>
            </a:r>
            <a:r>
              <a:rPr lang="en-US" sz="2800" spc="-35" dirty="0"/>
              <a:t> </a:t>
            </a:r>
            <a:r>
              <a:rPr lang="en-US" sz="2800" spc="-20" dirty="0"/>
              <a:t>E</a:t>
            </a:r>
            <a:r>
              <a:rPr lang="en-US" sz="2800" spc="30" dirty="0"/>
              <a:t>N</a:t>
            </a:r>
            <a:r>
              <a:rPr lang="en-US" sz="2800" spc="15" dirty="0"/>
              <a:t>D</a:t>
            </a:r>
            <a:r>
              <a:rPr lang="en-US" sz="2800" spc="-45" dirty="0"/>
              <a:t> </a:t>
            </a:r>
            <a:r>
              <a:rPr lang="en-US" sz="2800" dirty="0"/>
              <a:t>U</a:t>
            </a:r>
            <a:r>
              <a:rPr lang="en-US" sz="2800" spc="10" dirty="0"/>
              <a:t>S</a:t>
            </a:r>
            <a:r>
              <a:rPr lang="en-US" sz="2800" spc="-25" dirty="0"/>
              <a:t>E</a:t>
            </a:r>
            <a:r>
              <a:rPr lang="en-US" sz="2800" spc="-10" dirty="0"/>
              <a:t>R</a:t>
            </a:r>
            <a:r>
              <a:rPr lang="en-US" sz="2800" spc="5" dirty="0"/>
              <a:t>S?</a:t>
            </a:r>
            <a:endParaRPr lang="en-US" sz="2800" spc="-20" dirty="0"/>
          </a:p>
          <a:p>
            <a:pPr marL="571500" indent="-571500">
              <a:buFont typeface="Arial" panose="020B0604020202020204" pitchFamily="34" charset="0"/>
              <a:buChar char="•"/>
            </a:pPr>
            <a:r>
              <a:rPr lang="en-US" sz="2800" spc="-40" dirty="0"/>
              <a:t>Y</a:t>
            </a:r>
            <a:r>
              <a:rPr lang="en-US" sz="2800" spc="10" dirty="0"/>
              <a:t>O</a:t>
            </a:r>
            <a:r>
              <a:rPr lang="en-US" sz="2800" spc="25" dirty="0"/>
              <a:t>U</a:t>
            </a:r>
            <a:r>
              <a:rPr lang="en-US" sz="2800" dirty="0"/>
              <a:t>R</a:t>
            </a:r>
            <a:r>
              <a:rPr lang="en-US" sz="2800" spc="5" dirty="0"/>
              <a:t> </a:t>
            </a:r>
            <a:r>
              <a:rPr lang="en-US" sz="2800" spc="25" dirty="0"/>
              <a:t>S</a:t>
            </a:r>
            <a:r>
              <a:rPr lang="en-US" sz="2800" spc="10" dirty="0"/>
              <a:t>O</a:t>
            </a:r>
            <a:r>
              <a:rPr lang="en-US" sz="2800" spc="25" dirty="0"/>
              <a:t>LU</a:t>
            </a:r>
            <a:r>
              <a:rPr lang="en-US" sz="2800" spc="-35" dirty="0"/>
              <a:t>T</a:t>
            </a:r>
            <a:r>
              <a:rPr lang="en-US" sz="2800" spc="-30" dirty="0"/>
              <a:t>I</a:t>
            </a:r>
            <a:r>
              <a:rPr lang="en-US" sz="2800" spc="10" dirty="0"/>
              <a:t>O</a:t>
            </a:r>
            <a:r>
              <a:rPr lang="en-US" sz="2800" dirty="0"/>
              <a:t>N</a:t>
            </a:r>
            <a:r>
              <a:rPr lang="en-US" sz="2800" spc="-345" dirty="0"/>
              <a:t> </a:t>
            </a:r>
            <a:r>
              <a:rPr lang="en-US" sz="2800" spc="-35" dirty="0"/>
              <a:t>A</a:t>
            </a:r>
            <a:r>
              <a:rPr lang="en-US" sz="2800" spc="-5" dirty="0"/>
              <a:t>N</a:t>
            </a:r>
            <a:r>
              <a:rPr lang="en-US" sz="2800" dirty="0"/>
              <a:t>D</a:t>
            </a:r>
            <a:r>
              <a:rPr lang="en-US" sz="2800" spc="35" dirty="0"/>
              <a:t> </a:t>
            </a:r>
            <a:r>
              <a:rPr lang="en-US" sz="2800" spc="-30" dirty="0"/>
              <a:t>I</a:t>
            </a:r>
            <a:r>
              <a:rPr lang="en-US" sz="2800" spc="-35" dirty="0"/>
              <a:t>T</a:t>
            </a:r>
            <a:r>
              <a:rPr lang="en-US" sz="2800" dirty="0"/>
              <a:t>S</a:t>
            </a:r>
            <a:r>
              <a:rPr lang="en-US" sz="2800" spc="60" dirty="0"/>
              <a:t> </a:t>
            </a:r>
            <a:r>
              <a:rPr lang="en-US" sz="2800" spc="-295" dirty="0"/>
              <a:t>V</a:t>
            </a:r>
            <a:r>
              <a:rPr lang="en-US" sz="2800" spc="-35" dirty="0"/>
              <a:t>A</a:t>
            </a:r>
            <a:r>
              <a:rPr lang="en-US" sz="2800" spc="25" dirty="0"/>
              <a:t>LU</a:t>
            </a:r>
            <a:r>
              <a:rPr lang="en-US" sz="2800" dirty="0"/>
              <a:t>E</a:t>
            </a:r>
            <a:r>
              <a:rPr lang="en-US" sz="2800" spc="-65" dirty="0"/>
              <a:t> </a:t>
            </a:r>
            <a:r>
              <a:rPr lang="en-US" sz="2800" spc="-15" dirty="0"/>
              <a:t>P</a:t>
            </a:r>
            <a:r>
              <a:rPr lang="en-US" sz="2800" spc="-30" dirty="0"/>
              <a:t>R</a:t>
            </a:r>
            <a:r>
              <a:rPr lang="en-US" sz="2800" spc="10" dirty="0"/>
              <a:t>O</a:t>
            </a:r>
            <a:r>
              <a:rPr lang="en-US" sz="2800" spc="-15" dirty="0"/>
              <a:t>P</a:t>
            </a:r>
            <a:r>
              <a:rPr lang="en-US" sz="2800" spc="10" dirty="0"/>
              <a:t>O</a:t>
            </a:r>
            <a:r>
              <a:rPr lang="en-US" sz="2800" spc="25" dirty="0"/>
              <a:t>S</a:t>
            </a:r>
            <a:r>
              <a:rPr lang="en-US" sz="2800" spc="-30" dirty="0"/>
              <a:t>I</a:t>
            </a:r>
            <a:r>
              <a:rPr lang="en-US" sz="2800" spc="-35" dirty="0"/>
              <a:t>T</a:t>
            </a:r>
            <a:r>
              <a:rPr lang="en-US" sz="2800" spc="-30" dirty="0"/>
              <a:t>I</a:t>
            </a:r>
            <a:r>
              <a:rPr lang="en-US" sz="2800" spc="10" dirty="0"/>
              <a:t>O</a:t>
            </a:r>
            <a:r>
              <a:rPr lang="en-US" sz="2800" dirty="0"/>
              <a:t>N</a:t>
            </a:r>
          </a:p>
          <a:p>
            <a:pPr marL="571500" indent="-571500">
              <a:buFont typeface="Arial" panose="020B0604020202020204" pitchFamily="34" charset="0"/>
              <a:buChar char="•"/>
            </a:pPr>
            <a:r>
              <a:rPr lang="en-US" sz="2800" spc="15" dirty="0"/>
              <a:t>THE</a:t>
            </a:r>
            <a:r>
              <a:rPr lang="en-US" sz="2800" spc="20" dirty="0"/>
              <a:t> </a:t>
            </a:r>
            <a:r>
              <a:rPr lang="en-US" sz="2800" spc="10" dirty="0"/>
              <a:t>WOW</a:t>
            </a:r>
            <a:r>
              <a:rPr lang="en-US" sz="2800" spc="85" dirty="0"/>
              <a:t> </a:t>
            </a:r>
            <a:r>
              <a:rPr lang="en-US" sz="2800" spc="10" dirty="0"/>
              <a:t>IN</a:t>
            </a:r>
            <a:r>
              <a:rPr lang="en-US" sz="2800" spc="-5" dirty="0"/>
              <a:t> </a:t>
            </a:r>
            <a:r>
              <a:rPr lang="en-US" sz="2800" spc="15" dirty="0"/>
              <a:t>YOUR</a:t>
            </a:r>
            <a:r>
              <a:rPr lang="en-US" sz="2800" spc="-10" dirty="0"/>
              <a:t> </a:t>
            </a:r>
            <a:r>
              <a:rPr lang="en-US" sz="2800" spc="20" dirty="0"/>
              <a:t>SOLUTION</a:t>
            </a:r>
            <a:endParaRPr lang="en-US" sz="2800" spc="10" dirty="0"/>
          </a:p>
          <a:p>
            <a:pPr marL="457200" indent="-457200">
              <a:buFont typeface="Arial" panose="020B0604020202020204" pitchFamily="34" charset="0"/>
              <a:buChar char="•"/>
            </a:pPr>
            <a:r>
              <a:rPr lang="en-US" sz="2800" b="1" spc="15" dirty="0">
                <a:cs typeface="Trebuchet MS"/>
              </a:rPr>
              <a:t> </a:t>
            </a:r>
            <a:r>
              <a:rPr lang="en-US" sz="2800" spc="15" dirty="0">
                <a:cs typeface="Trebuchet MS"/>
              </a:rPr>
              <a:t>M</a:t>
            </a:r>
            <a:r>
              <a:rPr lang="en-US" sz="2800" dirty="0">
                <a:cs typeface="Trebuchet MS"/>
              </a:rPr>
              <a:t>O</a:t>
            </a:r>
            <a:r>
              <a:rPr lang="en-US" sz="2800" spc="-15" dirty="0">
                <a:cs typeface="Trebuchet MS"/>
              </a:rPr>
              <a:t>D</a:t>
            </a:r>
            <a:r>
              <a:rPr lang="en-US" sz="2800" spc="-35" dirty="0">
                <a:cs typeface="Trebuchet MS"/>
              </a:rPr>
              <a:t>E</a:t>
            </a:r>
            <a:r>
              <a:rPr lang="en-US" sz="2800" spc="-30" dirty="0">
                <a:cs typeface="Trebuchet MS"/>
              </a:rPr>
              <a:t>LL</a:t>
            </a:r>
            <a:r>
              <a:rPr lang="en-US" sz="2800" spc="-5" dirty="0">
                <a:cs typeface="Trebuchet MS"/>
              </a:rPr>
              <a:t>I</a:t>
            </a:r>
            <a:r>
              <a:rPr lang="en-US" sz="2800" spc="30" dirty="0">
                <a:cs typeface="Trebuchet MS"/>
              </a:rPr>
              <a:t>N</a:t>
            </a:r>
            <a:r>
              <a:rPr lang="en-US" sz="2800" spc="5" dirty="0">
                <a:cs typeface="Trebuchet MS"/>
              </a:rPr>
              <a:t>G</a:t>
            </a:r>
          </a:p>
          <a:p>
            <a:pPr marL="571500" indent="-571500">
              <a:buFont typeface="Arial" panose="020B0604020202020204" pitchFamily="34" charset="0"/>
              <a:buChar char="•"/>
            </a:pPr>
            <a:r>
              <a:rPr lang="en-US" sz="2800" dirty="0"/>
              <a:t>R</a:t>
            </a:r>
            <a:r>
              <a:rPr lang="en-US" sz="2800" spc="-40" dirty="0"/>
              <a:t>E</a:t>
            </a:r>
            <a:r>
              <a:rPr lang="en-US" sz="2800" spc="15" dirty="0"/>
              <a:t>S</a:t>
            </a:r>
            <a:r>
              <a:rPr lang="en-US" sz="2800" spc="-30" dirty="0"/>
              <a:t>U</a:t>
            </a:r>
            <a:r>
              <a:rPr lang="en-US" sz="2800" spc="-405" dirty="0"/>
              <a:t>L </a:t>
            </a:r>
            <a:r>
              <a:rPr lang="en-US" sz="2800" dirty="0"/>
              <a:t>TS</a:t>
            </a:r>
            <a:endParaRPr lang="en-US" sz="2800" dirty="0">
              <a:cs typeface="Trebuchet MS"/>
            </a:endParaRPr>
          </a:p>
          <a:p>
            <a:pPr marL="457200" indent="-457200">
              <a:buFont typeface="Arial" panose="020B0604020202020204" pitchFamily="34" charset="0"/>
              <a:buChar char="•"/>
            </a:pPr>
            <a:endParaRPr lang="en-US" sz="28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a:xfrm>
            <a:off x="834072" y="575055"/>
            <a:ext cx="6386500" cy="66421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5"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709" name="TextBox 1048708"/>
          <p:cNvSpPr txBox="1"/>
          <p:nvPr/>
        </p:nvSpPr>
        <p:spPr>
          <a:xfrm rot="21585978">
            <a:off x="683474" y="2258332"/>
            <a:ext cx="7657254" cy="3545840"/>
          </a:xfrm>
          <a:prstGeom prst="rect">
            <a:avLst/>
          </a:prstGeom>
        </p:spPr>
        <p:txBody>
          <a:bodyPr wrap="square" rtlCol="0">
            <a:spAutoFit/>
          </a:bodyPr>
          <a:lstStyle/>
          <a:p>
            <a:r>
              <a:rPr lang="en-US" sz="2800">
                <a:solidFill>
                  <a:srgbClr val="000000"/>
                </a:solidFill>
              </a:rPr>
              <a:t>Handwritten digit recognition is essential for various applications, such as digitizing documents, automated form processing, and improving accessibility for visually impaired individuals. Challenges include variations in handwriting styles, noise in images, and the need for robust recognition algorithms capable of handling diverse datasets.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739775" y="829627"/>
            <a:ext cx="6239979" cy="66421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710" name="TextBox 1048709"/>
          <p:cNvSpPr txBox="1"/>
          <p:nvPr/>
        </p:nvSpPr>
        <p:spPr>
          <a:xfrm>
            <a:off x="739775" y="2257498"/>
            <a:ext cx="7906180" cy="3545840"/>
          </a:xfrm>
          <a:prstGeom prst="rect">
            <a:avLst/>
          </a:prstGeom>
        </p:spPr>
        <p:txBody>
          <a:bodyPr wrap="square" rtlCol="0">
            <a:spAutoFit/>
          </a:bodyPr>
          <a:lstStyle/>
          <a:p>
            <a:r>
              <a:rPr lang="en-US" sz="2800">
                <a:solidFill>
                  <a:srgbClr val="000000"/>
                </a:solidFill>
              </a:rPr>
              <a:t>The project aims to develop a handwritten digit recognition system using Generative Adversarial Networks (GANs). GANs consist of a generator that creates digit images and a discriminator that distinguishes between real and generated digits. By training these networks adversarially, the system learns to generate realistic digit images and accurately recognize handwritten digits.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6" name="object 5"/>
          <p:cNvSpPr txBox="1">
            <a:spLocks noGrp="1"/>
          </p:cNvSpPr>
          <p:nvPr>
            <p:ph type="title"/>
          </p:nvPr>
        </p:nvSpPr>
        <p:spPr>
          <a:xfrm>
            <a:off x="699452" y="891793"/>
            <a:ext cx="5014595" cy="1007110"/>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endParaRPr lang="en-US"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711" name="TextBox 1048710"/>
          <p:cNvSpPr txBox="1"/>
          <p:nvPr/>
        </p:nvSpPr>
        <p:spPr>
          <a:xfrm>
            <a:off x="1163685" y="2477135"/>
            <a:ext cx="7038139" cy="3046988"/>
          </a:xfrm>
          <a:prstGeom prst="rect">
            <a:avLst/>
          </a:prstGeom>
        </p:spPr>
        <p:txBody>
          <a:bodyPr wrap="square" rtlCol="0">
            <a:spAutoFit/>
          </a:bodyPr>
          <a:lstStyle/>
          <a:p>
            <a:pPr marL="461963" indent="-457200">
              <a:buFont typeface="Arial"/>
              <a:buChar char="•"/>
            </a:pPr>
            <a:r>
              <a:rPr lang="en-US" sz="3200" dirty="0">
                <a:solidFill>
                  <a:srgbClr val="000000"/>
                </a:solidFill>
              </a:rPr>
              <a:t>Companies dealing with large volumes of handwritten documents.</a:t>
            </a:r>
            <a:endParaRPr lang="en-US" sz="2800" dirty="0">
              <a:solidFill>
                <a:srgbClr val="000000"/>
              </a:solidFill>
            </a:endParaRPr>
          </a:p>
          <a:p>
            <a:pPr marL="461963" indent="-457200">
              <a:buFont typeface="Arial"/>
              <a:buChar char="•"/>
            </a:pPr>
            <a:r>
              <a:rPr lang="en-US" sz="3200" dirty="0">
                <a:solidFill>
                  <a:srgbClr val="000000"/>
                </a:solidFill>
              </a:rPr>
              <a:t>Educational institutions for digitizing handwritten assignments or exams.</a:t>
            </a:r>
            <a:endParaRPr lang="en-US" sz="2800" dirty="0">
              <a:solidFill>
                <a:srgbClr val="000000"/>
              </a:solidFill>
            </a:endParaRPr>
          </a:p>
          <a:p>
            <a:pPr marL="461963" indent="-457200">
              <a:buFont typeface="Arial"/>
              <a:buChar char="•"/>
            </a:pPr>
            <a:r>
              <a:rPr lang="en-US" sz="3200" dirty="0">
                <a:solidFill>
                  <a:srgbClr val="000000"/>
                </a:solidFill>
              </a:rPr>
              <a:t>Individuals needing OCR capabilities for handwritten notes or 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2" name="object 6"/>
          <p:cNvSpPr txBox="1">
            <a:spLocks noGrp="1"/>
          </p:cNvSpPr>
          <p:nvPr>
            <p:ph type="title"/>
          </p:nvPr>
        </p:nvSpPr>
        <p:spPr>
          <a:xfrm>
            <a:off x="1214437" y="370840"/>
            <a:ext cx="9763125" cy="1105535"/>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712" name="TextBox 1048711"/>
          <p:cNvSpPr txBox="1"/>
          <p:nvPr/>
        </p:nvSpPr>
        <p:spPr>
          <a:xfrm>
            <a:off x="2819399" y="2158048"/>
            <a:ext cx="7267917" cy="3970318"/>
          </a:xfrm>
          <a:prstGeom prst="rect">
            <a:avLst/>
          </a:prstGeom>
        </p:spPr>
        <p:txBody>
          <a:bodyPr wrap="square" rtlCol="0">
            <a:spAutoFit/>
          </a:bodyPr>
          <a:lstStyle/>
          <a:p>
            <a:pPr marL="457200" indent="-457200">
              <a:buFont typeface="Arial" panose="020B0604020202020204" pitchFamily="34" charset="0"/>
              <a:buChar char="•"/>
            </a:pPr>
            <a:r>
              <a:rPr lang="en-US" sz="2800" b="1" dirty="0">
                <a:solidFill>
                  <a:srgbClr val="000000"/>
                </a:solidFill>
              </a:rPr>
              <a:t>Accurate digit recognition</a:t>
            </a:r>
            <a:r>
              <a:rPr lang="en-US" sz="2800" dirty="0">
                <a:solidFill>
                  <a:srgbClr val="000000"/>
                </a:solidFill>
              </a:rPr>
              <a:t>: The system aims to achieve high accuracy in recognizing handwritten digits.</a:t>
            </a:r>
          </a:p>
          <a:p>
            <a:pPr marL="457200" indent="-457200">
              <a:buFont typeface="Arial" panose="020B0604020202020204" pitchFamily="34" charset="0"/>
              <a:buChar char="•"/>
            </a:pPr>
            <a:r>
              <a:rPr lang="en-US" sz="2800" dirty="0">
                <a:solidFill>
                  <a:srgbClr val="000000"/>
                </a:solidFill>
              </a:rPr>
              <a:t> </a:t>
            </a:r>
            <a:r>
              <a:rPr lang="en-US" sz="2800" b="1" dirty="0">
                <a:solidFill>
                  <a:srgbClr val="000000"/>
                </a:solidFill>
              </a:rPr>
              <a:t>Versatility</a:t>
            </a:r>
            <a:r>
              <a:rPr lang="en-US" sz="2800" dirty="0">
                <a:solidFill>
                  <a:srgbClr val="000000"/>
                </a:solidFill>
              </a:rPr>
              <a:t>: The system can be applied to various digit recognition tasks across different domains.</a:t>
            </a:r>
          </a:p>
          <a:p>
            <a:pPr marL="457200" indent="-457200">
              <a:buFont typeface="Arial" panose="020B0604020202020204" pitchFamily="34" charset="0"/>
              <a:buChar char="•"/>
            </a:pPr>
            <a:r>
              <a:rPr lang="en-US" sz="2800" b="1" dirty="0">
                <a:solidFill>
                  <a:srgbClr val="000000"/>
                </a:solidFill>
              </a:rPr>
              <a:t> Automation</a:t>
            </a:r>
            <a:r>
              <a:rPr lang="en-US" sz="2800" dirty="0">
                <a:solidFill>
                  <a:srgbClr val="000000"/>
                </a:solidFill>
              </a:rPr>
              <a:t>: It provides an automated solution for digit recognition, reducing manual effort and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7543165" cy="1311909"/>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713" name="TextBox 1048712"/>
          <p:cNvSpPr txBox="1"/>
          <p:nvPr/>
        </p:nvSpPr>
        <p:spPr>
          <a:xfrm>
            <a:off x="2628859" y="2242967"/>
            <a:ext cx="6314773" cy="4409440"/>
          </a:xfrm>
          <a:prstGeom prst="rect">
            <a:avLst/>
          </a:prstGeom>
        </p:spPr>
        <p:txBody>
          <a:bodyPr wrap="square" rtlCol="0">
            <a:spAutoFit/>
          </a:bodyPr>
          <a:lstStyle/>
          <a:p>
            <a:r>
              <a:rPr lang="en-US" sz="2800">
                <a:solidFill>
                  <a:srgbClr val="000000"/>
                </a:solidFill>
              </a:rPr>
              <a:t>The use of GANs, which enables the system to learn the underlying features of handwritten digits and generate realistic samples. This approach surpasses traditional methods by capturing intricate details of digit shapes and improving recognition performance, especially in challenging scenarios with noisy or distorted digit images.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7632402" y="71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p:nvPr/>
        </p:nvSpPr>
        <p:spPr>
          <a:xfrm>
            <a:off x="1021559" y="1720850"/>
            <a:ext cx="6508540" cy="4778231"/>
          </a:xfrm>
          <a:prstGeom prst="rect">
            <a:avLst/>
          </a:prstGeom>
        </p:spPr>
        <p:txBody>
          <a:bodyPr vert="horz" wrap="square" lIns="0" tIns="12700" rIns="0" bIns="0" rtlCol="0">
            <a:spAutoFit/>
          </a:bodyPr>
          <a:lstStyle/>
          <a:p>
            <a:pPr marL="285750" indent="-285750">
              <a:lnSpc>
                <a:spcPct val="100000"/>
              </a:lnSpc>
              <a:spcBef>
                <a:spcPts val="100"/>
              </a:spcBef>
              <a:buFont typeface="Arial"/>
              <a:buChar char="•"/>
            </a:pPr>
            <a:r>
              <a:rPr lang="en-US" sz="2800" b="1" dirty="0">
                <a:latin typeface="Trebuchet MS"/>
                <a:cs typeface="Trebuchet MS"/>
              </a:rPr>
              <a:t>GAN</a:t>
            </a:r>
            <a:r>
              <a:rPr lang="en-US" sz="2800" dirty="0">
                <a:latin typeface="Trebuchet MS"/>
                <a:cs typeface="Trebuchet MS"/>
              </a:rPr>
              <a:t>: Train a GAN with a generator to produce realistic handwritten digit images.</a:t>
            </a:r>
            <a:endParaRPr sz="2400" dirty="0">
              <a:latin typeface="Trebuchet MS"/>
              <a:cs typeface="Trebuchet MS"/>
            </a:endParaRPr>
          </a:p>
          <a:p>
            <a:pPr marL="285750" indent="-285750">
              <a:lnSpc>
                <a:spcPct val="100000"/>
              </a:lnSpc>
              <a:spcBef>
                <a:spcPts val="100"/>
              </a:spcBef>
              <a:buFont typeface="Arial"/>
              <a:buChar char="•"/>
            </a:pPr>
            <a:r>
              <a:rPr lang="en-US" sz="2800" b="1" dirty="0">
                <a:latin typeface="Trebuchet MS"/>
                <a:cs typeface="Trebuchet MS"/>
              </a:rPr>
              <a:t>Classifier</a:t>
            </a:r>
            <a:r>
              <a:rPr lang="en-US" sz="2800" dirty="0">
                <a:latin typeface="Trebuchet MS"/>
                <a:cs typeface="Trebuchet MS"/>
              </a:rPr>
              <a:t>: Train a classifier (e.g., Convolutional Neural Network) to classify digit images into their respective classes (0-9).</a:t>
            </a:r>
            <a:endParaRPr sz="2400" dirty="0">
              <a:latin typeface="Trebuchet MS"/>
              <a:cs typeface="Trebuchet MS"/>
            </a:endParaRPr>
          </a:p>
          <a:p>
            <a:pPr marL="285750" indent="-285750">
              <a:lnSpc>
                <a:spcPct val="100000"/>
              </a:lnSpc>
              <a:spcBef>
                <a:spcPts val="100"/>
              </a:spcBef>
              <a:buFont typeface="Arial"/>
              <a:buChar char="•"/>
            </a:pPr>
            <a:r>
              <a:rPr lang="en-US" sz="2800" b="1" dirty="0">
                <a:latin typeface="Trebuchet MS"/>
                <a:cs typeface="Trebuchet MS"/>
              </a:rPr>
              <a:t>Integration</a:t>
            </a:r>
            <a:r>
              <a:rPr lang="en-US" sz="2800" dirty="0">
                <a:latin typeface="Trebuchet MS"/>
                <a:cs typeface="Trebuchet MS"/>
              </a:rPr>
              <a:t>: Combine the GAN generator and the trained classifier into a unified system for digit recognition.</a:t>
            </a:r>
            <a:endParaRPr sz="1800" dirty="0">
              <a:latin typeface="Trebuchet MS"/>
              <a:cs typeface="Trebuchet MS"/>
            </a:endParaRP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7" name="object 8"/>
          <p:cNvSpPr txBox="1"/>
          <p:nvPr/>
        </p:nvSpPr>
        <p:spPr>
          <a:xfrm>
            <a:off x="739775" y="291147"/>
            <a:ext cx="4199016" cy="7499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420</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Student Name</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vivo 1714</dc:creator>
  <cp:lastModifiedBy>Vimal Kumar Venkatesan</cp:lastModifiedBy>
  <cp:revision>3</cp:revision>
  <dcterms:created xsi:type="dcterms:W3CDTF">2024-03-31T20:45:31Z</dcterms:created>
  <dcterms:modified xsi:type="dcterms:W3CDTF">2024-04-04T17:42:27Z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ICV">
    <vt:lpwstr>117d6e9ab4264e50bca5aa071c09cce6</vt:lpwstr>
  </property>
</Properties>
</file>