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0" d="100"/>
          <a:sy n="60" d="100"/>
        </p:scale>
        <p:origin x="-1080" y="-23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M.VAISHNAVI</a:t>
            </a:r>
            <a:r>
              <a:rPr lang="en-US" sz="2000" b="1" dirty="0" smtClean="0">
                <a:solidFill>
                  <a:schemeClr val="accent1">
                    <a:lumMod val="75000"/>
                  </a:schemeClr>
                </a:solidFill>
                <a:latin typeface="Arial"/>
                <a:cs typeface="Arial"/>
              </a:rPr>
              <a:t>-JKKN </a:t>
            </a:r>
            <a:r>
              <a:rPr lang="en-US" sz="2000" b="1" dirty="0" smtClean="0">
                <a:solidFill>
                  <a:schemeClr val="accent1">
                    <a:lumMod val="75000"/>
                  </a:schemeClr>
                </a:solidFill>
                <a:latin typeface="Arial"/>
                <a:cs typeface="Arial"/>
              </a:rPr>
              <a:t>COLLEGE OF ENGINEERING &amp; TECHNOLOGY-INFORMATION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a:t>
            </a:r>
            <a:r>
              <a:rPr lang="en-US" sz="3200" b="1" dirty="0">
                <a:solidFill>
                  <a:srgbClr val="002060"/>
                </a:solidFill>
                <a:latin typeface="Arial" panose="020B0604020202020204" pitchFamily="34" charset="0"/>
                <a:cs typeface="Arial" panose="020B0604020202020204" pitchFamily="34" charset="0"/>
              </a:rPr>
              <a:t> </a:t>
            </a:r>
            <a:r>
              <a:rPr lang="en-US" sz="4000" b="1" dirty="0">
                <a:solidFill>
                  <a:srgbClr val="002060"/>
                </a:solidFill>
                <a:latin typeface="Arial" panose="020B0604020202020204" pitchFamily="34" charset="0"/>
                <a:cs typeface="Arial" panose="020B0604020202020204" pitchFamily="34" charset="0"/>
              </a:rPr>
              <a:t>YOU</a:t>
            </a:r>
            <a:endParaRPr lang="en-US" sz="32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a:t>
            </a:r>
            <a:r>
              <a:rPr lang="en-US" sz="2000" b="1" dirty="0" smtClean="0">
                <a:latin typeface="Arial"/>
                <a:ea typeface="+mn-lt"/>
                <a:cs typeface="Arial"/>
              </a:rPr>
              <a:t>Solution</a:t>
            </a:r>
            <a:endParaRPr lang="en-US" dirty="0">
              <a:latin typeface="Arial"/>
              <a:cs typeface="Arial"/>
            </a:endParaRPr>
          </a:p>
          <a:p>
            <a:pPr marL="305435" indent="-305435"/>
            <a:r>
              <a:rPr lang="en-US" sz="2000" b="1" dirty="0" smtClean="0">
                <a:latin typeface="Arial"/>
                <a:ea typeface="+mn-lt"/>
                <a:cs typeface="+mn-lt"/>
              </a:rPr>
              <a:t>Key logger</a:t>
            </a:r>
            <a:r>
              <a:rPr lang="en-US" sz="2000" b="1" dirty="0">
                <a:latin typeface="Arial"/>
                <a:ea typeface="+mn-lt"/>
                <a:cs typeface="+mn-lt"/>
              </a:rPr>
              <a:t> </a:t>
            </a:r>
            <a:endParaRPr lang="en-US" b="1" dirty="0">
              <a:latin typeface="Arial"/>
              <a:ea typeface="+mn-lt"/>
              <a:cs typeface="+mn-lt"/>
            </a:endParaRPr>
          </a:p>
          <a:p>
            <a:pPr marL="305435" indent="-305435"/>
            <a:r>
              <a:rPr lang="en-US" sz="2000" b="1" dirty="0" smtClean="0">
                <a:latin typeface="Arial"/>
                <a:ea typeface="+mn-lt"/>
                <a:cs typeface="+mn-lt"/>
              </a:rPr>
              <a:t>Program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smtClean="0">
                <a:latin typeface="Arial"/>
                <a:ea typeface="+mn-lt"/>
                <a:cs typeface="Arial"/>
              </a:rPr>
              <a:t>Conclusion</a:t>
            </a:r>
          </a:p>
          <a:p>
            <a:pPr marL="305435" indent="-305435"/>
            <a:r>
              <a:rPr lang="en-US" sz="2000" b="1" dirty="0" smtClean="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dirty="0" smtClean="0"/>
              <a:t> </a:t>
            </a:r>
            <a:r>
              <a:rPr lang="en-US" sz="2800" dirty="0" smtClean="0"/>
              <a:t>In today's digital age, where </a:t>
            </a:r>
            <a:r>
              <a:rPr lang="en-US" sz="2800" dirty="0" err="1" smtClean="0"/>
              <a:t>cybersecurity</a:t>
            </a:r>
            <a:r>
              <a:rPr lang="en-US" sz="2800" dirty="0" smtClean="0"/>
              <a:t> threats loom large, one of the significant concerns is the proliferation of </a:t>
            </a:r>
            <a:r>
              <a:rPr lang="en-US" sz="2800" dirty="0" err="1" smtClean="0"/>
              <a:t>keyloggers</a:t>
            </a:r>
            <a:r>
              <a:rPr lang="en-US" sz="2800" dirty="0" smtClean="0"/>
              <a:t>, stealthy software tools designed to monitor and record keystrokes on a user's computer without their knowledge. </a:t>
            </a:r>
            <a:r>
              <a:rPr lang="en-US" sz="2800" dirty="0" err="1" smtClean="0"/>
              <a:t>Keyloggers</a:t>
            </a:r>
            <a:r>
              <a:rPr lang="en-US" sz="2800" dirty="0" smtClean="0"/>
              <a:t> pose a severe threat to individuals and organizations as they can capture sensitive information such as passwords, credit card details, and other personal data, leading to identity theft, financial loss, and privacy breaches</a:t>
            </a:r>
            <a:r>
              <a:rPr lang="en-US" dirty="0" smtClean="0"/>
              <a:t>.</a:t>
            </a:r>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endParaRPr lang="en-IN" sz="1200" b="1" dirty="0">
              <a:latin typeface="Calibri"/>
              <a:cs typeface="Calibri"/>
            </a:endParaRPr>
          </a:p>
          <a:p>
            <a:pPr marL="305435" indent="-305435" algn="just"/>
            <a:r>
              <a:rPr lang="en-US" sz="1400" dirty="0" smtClean="0"/>
              <a:t>In today's digital age, where </a:t>
            </a:r>
            <a:r>
              <a:rPr lang="en-US" sz="1400" dirty="0" err="1" smtClean="0"/>
              <a:t>cybersecurity</a:t>
            </a:r>
            <a:r>
              <a:rPr lang="en-US" sz="1400" dirty="0" smtClean="0"/>
              <a:t> threats loom large, one of the significant concerns is the proliferation of </a:t>
            </a:r>
            <a:r>
              <a:rPr lang="en-US" sz="1400" dirty="0" err="1" smtClean="0"/>
              <a:t>keyloggers</a:t>
            </a:r>
            <a:r>
              <a:rPr lang="en-US" sz="1400" dirty="0" smtClean="0"/>
              <a:t>, stealthy software tools designed to monitor and record keystrokes on a user's computer without their knowledge. </a:t>
            </a:r>
            <a:r>
              <a:rPr lang="en-US" sz="1400" dirty="0" err="1" smtClean="0"/>
              <a:t>Keyloggers</a:t>
            </a:r>
            <a:r>
              <a:rPr lang="en-US" sz="1400" dirty="0" smtClean="0"/>
              <a:t> pose a severe threat to individuals and organizations as they can capture sensitive information such as passwords, credit card details, and other personal data, leading to identity theft, financial loss, and privacy breaches</a:t>
            </a:r>
            <a:r>
              <a:rPr lang="en-IN" sz="1400" b="1" dirty="0" smtClean="0">
                <a:latin typeface="Calibri"/>
                <a:ea typeface="+mn-lt"/>
                <a:cs typeface="+mn-lt"/>
              </a:rPr>
              <a:t>. </a:t>
            </a:r>
            <a:r>
              <a:rPr lang="en-IN" sz="1400" b="1" dirty="0">
                <a:latin typeface="Calibri"/>
                <a:ea typeface="+mn-lt"/>
                <a:cs typeface="+mn-lt"/>
              </a:rPr>
              <a:t>The solution will consist of the following components:</a:t>
            </a:r>
            <a:endParaRPr lang="en-IN" sz="1400" b="1" dirty="0">
              <a:latin typeface="Calibri"/>
              <a:cs typeface="Calibri"/>
            </a:endParaRPr>
          </a:p>
          <a:p>
            <a:pPr algn="just"/>
            <a:r>
              <a:rPr lang="en-US" sz="1400" b="1" dirty="0" smtClean="0"/>
              <a:t>Use Antivirus and Antimalware Software</a:t>
            </a:r>
            <a:r>
              <a:rPr lang="en-US" sz="1400" dirty="0" smtClean="0"/>
              <a:t>: Employ reputable antivirus and antimalware software that includes features specifically designed to detect and remove </a:t>
            </a:r>
            <a:r>
              <a:rPr lang="en-US" sz="1400" dirty="0" err="1" smtClean="0"/>
              <a:t>keyloggers</a:t>
            </a:r>
            <a:r>
              <a:rPr lang="en-US" sz="1400" dirty="0" smtClean="0"/>
              <a:t>. Regularly update these programs to ensure they have the latest definitions for identifying new threats.</a:t>
            </a:r>
          </a:p>
          <a:p>
            <a:pPr algn="just"/>
            <a:r>
              <a:rPr lang="en-US" sz="1400" b="1" dirty="0" smtClean="0"/>
              <a:t>Enable Firewall Protection</a:t>
            </a:r>
            <a:r>
              <a:rPr lang="en-US" sz="1400" dirty="0" smtClean="0"/>
              <a:t>: Utilize a firewall to monitor and control incoming and outgoing network traffic. Firewalls can help prevent unauthorized access to your computer or network, including attempts by </a:t>
            </a:r>
            <a:r>
              <a:rPr lang="en-US" sz="1400" dirty="0" err="1" smtClean="0"/>
              <a:t>keyloggers</a:t>
            </a:r>
            <a:r>
              <a:rPr lang="en-US" sz="1400" dirty="0" smtClean="0"/>
              <a:t> to transmit captured data to remote servers.</a:t>
            </a:r>
          </a:p>
          <a:p>
            <a:pPr algn="just"/>
            <a:r>
              <a:rPr lang="en-US" sz="1400" b="1" dirty="0" smtClean="0"/>
              <a:t>Implement Intrusion Detection Systems (IDS)</a:t>
            </a:r>
            <a:r>
              <a:rPr lang="en-US" sz="1400" dirty="0" smtClean="0"/>
              <a:t>: IDS can detect suspicious activity on your network or computer system, including the presence of </a:t>
            </a:r>
            <a:r>
              <a:rPr lang="en-US" sz="1400" dirty="0" err="1" smtClean="0"/>
              <a:t>keyloggers</a:t>
            </a:r>
            <a:r>
              <a:rPr lang="en-US" sz="1400" dirty="0" smtClean="0"/>
              <a:t>. These systems can generate alerts or take automated actions to mitigate potential threats.</a:t>
            </a:r>
          </a:p>
          <a:p>
            <a:pPr algn="just"/>
            <a:r>
              <a:rPr lang="en-US" sz="1400" b="1" dirty="0" smtClean="0"/>
              <a:t>Use Virtual Keyboards</a:t>
            </a:r>
            <a:r>
              <a:rPr lang="en-US" sz="1400" dirty="0" smtClean="0"/>
              <a:t>: Virtual keyboards allow users to input sensitive information by clicking on-screen buttons rather than typing on a physical keyboard. Since </a:t>
            </a:r>
            <a:r>
              <a:rPr lang="en-US" sz="1400" dirty="0" err="1" smtClean="0"/>
              <a:t>keyloggers</a:t>
            </a:r>
            <a:r>
              <a:rPr lang="en-US" sz="1400" dirty="0" smtClean="0"/>
              <a:t> typically capture keystrokes, using a virtual keyboard can thwart their attempts to steal login credentials and other sensitive data.</a:t>
            </a:r>
          </a:p>
          <a:p>
            <a:pPr algn="just"/>
            <a:r>
              <a:rPr lang="en-US" sz="1400" b="1" dirty="0" smtClean="0"/>
              <a:t>Regularly Update Software and Operating Systems</a:t>
            </a:r>
            <a:r>
              <a:rPr lang="en-US" sz="1400" dirty="0" smtClean="0"/>
              <a:t>: Keep your operating system, applications, and software up-to-date with the latest security patches and updates. Software vendors frequently release patches to address vulnerabilities that could be exploited by </a:t>
            </a:r>
            <a:r>
              <a:rPr lang="en-US" sz="1400" dirty="0" err="1" smtClean="0"/>
              <a:t>keyloggers</a:t>
            </a:r>
            <a:r>
              <a:rPr lang="en-US" sz="1400" dirty="0" smtClean="0"/>
              <a:t> and other types of malware.</a:t>
            </a:r>
          </a:p>
          <a:p>
            <a:pPr algn="just"/>
            <a:r>
              <a:rPr lang="en-US" sz="1400" b="1" dirty="0" smtClean="0"/>
              <a:t>Practice Vigilance and Security Hygiene</a:t>
            </a:r>
            <a:r>
              <a:rPr lang="en-US" sz="1400" dirty="0" smtClean="0"/>
              <a:t>: Be cautious when downloading and installing software from </a:t>
            </a:r>
            <a:r>
              <a:rPr lang="en-US" sz="1400" dirty="0" err="1" smtClean="0"/>
              <a:t>untrusted</a:t>
            </a:r>
            <a:r>
              <a:rPr lang="en-US" sz="1400" dirty="0" smtClean="0"/>
              <a:t> sources, clicking on suspicious links or email attachments, and visiting unfamiliar websites. Exercise good security hygiene by using strong, unique passwords for each account and enabling two-factor authentication where available</a:t>
            </a:r>
            <a:r>
              <a:rPr lang="en-US" sz="1200" dirty="0" smtClean="0"/>
              <a:t>.</a:t>
            </a:r>
          </a:p>
          <a:p>
            <a:pPr marL="305435" indent="-305435"/>
            <a:endParaRPr lang="en-IN" sz="1200" dirty="0"/>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smtClean="0">
                <a:solidFill>
                  <a:schemeClr val="accent1"/>
                </a:solidFill>
                <a:latin typeface="Arial"/>
                <a:ea typeface="+mj-lt"/>
                <a:cs typeface="Arial"/>
              </a:rPr>
              <a:t>Key 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lgn="just">
              <a:buNone/>
            </a:pPr>
            <a:r>
              <a:rPr lang="en-US" sz="2400" dirty="0" smtClean="0"/>
              <a:t>A </a:t>
            </a:r>
            <a:r>
              <a:rPr lang="en-US" sz="2400" dirty="0" err="1" smtClean="0"/>
              <a:t>keylogger</a:t>
            </a:r>
            <a:r>
              <a:rPr lang="en-US" sz="2400" dirty="0" smtClean="0"/>
              <a:t> is a type of software or hardware device that is designed to record keystrokes typed on a computer keyboard. </a:t>
            </a:r>
            <a:r>
              <a:rPr lang="en-US" sz="2400" dirty="0" err="1" smtClean="0"/>
              <a:t>Keyloggers</a:t>
            </a:r>
            <a:r>
              <a:rPr lang="en-US" sz="2400" dirty="0" smtClean="0"/>
              <a:t> can be used for various purposes, both legitimate and malicious.</a:t>
            </a:r>
          </a:p>
          <a:p>
            <a:pPr marL="0" indent="0" algn="just">
              <a:buNone/>
            </a:pPr>
            <a:r>
              <a:rPr lang="en-US" sz="2400" b="1" dirty="0" smtClean="0">
                <a:solidFill>
                  <a:schemeClr val="accent1"/>
                </a:solidFill>
              </a:rPr>
              <a:t>TYPES:</a:t>
            </a:r>
          </a:p>
          <a:p>
            <a:pPr algn="just"/>
            <a:r>
              <a:rPr lang="en-US" sz="2400" b="1" dirty="0" smtClean="0"/>
              <a:t>Software </a:t>
            </a:r>
            <a:r>
              <a:rPr lang="en-US" sz="2400" b="1" dirty="0" err="1" smtClean="0"/>
              <a:t>Keyloggers</a:t>
            </a:r>
            <a:r>
              <a:rPr lang="en-US" sz="2400" b="1" dirty="0" smtClean="0"/>
              <a:t>:</a:t>
            </a:r>
            <a:r>
              <a:rPr lang="en-US" sz="2400" dirty="0" smtClean="0"/>
              <a:t> These are programs installed on a computer system, often without the user's knowledge, that record keystrokes as they are typed. Software </a:t>
            </a:r>
            <a:r>
              <a:rPr lang="en-US" sz="2400" dirty="0" err="1" smtClean="0"/>
              <a:t>keyloggers</a:t>
            </a:r>
            <a:r>
              <a:rPr lang="en-US" sz="2400" dirty="0" smtClean="0"/>
              <a:t> can run in the background and may have features to capture other types of user activity, such as capturing screenshots or monitoring web browsing.</a:t>
            </a:r>
          </a:p>
          <a:p>
            <a:pPr algn="just"/>
            <a:r>
              <a:rPr lang="en-US" sz="2400" b="1" dirty="0" smtClean="0"/>
              <a:t>Hardware </a:t>
            </a:r>
            <a:r>
              <a:rPr lang="en-US" sz="2400" b="1" dirty="0" err="1" smtClean="0"/>
              <a:t>Keyloggers</a:t>
            </a:r>
            <a:r>
              <a:rPr lang="en-US" sz="2400" b="1" dirty="0" smtClean="0"/>
              <a:t>:</a:t>
            </a:r>
            <a:r>
              <a:rPr lang="en-US" sz="2400" dirty="0" smtClean="0"/>
              <a:t> Hardware </a:t>
            </a:r>
            <a:r>
              <a:rPr lang="en-US" sz="2400" dirty="0" err="1" smtClean="0"/>
              <a:t>keyloggers</a:t>
            </a:r>
            <a:r>
              <a:rPr lang="en-US" sz="2400" dirty="0" smtClean="0"/>
              <a:t> are physical devices that are plugged into a computer's keyboard port or USB port. They intercept keystrokes directly from the keyboard before they reach the computer's operating system. Hardware </a:t>
            </a:r>
            <a:r>
              <a:rPr lang="en-US" sz="2400" dirty="0" err="1" smtClean="0"/>
              <a:t>keyloggers</a:t>
            </a:r>
            <a:r>
              <a:rPr lang="en-US" sz="2400" dirty="0" smtClean="0"/>
              <a:t> can be more difficult to detect than software </a:t>
            </a:r>
            <a:r>
              <a:rPr lang="en-US" sz="2400" dirty="0" err="1" smtClean="0"/>
              <a:t>keyloggers</a:t>
            </a:r>
            <a:r>
              <a:rPr lang="en-US" sz="2400" dirty="0" smtClean="0"/>
              <a:t> because they operate independently of the computer's software.</a:t>
            </a:r>
          </a:p>
          <a:p>
            <a:pPr marL="0" indent="0">
              <a:buNone/>
            </a:pPr>
            <a:endParaRPr lang="en-IN" sz="24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PROGRAM &amp; </a:t>
            </a:r>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endParaRPr lang="en-IN" dirty="0"/>
          </a:p>
          <a:p>
            <a:pPr marL="305435" indent="-305435"/>
            <a:endParaRPr lang="en-IN" dirty="0"/>
          </a:p>
        </p:txBody>
      </p:sp>
      <p:pic>
        <p:nvPicPr>
          <p:cNvPr id="4" name="Picture 3" descr="Screenshot (12).png"/>
          <p:cNvPicPr>
            <a:picLocks noChangeAspect="1"/>
          </p:cNvPicPr>
          <p:nvPr/>
        </p:nvPicPr>
        <p:blipFill>
          <a:blip r:embed="rId2"/>
          <a:stretch>
            <a:fillRect/>
          </a:stretch>
        </p:blipFill>
        <p:spPr>
          <a:xfrm>
            <a:off x="568410" y="1562100"/>
            <a:ext cx="4992130" cy="3873500"/>
          </a:xfrm>
          <a:prstGeom prst="rect">
            <a:avLst/>
          </a:prstGeom>
        </p:spPr>
      </p:pic>
      <p:pic>
        <p:nvPicPr>
          <p:cNvPr id="7" name="Picture 6" descr="Screenshot (15).png"/>
          <p:cNvPicPr>
            <a:picLocks noChangeAspect="1"/>
          </p:cNvPicPr>
          <p:nvPr/>
        </p:nvPicPr>
        <p:blipFill>
          <a:blip r:embed="rId3"/>
          <a:stretch>
            <a:fillRect/>
          </a:stretch>
        </p:blipFill>
        <p:spPr>
          <a:xfrm>
            <a:off x="6337300" y="1587500"/>
            <a:ext cx="5156200" cy="3797300"/>
          </a:xfrm>
          <a:prstGeom prst="rect">
            <a:avLst/>
          </a:prstGeom>
        </p:spPr>
      </p:pic>
    </p:spTree>
    <p:extLst>
      <p:ext uri="{BB962C8B-B14F-4D97-AF65-F5344CB8AC3E}">
        <p14:creationId xmlns=""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70092" y="829156"/>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png"/>
          <p:cNvPicPr>
            <a:picLocks noGrp="1" noChangeAspect="1"/>
          </p:cNvPicPr>
          <p:nvPr>
            <p:ph idx="1"/>
          </p:nvPr>
        </p:nvPicPr>
        <p:blipFill>
          <a:blip r:embed="rId2"/>
          <a:stretch>
            <a:fillRect/>
          </a:stretch>
        </p:blipFill>
        <p:spPr>
          <a:xfrm>
            <a:off x="482600" y="1885950"/>
            <a:ext cx="5063435" cy="3613150"/>
          </a:xfrm>
        </p:spPr>
      </p:pic>
      <p:pic>
        <p:nvPicPr>
          <p:cNvPr id="6" name="Picture 5" descr="Screenshot (14).png"/>
          <p:cNvPicPr>
            <a:picLocks noChangeAspect="1"/>
          </p:cNvPicPr>
          <p:nvPr/>
        </p:nvPicPr>
        <p:blipFill>
          <a:blip r:embed="rId3"/>
          <a:stretch>
            <a:fillRect/>
          </a:stretch>
        </p:blipFill>
        <p:spPr>
          <a:xfrm>
            <a:off x="6341164" y="1490870"/>
            <a:ext cx="5288723" cy="4007092"/>
          </a:xfrm>
          <a:prstGeom prst="rect">
            <a:avLst/>
          </a:prstGeo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smtClean="0"/>
              <a:t> </a:t>
            </a:r>
            <a:r>
              <a:rPr lang="en-US" sz="2800" dirty="0" smtClean="0"/>
              <a:t>The development and implementation of the </a:t>
            </a:r>
            <a:r>
              <a:rPr lang="en-US" sz="2800" dirty="0" err="1" smtClean="0"/>
              <a:t>keylogger</a:t>
            </a:r>
            <a:r>
              <a:rPr lang="en-US" sz="2800" dirty="0" smtClean="0"/>
              <a:t> project have provided valuable insights into the realm of </a:t>
            </a:r>
            <a:r>
              <a:rPr lang="en-US" sz="2800" dirty="0" err="1" smtClean="0"/>
              <a:t>cybersecurity</a:t>
            </a:r>
            <a:r>
              <a:rPr lang="en-US" sz="2800" dirty="0" smtClean="0"/>
              <a:t> and data protection. Throughout this project, we have successfully designed and deployed a functional </a:t>
            </a:r>
            <a:r>
              <a:rPr lang="en-US" sz="2800" dirty="0" err="1" smtClean="0"/>
              <a:t>keylogger</a:t>
            </a:r>
            <a:r>
              <a:rPr lang="en-US" sz="2800" dirty="0" smtClean="0"/>
              <a:t> capable of recording keystrokes and capturing user activity.</a:t>
            </a:r>
            <a:endParaRPr lang="en-IN" sz="2000" dirty="0"/>
          </a:p>
        </p:txBody>
      </p:sp>
    </p:spTree>
    <p:extLst>
      <p:ext uri="{BB962C8B-B14F-4D97-AF65-F5344CB8AC3E}">
        <p14:creationId xmlns=""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Autofit/>
          </a:bodyPr>
          <a:lstStyle/>
          <a:p>
            <a:pPr marL="0" indent="0">
              <a:buNone/>
            </a:pPr>
            <a:endParaRPr lang="en-US" sz="1400" b="1" dirty="0"/>
          </a:p>
          <a:p>
            <a:pPr marL="305435" indent="-305435" algn="just"/>
            <a:r>
              <a:rPr lang="en-US" sz="1800" dirty="0" smtClean="0"/>
              <a:t>The future scope for </a:t>
            </a:r>
            <a:r>
              <a:rPr lang="en-US" sz="1800" dirty="0" err="1" smtClean="0"/>
              <a:t>keylogger</a:t>
            </a:r>
            <a:r>
              <a:rPr lang="en-US" sz="1800" dirty="0" smtClean="0"/>
              <a:t> methods can be influenced by various factors including technological advancements, evolving </a:t>
            </a:r>
            <a:r>
              <a:rPr lang="en-US" sz="1800" dirty="0" err="1" smtClean="0"/>
              <a:t>cybersecurity</a:t>
            </a:r>
            <a:r>
              <a:rPr lang="en-US" sz="1800" dirty="0" smtClean="0"/>
              <a:t> threats, and changes in usage patterns.</a:t>
            </a:r>
          </a:p>
          <a:p>
            <a:pPr algn="just"/>
            <a:r>
              <a:rPr lang="en-US" sz="1800" b="1" dirty="0" smtClean="0"/>
              <a:t>Cross-Platform Compatibility</a:t>
            </a:r>
            <a:r>
              <a:rPr lang="en-US" sz="1800" dirty="0" smtClean="0"/>
              <a:t>: As users increasingly access multiple devices and platforms, </a:t>
            </a:r>
            <a:r>
              <a:rPr lang="en-US" sz="1800" dirty="0" err="1" smtClean="0"/>
              <a:t>keyloggers</a:t>
            </a:r>
            <a:r>
              <a:rPr lang="en-US" sz="1800" dirty="0" smtClean="0"/>
              <a:t> may expand their compatibility beyond traditional desktop operating systems to include mobile platforms (</a:t>
            </a:r>
            <a:r>
              <a:rPr lang="en-US" sz="1800" dirty="0" err="1" smtClean="0"/>
              <a:t>iOS</a:t>
            </a:r>
            <a:r>
              <a:rPr lang="en-US" sz="1800" dirty="0" smtClean="0"/>
              <a:t>, Android) and cloud-based services. This could involve the development of </a:t>
            </a:r>
            <a:r>
              <a:rPr lang="en-US" sz="1800" dirty="0" err="1" smtClean="0"/>
              <a:t>keylogging</a:t>
            </a:r>
            <a:r>
              <a:rPr lang="en-US" sz="1800" dirty="0" smtClean="0"/>
              <a:t> malware for </a:t>
            </a:r>
            <a:r>
              <a:rPr lang="en-US" sz="1800" dirty="0" err="1" smtClean="0"/>
              <a:t>smartphones</a:t>
            </a:r>
            <a:r>
              <a:rPr lang="en-US" sz="1800" dirty="0" smtClean="0"/>
              <a:t>, tablets, and web-based applications.</a:t>
            </a:r>
          </a:p>
          <a:p>
            <a:pPr algn="just"/>
            <a:r>
              <a:rPr lang="en-US" sz="1800" b="1" dirty="0" smtClean="0"/>
              <a:t>Integration with Machine Learning</a:t>
            </a:r>
            <a:r>
              <a:rPr lang="en-US" sz="1800" dirty="0" smtClean="0"/>
              <a:t>: </a:t>
            </a:r>
            <a:r>
              <a:rPr lang="en-US" sz="1800" dirty="0" err="1" smtClean="0"/>
              <a:t>Keyloggers</a:t>
            </a:r>
            <a:r>
              <a:rPr lang="en-US" sz="1800" dirty="0" smtClean="0"/>
              <a:t> could utilize machine learning algorithms to improve their effectiveness in recognizing sensitive information typed by users, such as passwords, credit card numbers, or other personal data. This could enable them to adapt and evolve based on the specific typing patterns and behaviors of their targets.</a:t>
            </a:r>
          </a:p>
          <a:p>
            <a:pPr algn="just"/>
            <a:r>
              <a:rPr lang="en-US" sz="1800" b="1" dirty="0" err="1" smtClean="0"/>
              <a:t>IoT</a:t>
            </a:r>
            <a:r>
              <a:rPr lang="en-US" sz="1800" b="1" dirty="0" smtClean="0"/>
              <a:t> Exploitation</a:t>
            </a:r>
            <a:r>
              <a:rPr lang="en-US" sz="1800" dirty="0" smtClean="0"/>
              <a:t>: With the proliferation of Internet of Things (</a:t>
            </a:r>
            <a:r>
              <a:rPr lang="en-US" sz="1800" dirty="0" err="1" smtClean="0"/>
              <a:t>IoT</a:t>
            </a:r>
            <a:r>
              <a:rPr lang="en-US" sz="1800" dirty="0" smtClean="0"/>
              <a:t>) devices, </a:t>
            </a:r>
            <a:r>
              <a:rPr lang="en-US" sz="1800" dirty="0" err="1" smtClean="0"/>
              <a:t>keyloggers</a:t>
            </a:r>
            <a:r>
              <a:rPr lang="en-US" sz="1800" dirty="0" smtClean="0"/>
              <a:t> may target smart home devices, </a:t>
            </a:r>
            <a:r>
              <a:rPr lang="en-US" sz="1800" dirty="0" err="1" smtClean="0"/>
              <a:t>wearables</a:t>
            </a:r>
            <a:r>
              <a:rPr lang="en-US" sz="1800" dirty="0" smtClean="0"/>
              <a:t>, and other connected gadgets to intercept sensitive information entered via voice commands, </a:t>
            </a:r>
            <a:r>
              <a:rPr lang="en-US" sz="1800" dirty="0" err="1" smtClean="0"/>
              <a:t>touchscreen</a:t>
            </a:r>
            <a:r>
              <a:rPr lang="en-US" sz="1800" dirty="0" smtClean="0"/>
              <a:t> interfaces, or remote controls.</a:t>
            </a:r>
          </a:p>
          <a:p>
            <a:pPr marL="305435" indent="-305435"/>
            <a:endParaRPr lang="en-US" sz="14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826</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Key logger</vt:lpstr>
      <vt:lpstr>PROGRAM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31</cp:revision>
  <dcterms:created xsi:type="dcterms:W3CDTF">2021-05-26T16:50:10Z</dcterms:created>
  <dcterms:modified xsi:type="dcterms:W3CDTF">2024-04-03T05:57:07Z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