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67" r:id="rId5"/>
    <p:sldId id="269" r:id="rId6"/>
    <p:sldId id="260"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1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D35429-D2E4-41CD-AEC5-FA31B544056E}" type="datetimeFigureOut">
              <a:rPr lang="en-IN" smtClean="0"/>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F3C6F080-9A9F-4845-963F-32AB640FB3F7}"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D35429-D2E4-41CD-AEC5-FA31B544056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C6F080-9A9F-4845-963F-32AB640FB3F7}"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D35429-D2E4-41CD-AEC5-FA31B544056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C6F080-9A9F-4845-963F-32AB640FB3F7}"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D35429-D2E4-41CD-AEC5-FA31B544056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C6F080-9A9F-4845-963F-32AB640FB3F7}" type="slidenum">
              <a:rPr lang="en-IN" smtClean="0"/>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D35429-D2E4-41CD-AEC5-FA31B544056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C6F080-9A9F-4845-963F-32AB640FB3F7}"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DD35429-D2E4-41CD-AEC5-FA31B544056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C6F080-9A9F-4845-963F-32AB640FB3F7}"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1DD35429-D2E4-41CD-AEC5-FA31B544056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C6F080-9A9F-4845-963F-32AB640FB3F7}"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D35429-D2E4-41CD-AEC5-FA31B54405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6F080-9A9F-4845-963F-32AB640FB3F7}"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D35429-D2E4-41CD-AEC5-FA31B54405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6F080-9A9F-4845-963F-32AB640FB3F7}"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D35429-D2E4-41CD-AEC5-FA31B54405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6F080-9A9F-4845-963F-32AB640FB3F7}"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D35429-D2E4-41CD-AEC5-FA31B544056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C6F080-9A9F-4845-963F-32AB640FB3F7}"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DD35429-D2E4-41CD-AEC5-FA31B544056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C6F080-9A9F-4845-963F-32AB640FB3F7}"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DD35429-D2E4-41CD-AEC5-FA31B544056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C6F080-9A9F-4845-963F-32AB640FB3F7}"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D35429-D2E4-41CD-AEC5-FA31B544056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C6F080-9A9F-4845-963F-32AB640FB3F7}"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D35429-D2E4-41CD-AEC5-FA31B544056E}"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C6F080-9A9F-4845-963F-32AB640FB3F7}"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D35429-D2E4-41CD-AEC5-FA31B544056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C6F080-9A9F-4845-963F-32AB640FB3F7}"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D35429-D2E4-41CD-AEC5-FA31B544056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C6F080-9A9F-4845-963F-32AB640FB3F7}" type="slidenum">
              <a:rPr lang="en-IN" smtClean="0"/>
            </a:fld>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png"/><Relationship Id="rId18" Type="http://schemas.openxmlformats.org/officeDocument/2006/relationships/image" Target="../media/image2.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8">
            <a:alphaModFix amt="57000"/>
          </a:blip>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D35429-D2E4-41CD-AEC5-FA31B544056E}" type="datetimeFigureOut">
              <a:rPr lang="en-IN" smtClean="0"/>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3C6F080-9A9F-4845-963F-32AB640FB3F7}"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1674225" y="608796"/>
            <a:ext cx="9514113" cy="26149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a:spAutoFit/>
          </a:bodyPr>
          <a:lstStyle/>
          <a:p>
            <a:pPr algn="ctr"/>
            <a:r>
              <a:rPr lang="en-IN" sz="3600" dirty="0">
                <a:solidFill>
                  <a:schemeClr val="bg2">
                    <a:lumMod val="75000"/>
                  </a:schemeClr>
                </a:solidFill>
                <a:latin typeface="Algerian" panose="04020705040A02060702" pitchFamily="82" charset="0"/>
              </a:rPr>
              <a:t>Hospital Management System Analytics</a:t>
            </a:r>
            <a:endParaRPr lang="en-IN" sz="3600" dirty="0">
              <a:solidFill>
                <a:schemeClr val="bg2">
                  <a:lumMod val="75000"/>
                </a:schemeClr>
              </a:solidFill>
              <a:latin typeface="Algerian" panose="04020705040A02060702" pitchFamily="82" charset="0"/>
            </a:endParaRPr>
          </a:p>
          <a:p>
            <a:pPr algn="ctr"/>
            <a:endParaRPr lang="en-IN" sz="3600" dirty="0">
              <a:ln>
                <a:solidFill>
                  <a:schemeClr val="tx1"/>
                </a:solidFill>
              </a:ln>
              <a:solidFill>
                <a:schemeClr val="bg2">
                  <a:lumMod val="75000"/>
                </a:schemeClr>
              </a:solidFill>
              <a:latin typeface="Algerian" panose="04020705040A02060702" pitchFamily="82" charset="0"/>
            </a:endParaRPr>
          </a:p>
          <a:p>
            <a:pPr algn="ctr"/>
            <a:endParaRPr lang="en-IN" dirty="0">
              <a:ln>
                <a:solidFill>
                  <a:schemeClr val="tx1"/>
                </a:solidFill>
              </a:ln>
              <a:solidFill>
                <a:schemeClr val="bg2">
                  <a:lumMod val="75000"/>
                </a:schemeClr>
              </a:solidFill>
              <a:latin typeface="Algerian" panose="04020705040A02060702" pitchFamily="82" charset="0"/>
            </a:endParaRPr>
          </a:p>
          <a:p>
            <a:pPr algn="ctr"/>
            <a:endParaRPr lang="en-IN" dirty="0">
              <a:ln>
                <a:solidFill>
                  <a:schemeClr val="tx1"/>
                </a:solidFill>
              </a:ln>
              <a:solidFill>
                <a:schemeClr val="bg2">
                  <a:lumMod val="75000"/>
                </a:schemeClr>
              </a:solidFill>
              <a:latin typeface="Algerian" panose="04020705040A02060702" pitchFamily="82" charset="0"/>
            </a:endParaRPr>
          </a:p>
          <a:p>
            <a:pPr algn="ctr"/>
            <a:r>
              <a:rPr lang="en-IN" sz="2000" b="1" dirty="0">
                <a:solidFill>
                  <a:schemeClr val="accent5">
                    <a:lumMod val="50000"/>
                  </a:schemeClr>
                </a:solidFill>
                <a:latin typeface="Times New Roman" panose="02020603050405020304" pitchFamily="18" charset="0"/>
                <a:cs typeface="Times New Roman" panose="02020603050405020304" pitchFamily="18" charset="0"/>
              </a:rPr>
              <a:t>Improving Operational Efficiency and Patient Care</a:t>
            </a:r>
            <a:endParaRPr lang="en-IN" sz="20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2013949" y="4487230"/>
            <a:ext cx="9514113" cy="400110"/>
          </a:xfrm>
          <a:prstGeom prst="rect">
            <a:avLst/>
          </a:prstGeom>
          <a:noFill/>
        </p:spPr>
        <p:txBody>
          <a:bodyPr wrap="square">
            <a:spAutoFit/>
          </a:bodyPr>
          <a:lstStyle/>
          <a:p>
            <a:pPr algn="ctr"/>
            <a:r>
              <a:rPr lang="en-IN" sz="2000" dirty="0">
                <a:ln>
                  <a:noFill/>
                </a:ln>
                <a:solidFill>
                  <a:schemeClr val="bg2">
                    <a:lumMod val="75000"/>
                  </a:schemeClr>
                </a:solidFill>
                <a:latin typeface="Berlin Sans FB Demi" panose="020E0802020502020306" pitchFamily="34" charset="0"/>
              </a:rPr>
              <a:t>PRESENTED BY: VAISHNAVI SWAPNIL RAUT</a:t>
            </a:r>
            <a:endParaRPr lang="en-IN" sz="2000" dirty="0">
              <a:ln>
                <a:noFill/>
              </a:ln>
              <a:solidFill>
                <a:schemeClr val="bg2">
                  <a:lumMod val="75000"/>
                </a:schemeClr>
              </a:solidFill>
              <a:latin typeface="Berlin Sans FB Demi" panose="020E0802020502020306"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1684056" y="704125"/>
            <a:ext cx="8570286" cy="3416320"/>
          </a:xfrm>
          <a:prstGeom prst="rect">
            <a:avLst/>
          </a:prstGeom>
          <a:noFill/>
        </p:spPr>
        <p:txBody>
          <a:bodyPr wrap="square">
            <a:spAutoFit/>
          </a:bodyPr>
          <a:lstStyle/>
          <a:p>
            <a:pPr marL="285750" indent="-285750" algn="ctr">
              <a:buFont typeface="Wingdings" panose="05000000000000000000" pitchFamily="2" charset="2"/>
              <a:buChar char="q"/>
            </a:pPr>
            <a:r>
              <a:rPr lang="en-IN" b="1" dirty="0">
                <a:solidFill>
                  <a:schemeClr val="bg2"/>
                </a:solidFill>
                <a:latin typeface="Times New Roman" panose="02020603050405020304" pitchFamily="18" charset="0"/>
                <a:cs typeface="Times New Roman" panose="02020603050405020304" pitchFamily="18" charset="0"/>
              </a:rPr>
              <a:t>Goal of the Project</a:t>
            </a:r>
            <a:endParaRPr lang="en-IN" b="1" dirty="0">
              <a:solidFill>
                <a:schemeClr val="bg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b="1" dirty="0">
              <a:solidFill>
                <a:schemeClr val="bg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b="1" dirty="0">
              <a:solidFill>
                <a:schemeClr val="bg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solidFill>
                  <a:schemeClr val="bg2"/>
                </a:solidFill>
              </a:rPr>
              <a:t>The project aims to analyse patient demographics, appointment trends, doctor performance, and hospital efficiency KPIs in order to identify bottlenecks, reduce appointment cancellations, optimize doctor workload distribution, and provide better patient engagement.</a:t>
            </a:r>
            <a:endParaRPr lang="en-IN" dirty="0">
              <a:solidFill>
                <a:schemeClr val="bg2"/>
              </a:solidFill>
            </a:endParaRPr>
          </a:p>
          <a:p>
            <a:pPr>
              <a:buNone/>
            </a:pPr>
            <a:endParaRPr lang="en-IN" dirty="0">
              <a:solidFill>
                <a:schemeClr val="bg2"/>
              </a:solidFill>
              <a:latin typeface="Times New Roman" panose="02020603050405020304" pitchFamily="18" charset="0"/>
              <a:cs typeface="Times New Roman" panose="02020603050405020304" pitchFamily="18" charset="0"/>
            </a:endParaRPr>
          </a:p>
          <a:p>
            <a:pPr>
              <a:buNone/>
            </a:pPr>
            <a:endParaRPr lang="en-IN" dirty="0">
              <a:solidFill>
                <a:schemeClr val="bg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1" dirty="0">
                <a:solidFill>
                  <a:schemeClr val="bg2"/>
                </a:solidFill>
                <a:latin typeface="Times New Roman" panose="02020603050405020304" pitchFamily="18" charset="0"/>
                <a:cs typeface="Times New Roman" panose="02020603050405020304" pitchFamily="18" charset="0"/>
              </a:rPr>
              <a:t>Improving Operational Efficiency</a:t>
            </a:r>
            <a:endParaRPr lang="en-IN" b="1" dirty="0">
              <a:solidFill>
                <a:schemeClr val="bg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solidFill>
                <a:schemeClr val="bg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1" dirty="0">
                <a:solidFill>
                  <a:schemeClr val="bg2"/>
                </a:solidFill>
                <a:latin typeface="Times New Roman" panose="02020603050405020304" pitchFamily="18" charset="0"/>
                <a:cs typeface="Times New Roman" panose="02020603050405020304" pitchFamily="18" charset="0"/>
              </a:rPr>
              <a:t>Patient Care</a:t>
            </a:r>
            <a:endParaRPr lang="en-IN" b="1"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397579" y="1120676"/>
            <a:ext cx="6101442" cy="4524315"/>
          </a:xfrm>
          <a:prstGeom prst="rect">
            <a:avLst/>
          </a:prstGeom>
          <a:noFill/>
        </p:spPr>
        <p:txBody>
          <a:bodyPr wrap="square">
            <a:spAutoFit/>
          </a:bodyPr>
          <a:lstStyle/>
          <a:p>
            <a:pPr marL="285750" indent="-285750">
              <a:buFont typeface="Wingdings" panose="05000000000000000000" pitchFamily="2" charset="2"/>
              <a:buChar char="q"/>
            </a:pPr>
            <a:r>
              <a:rPr lang="en-IN" b="1" dirty="0">
                <a:solidFill>
                  <a:schemeClr val="accent5">
                    <a:lumMod val="50000"/>
                  </a:schemeClr>
                </a:solidFill>
              </a:rPr>
              <a:t>Hospital System Problem</a:t>
            </a:r>
            <a:endParaRPr lang="en-IN" b="1" dirty="0">
              <a:solidFill>
                <a:schemeClr val="accent5">
                  <a:lumMod val="50000"/>
                </a:schemeClr>
              </a:solidFill>
            </a:endParaRPr>
          </a:p>
          <a:p>
            <a:pPr>
              <a:buNone/>
            </a:pPr>
            <a:endParaRPr lang="en-IN" dirty="0">
              <a:solidFill>
                <a:schemeClr val="accent5">
                  <a:lumMod val="50000"/>
                </a:schemeClr>
              </a:solidFill>
            </a:endParaRPr>
          </a:p>
          <a:p>
            <a:pPr>
              <a:buNone/>
            </a:pPr>
            <a:r>
              <a:rPr lang="en-IN" dirty="0">
                <a:solidFill>
                  <a:schemeClr val="accent5">
                    <a:lumMod val="50000"/>
                  </a:schemeClr>
                </a:solidFill>
              </a:rPr>
              <a:t>The Hospital System was struggling with:</a:t>
            </a:r>
            <a:endParaRPr lang="en-IN" dirty="0">
              <a:solidFill>
                <a:schemeClr val="accent5">
                  <a:lumMod val="50000"/>
                </a:schemeClr>
              </a:solidFill>
            </a:endParaRPr>
          </a:p>
          <a:p>
            <a:pPr>
              <a:buNone/>
            </a:pPr>
            <a:endParaRPr lang="en-IN" dirty="0">
              <a:solidFill>
                <a:schemeClr val="accent5">
                  <a:lumMod val="50000"/>
                </a:schemeClr>
              </a:solidFill>
            </a:endParaRPr>
          </a:p>
          <a:p>
            <a:pPr marL="285750" indent="-285750">
              <a:buFont typeface="Wingdings" panose="05000000000000000000" pitchFamily="2" charset="2"/>
              <a:buChar char="Ø"/>
            </a:pPr>
            <a:r>
              <a:rPr lang="en-IN" dirty="0">
                <a:solidFill>
                  <a:schemeClr val="accent5">
                    <a:lumMod val="50000"/>
                  </a:schemeClr>
                </a:solidFill>
              </a:rPr>
              <a:t>Difficult to track cancellations, reschedules, and no-shows. </a:t>
            </a:r>
            <a:endParaRPr lang="en-IN" dirty="0">
              <a:solidFill>
                <a:schemeClr val="accent5">
                  <a:lumMod val="50000"/>
                </a:schemeClr>
              </a:solidFill>
            </a:endParaRPr>
          </a:p>
          <a:p>
            <a:pPr marL="285750" indent="-285750">
              <a:buFont typeface="Wingdings" panose="05000000000000000000" pitchFamily="2" charset="2"/>
              <a:buChar char="Ø"/>
            </a:pPr>
            <a:endParaRPr lang="en-IN" dirty="0">
              <a:solidFill>
                <a:schemeClr val="accent5">
                  <a:lumMod val="50000"/>
                </a:schemeClr>
              </a:solidFill>
            </a:endParaRPr>
          </a:p>
          <a:p>
            <a:pPr marL="285750" indent="-285750">
              <a:buFont typeface="Wingdings" panose="05000000000000000000" pitchFamily="2" charset="2"/>
              <a:buChar char="Ø"/>
            </a:pPr>
            <a:r>
              <a:rPr lang="en-IN" dirty="0">
                <a:solidFill>
                  <a:schemeClr val="accent5">
                    <a:lumMod val="50000"/>
                  </a:schemeClr>
                </a:solidFill>
              </a:rPr>
              <a:t>Hard to identify bottlenecks in scheduling and resource allocation. </a:t>
            </a:r>
            <a:endParaRPr lang="en-IN" dirty="0">
              <a:solidFill>
                <a:schemeClr val="accent5">
                  <a:lumMod val="50000"/>
                </a:schemeClr>
              </a:solidFill>
            </a:endParaRPr>
          </a:p>
          <a:p>
            <a:pPr marL="285750" indent="-285750">
              <a:buFont typeface="Wingdings" panose="05000000000000000000" pitchFamily="2" charset="2"/>
              <a:buChar char="Ø"/>
            </a:pPr>
            <a:endParaRPr lang="en-IN" dirty="0">
              <a:solidFill>
                <a:schemeClr val="accent5">
                  <a:lumMod val="50000"/>
                </a:schemeClr>
              </a:solidFill>
            </a:endParaRPr>
          </a:p>
          <a:p>
            <a:pPr marL="285750" indent="-285750">
              <a:buFont typeface="Wingdings" panose="05000000000000000000" pitchFamily="2" charset="2"/>
              <a:buChar char="Ø"/>
            </a:pPr>
            <a:r>
              <a:rPr lang="en-IN" dirty="0">
                <a:solidFill>
                  <a:schemeClr val="accent5">
                    <a:lumMod val="50000"/>
                  </a:schemeClr>
                </a:solidFill>
              </a:rPr>
              <a:t>No systematic way to balance workloads across specialties.</a:t>
            </a:r>
            <a:endParaRPr lang="en-IN" dirty="0">
              <a:solidFill>
                <a:schemeClr val="accent5">
                  <a:lumMod val="50000"/>
                </a:schemeClr>
              </a:solidFill>
            </a:endParaRPr>
          </a:p>
          <a:p>
            <a:pPr marL="285750" indent="-285750">
              <a:buFont typeface="Wingdings" panose="05000000000000000000" pitchFamily="2" charset="2"/>
              <a:buChar char="Ø"/>
            </a:pPr>
            <a:endParaRPr lang="en-IN" dirty="0">
              <a:solidFill>
                <a:schemeClr val="accent5">
                  <a:lumMod val="50000"/>
                </a:schemeClr>
              </a:solidFill>
            </a:endParaRPr>
          </a:p>
          <a:p>
            <a:pPr marL="285750" indent="-285750">
              <a:buFont typeface="Wingdings" panose="05000000000000000000" pitchFamily="2" charset="2"/>
              <a:buChar char="Ø"/>
            </a:pPr>
            <a:r>
              <a:rPr lang="en-IN" dirty="0">
                <a:solidFill>
                  <a:schemeClr val="accent5">
                    <a:lumMod val="50000"/>
                  </a:schemeClr>
                </a:solidFill>
              </a:rPr>
              <a:t>Potential gaps in follow-up care and continuity for chronic patients</a:t>
            </a:r>
            <a:endParaRPr lang="en-IN" dirty="0">
              <a:solidFill>
                <a:schemeClr val="accent5">
                  <a:lumMod val="50000"/>
                </a:schemeClr>
              </a:solidFill>
            </a:endParaRPr>
          </a:p>
          <a:p>
            <a:pPr marL="285750" indent="-285750">
              <a:buFont typeface="Wingdings" panose="05000000000000000000" pitchFamily="2" charset="2"/>
              <a:buChar char="Ø"/>
            </a:pPr>
            <a:endParaRPr lang="en-IN" dirty="0">
              <a:solidFill>
                <a:schemeClr val="accent5">
                  <a:lumMod val="50000"/>
                </a:schemeClr>
              </a:solidFill>
            </a:endParaRPr>
          </a:p>
          <a:p>
            <a:pPr marL="285750" indent="-285750">
              <a:buFont typeface="Wingdings" panose="05000000000000000000" pitchFamily="2" charset="2"/>
              <a:buChar char="Ø"/>
            </a:pPr>
            <a:r>
              <a:rPr lang="en-IN" dirty="0">
                <a:solidFill>
                  <a:schemeClr val="accent5">
                    <a:lumMod val="50000"/>
                  </a:schemeClr>
                </a:solidFill>
              </a:rPr>
              <a:t>Delayed response to operational inefficiencies and patient needs.</a:t>
            </a:r>
            <a:endParaRPr lang="en-IN" dirty="0">
              <a:solidFill>
                <a:schemeClr val="accent5">
                  <a:lumMod val="50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dashboardhsm"/>
          <p:cNvPicPr>
            <a:picLocks noChangeAspect="1"/>
          </p:cNvPicPr>
          <p:nvPr/>
        </p:nvPicPr>
        <p:blipFill>
          <a:blip r:embed="rId1"/>
          <a:stretch>
            <a:fillRect/>
          </a:stretch>
        </p:blipFill>
        <p:spPr>
          <a:xfrm>
            <a:off x="635" y="-635"/>
            <a:ext cx="12191365" cy="685863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alphaModFix amt="57000"/>
          </a:blip>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3135087" y="566678"/>
            <a:ext cx="6096000" cy="369332"/>
          </a:xfrm>
          <a:prstGeom prst="rect">
            <a:avLst/>
          </a:prstGeom>
          <a:noFill/>
        </p:spPr>
        <p:txBody>
          <a:bodyPr wrap="square">
            <a:spAutoFit/>
          </a:bodyPr>
          <a:lstStyle/>
          <a:p>
            <a:pPr algn="ctr">
              <a:spcAft>
                <a:spcPts val="4500"/>
              </a:spcAft>
            </a:pPr>
            <a:r>
              <a:rPr lang="en-IN" b="1" i="0" dirty="0">
                <a:solidFill>
                  <a:schemeClr val="bg2">
                    <a:lumMod val="75000"/>
                  </a:schemeClr>
                </a:solidFill>
                <a:effectLst/>
                <a:latin typeface="Times New Roman" panose="02020603050405020304" pitchFamily="18" charset="0"/>
                <a:cs typeface="Times New Roman" panose="02020603050405020304" pitchFamily="18" charset="0"/>
              </a:rPr>
              <a:t>Strategic Recommendations for </a:t>
            </a:r>
            <a:r>
              <a:rPr lang="en-IN" b="1" dirty="0">
                <a:solidFill>
                  <a:schemeClr val="bg2">
                    <a:lumMod val="75000"/>
                  </a:schemeClr>
                </a:solidFill>
                <a:latin typeface="Times New Roman" panose="02020603050405020304" pitchFamily="18" charset="0"/>
                <a:cs typeface="Times New Roman" panose="02020603050405020304" pitchFamily="18" charset="0"/>
              </a:rPr>
              <a:t>Hospital Management</a:t>
            </a:r>
            <a:endParaRPr lang="en-IN" b="1" i="0" dirty="0">
              <a:solidFill>
                <a:schemeClr val="bg2">
                  <a:lumMod val="75000"/>
                </a:schemeClr>
              </a:solidFill>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803683" y="1859339"/>
            <a:ext cx="2993571" cy="3139321"/>
          </a:xfrm>
          <a:prstGeom prst="rect">
            <a:avLst/>
          </a:prstGeom>
          <a:noFill/>
        </p:spPr>
        <p:txBody>
          <a:bodyPr wrap="square">
            <a:spAutoFit/>
          </a:bodyPr>
          <a:lstStyle/>
          <a:p>
            <a:pPr algn="ctr"/>
            <a:r>
              <a:rPr lang="en-IN" b="1" dirty="0">
                <a:solidFill>
                  <a:schemeClr val="bg2">
                    <a:lumMod val="75000"/>
                  </a:schemeClr>
                </a:solidFill>
                <a:latin typeface="Times New Roman" panose="02020603050405020304" pitchFamily="18" charset="0"/>
                <a:cs typeface="Times New Roman" panose="02020603050405020304" pitchFamily="18" charset="0"/>
              </a:rPr>
              <a:t>System Management</a:t>
            </a:r>
            <a:endParaRPr lang="en-IN" b="1" dirty="0">
              <a:solidFill>
                <a:schemeClr val="bg2">
                  <a:lumMod val="75000"/>
                </a:schemeClr>
              </a:solidFill>
              <a:latin typeface="Times New Roman" panose="02020603050405020304" pitchFamily="18" charset="0"/>
              <a:cs typeface="Times New Roman" panose="02020603050405020304" pitchFamily="18" charset="0"/>
            </a:endParaRPr>
          </a:p>
          <a:p>
            <a:pPr algn="ctr"/>
            <a:endParaRPr lang="en-IN" b="1" dirty="0">
              <a:solidFill>
                <a:schemeClr val="bg2">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dirty="0">
                <a:solidFill>
                  <a:schemeClr val="bg2">
                    <a:lumMod val="75000"/>
                  </a:schemeClr>
                </a:solidFill>
              </a:rPr>
              <a:t>System Management ensures that hospital operations are data-driven, secure, and efficient — enabling better patient care and optimized doctor utilization.</a:t>
            </a:r>
            <a:endParaRPr lang="en-IN" dirty="0">
              <a:solidFill>
                <a:schemeClr val="bg2">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IN" dirty="0">
              <a:solidFill>
                <a:schemeClr val="accent5">
                  <a:lumMod val="50000"/>
                </a:schemeClr>
              </a:solidFill>
              <a:latin typeface="Times New Roman" panose="02020603050405020304" pitchFamily="18" charset="0"/>
              <a:cs typeface="Times New Roman" panose="02020603050405020304" pitchFamily="18" charset="0"/>
            </a:endParaRPr>
          </a:p>
          <a:p>
            <a:endParaRPr lang="en-IN"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403271" y="1868107"/>
            <a:ext cx="3385457" cy="3970318"/>
          </a:xfrm>
          <a:prstGeom prst="rect">
            <a:avLst/>
          </a:prstGeom>
          <a:noFill/>
        </p:spPr>
        <p:txBody>
          <a:bodyPr wrap="square">
            <a:spAutoFit/>
          </a:bodyPr>
          <a:lstStyle/>
          <a:p>
            <a:pPr algn="ctr"/>
            <a:r>
              <a:rPr lang="en-IN" b="1" dirty="0">
                <a:solidFill>
                  <a:schemeClr val="bg2">
                    <a:lumMod val="75000"/>
                  </a:schemeClr>
                </a:solidFill>
                <a:latin typeface="Times New Roman" panose="02020603050405020304" pitchFamily="18" charset="0"/>
                <a:cs typeface="Times New Roman" panose="02020603050405020304" pitchFamily="18" charset="0"/>
              </a:rPr>
              <a:t>Best Practices</a:t>
            </a:r>
            <a:endParaRPr lang="en-IN" b="1" dirty="0">
              <a:solidFill>
                <a:schemeClr val="bg2">
                  <a:lumMod val="75000"/>
                </a:schemeClr>
              </a:solidFill>
              <a:latin typeface="Times New Roman" panose="02020603050405020304" pitchFamily="18" charset="0"/>
              <a:cs typeface="Times New Roman" panose="02020603050405020304" pitchFamily="18" charset="0"/>
            </a:endParaRPr>
          </a:p>
          <a:p>
            <a:pPr algn="ctr"/>
            <a:endParaRPr lang="en-IN" b="1" dirty="0">
              <a:solidFill>
                <a:schemeClr val="bg2">
                  <a:lumMod val="75000"/>
                </a:schemeClr>
              </a:solidFill>
              <a:latin typeface="Times New Roman" panose="02020603050405020304" pitchFamily="18" charset="0"/>
              <a:cs typeface="Times New Roman" panose="02020603050405020304" pitchFamily="18" charset="0"/>
            </a:endParaRPr>
          </a:p>
          <a:p>
            <a:pPr marL="285750" lvl="0" indent="-285750" defTabSz="914400" eaLnBrk="0" fontAlgn="base" hangingPunct="0">
              <a:spcBef>
                <a:spcPct val="0"/>
              </a:spcBef>
              <a:spcAft>
                <a:spcPct val="0"/>
              </a:spcAft>
              <a:buFont typeface="Wingdings" panose="05000000000000000000" pitchFamily="2" charset="2"/>
              <a:buChar char="ü"/>
            </a:pPr>
            <a:r>
              <a:rPr lang="en-IN" dirty="0">
                <a:solidFill>
                  <a:schemeClr val="bg2">
                    <a:lumMod val="75000"/>
                  </a:schemeClr>
                </a:solidFill>
              </a:rPr>
              <a:t>Regularly update and clean patient, doctor, and appointment data.</a:t>
            </a:r>
            <a:endParaRPr lang="en-IN" dirty="0">
              <a:solidFill>
                <a:schemeClr val="bg2">
                  <a:lumMod val="75000"/>
                </a:schemeClr>
              </a:solidFill>
            </a:endParaRPr>
          </a:p>
          <a:p>
            <a:pPr marL="285750" lvl="0" indent="-285750" defTabSz="914400" eaLnBrk="0" fontAlgn="base" hangingPunct="0">
              <a:spcBef>
                <a:spcPct val="0"/>
              </a:spcBef>
              <a:spcAft>
                <a:spcPct val="0"/>
              </a:spcAft>
              <a:buFont typeface="Wingdings" panose="05000000000000000000" pitchFamily="2" charset="2"/>
              <a:buChar char="ü"/>
            </a:pPr>
            <a:endParaRPr lang="en-IN" dirty="0">
              <a:solidFill>
                <a:schemeClr val="bg2">
                  <a:lumMod val="75000"/>
                </a:schemeClr>
              </a:solidFill>
            </a:endParaRPr>
          </a:p>
          <a:p>
            <a:pPr marL="285750" lvl="0" indent="-285750" defTabSz="914400" eaLnBrk="0" fontAlgn="base" hangingPunct="0">
              <a:spcBef>
                <a:spcPct val="0"/>
              </a:spcBef>
              <a:spcAft>
                <a:spcPct val="0"/>
              </a:spcAft>
              <a:buFont typeface="Wingdings" panose="05000000000000000000" pitchFamily="2" charset="2"/>
              <a:buChar char="ü"/>
            </a:pPr>
            <a:r>
              <a:rPr lang="en-IN" dirty="0">
                <a:solidFill>
                  <a:schemeClr val="bg2">
                    <a:lumMod val="75000"/>
                  </a:schemeClr>
                </a:solidFill>
              </a:rPr>
              <a:t>Track KPIs like utilization and cancellations continuously</a:t>
            </a:r>
            <a:endParaRPr lang="en-IN" dirty="0">
              <a:solidFill>
                <a:schemeClr val="bg2">
                  <a:lumMod val="75000"/>
                </a:schemeClr>
              </a:solidFill>
            </a:endParaRPr>
          </a:p>
          <a:p>
            <a:pPr marL="285750" lvl="0" indent="-285750" defTabSz="914400" eaLnBrk="0" fontAlgn="base" hangingPunct="0">
              <a:spcBef>
                <a:spcPct val="0"/>
              </a:spcBef>
              <a:spcAft>
                <a:spcPct val="0"/>
              </a:spcAft>
              <a:buFont typeface="Wingdings" panose="05000000000000000000" pitchFamily="2" charset="2"/>
              <a:buChar char="ü"/>
            </a:pPr>
            <a:endParaRPr lang="en-IN" dirty="0">
              <a:solidFill>
                <a:schemeClr val="bg2">
                  <a:lumMod val="75000"/>
                </a:schemeClr>
              </a:solidFill>
            </a:endParaRPr>
          </a:p>
          <a:p>
            <a:pPr marL="285750" lvl="0" indent="-285750" defTabSz="914400" eaLnBrk="0" fontAlgn="base" hangingPunct="0">
              <a:spcBef>
                <a:spcPct val="0"/>
              </a:spcBef>
              <a:spcAft>
                <a:spcPct val="0"/>
              </a:spcAft>
              <a:buFont typeface="Wingdings" panose="05000000000000000000" pitchFamily="2" charset="2"/>
              <a:buChar char="ü"/>
            </a:pPr>
            <a:r>
              <a:rPr lang="en-IN" dirty="0">
                <a:solidFill>
                  <a:schemeClr val="bg2">
                    <a:lumMod val="75000"/>
                  </a:schemeClr>
                </a:solidFill>
              </a:rPr>
              <a:t> Automate reminders and follow-ups</a:t>
            </a:r>
            <a:endParaRPr lang="en-IN" dirty="0">
              <a:solidFill>
                <a:schemeClr val="bg2">
                  <a:lumMod val="75000"/>
                </a:schemeClr>
              </a:solidFill>
            </a:endParaRPr>
          </a:p>
          <a:p>
            <a:pPr marL="285750" lvl="0" indent="-285750" defTabSz="914400" eaLnBrk="0" fontAlgn="base" hangingPunct="0">
              <a:spcBef>
                <a:spcPct val="0"/>
              </a:spcBef>
              <a:spcAft>
                <a:spcPct val="0"/>
              </a:spcAft>
              <a:buFont typeface="Wingdings" panose="05000000000000000000" pitchFamily="2" charset="2"/>
              <a:buChar char="ü"/>
            </a:pPr>
            <a:endParaRPr lang="en-IN" dirty="0">
              <a:solidFill>
                <a:schemeClr val="bg2">
                  <a:lumMod val="75000"/>
                </a:schemeClr>
              </a:solidFill>
            </a:endParaRPr>
          </a:p>
          <a:p>
            <a:pPr marL="285750" lvl="0" indent="-285750" defTabSz="914400" eaLnBrk="0" fontAlgn="base" hangingPunct="0">
              <a:spcBef>
                <a:spcPct val="0"/>
              </a:spcBef>
              <a:spcAft>
                <a:spcPct val="0"/>
              </a:spcAft>
              <a:buFont typeface="Wingdings" panose="05000000000000000000" pitchFamily="2" charset="2"/>
              <a:buChar char="ü"/>
            </a:pPr>
            <a:r>
              <a:rPr lang="en-IN" dirty="0">
                <a:solidFill>
                  <a:schemeClr val="bg2">
                    <a:lumMod val="75000"/>
                  </a:schemeClr>
                </a:solidFill>
              </a:rPr>
              <a:t> Balance workloads across specialties</a:t>
            </a:r>
            <a:endParaRPr lang="en-IN" dirty="0">
              <a:solidFill>
                <a:schemeClr val="bg2">
                  <a:lumMod val="75000"/>
                </a:schemeClr>
              </a:solidFill>
            </a:endParaRPr>
          </a:p>
        </p:txBody>
      </p:sp>
      <p:sp>
        <p:nvSpPr>
          <p:cNvPr id="15" name="TextBox 14"/>
          <p:cNvSpPr txBox="1"/>
          <p:nvPr/>
        </p:nvSpPr>
        <p:spPr>
          <a:xfrm>
            <a:off x="8394745" y="1864930"/>
            <a:ext cx="3385457" cy="4247317"/>
          </a:xfrm>
          <a:prstGeom prst="rect">
            <a:avLst/>
          </a:prstGeom>
          <a:noFill/>
        </p:spPr>
        <p:txBody>
          <a:bodyPr wrap="square">
            <a:spAutoFit/>
          </a:bodyPr>
          <a:lstStyle/>
          <a:p>
            <a:pPr algn="ctr"/>
            <a:r>
              <a:rPr lang="en-IN" b="1" dirty="0">
                <a:solidFill>
                  <a:schemeClr val="bg2">
                    <a:lumMod val="75000"/>
                  </a:schemeClr>
                </a:solidFill>
                <a:latin typeface="Times New Roman" panose="02020603050405020304" pitchFamily="18" charset="0"/>
                <a:cs typeface="Times New Roman" panose="02020603050405020304" pitchFamily="18" charset="0"/>
              </a:rPr>
              <a:t> Strategy</a:t>
            </a:r>
            <a:endParaRPr lang="en-IN" b="1" dirty="0">
              <a:solidFill>
                <a:schemeClr val="bg2">
                  <a:lumMod val="75000"/>
                </a:schemeClr>
              </a:solidFill>
              <a:latin typeface="Times New Roman" panose="02020603050405020304" pitchFamily="18" charset="0"/>
              <a:cs typeface="Times New Roman" panose="02020603050405020304" pitchFamily="18" charset="0"/>
            </a:endParaRPr>
          </a:p>
          <a:p>
            <a:pPr algn="ctr"/>
            <a:endParaRPr lang="en-IN" b="1" dirty="0">
              <a:solidFill>
                <a:schemeClr val="bg2">
                  <a:lumMod val="7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dirty="0">
                <a:solidFill>
                  <a:schemeClr val="bg2">
                    <a:lumMod val="75000"/>
                  </a:schemeClr>
                </a:solidFill>
              </a:rPr>
              <a:t>Reduce appointment cancellations through reminders and follow-ups.</a:t>
            </a:r>
            <a:endParaRPr lang="en-IN" dirty="0">
              <a:solidFill>
                <a:schemeClr val="bg2">
                  <a:lumMod val="75000"/>
                </a:schemeClr>
              </a:solidFill>
            </a:endParaRPr>
          </a:p>
          <a:p>
            <a:pPr marL="285750" indent="-285750">
              <a:buFont typeface="Wingdings" panose="05000000000000000000" pitchFamily="2" charset="2"/>
              <a:buChar char="ü"/>
            </a:pPr>
            <a:endParaRPr lang="en-IN" dirty="0">
              <a:solidFill>
                <a:schemeClr val="bg2">
                  <a:lumMod val="75000"/>
                </a:schemeClr>
              </a:solidFill>
            </a:endParaRPr>
          </a:p>
          <a:p>
            <a:pPr marL="285750" indent="-285750">
              <a:buFont typeface="Wingdings" panose="05000000000000000000" pitchFamily="2" charset="2"/>
              <a:buChar char="ü"/>
            </a:pPr>
            <a:r>
              <a:rPr lang="en-IN" dirty="0">
                <a:solidFill>
                  <a:schemeClr val="bg2">
                    <a:lumMod val="75000"/>
                  </a:schemeClr>
                </a:solidFill>
              </a:rPr>
              <a:t> Optimize doctor schedules to enhance utilization.</a:t>
            </a:r>
            <a:endParaRPr lang="en-IN" dirty="0">
              <a:solidFill>
                <a:schemeClr val="bg2">
                  <a:lumMod val="75000"/>
                </a:schemeClr>
              </a:solidFill>
            </a:endParaRPr>
          </a:p>
          <a:p>
            <a:pPr marL="285750" indent="-285750">
              <a:buFont typeface="Wingdings" panose="05000000000000000000" pitchFamily="2" charset="2"/>
              <a:buChar char="ü"/>
            </a:pPr>
            <a:endParaRPr lang="en-IN" dirty="0">
              <a:solidFill>
                <a:schemeClr val="bg2">
                  <a:lumMod val="75000"/>
                </a:schemeClr>
              </a:solidFill>
            </a:endParaRPr>
          </a:p>
          <a:p>
            <a:pPr marL="285750" indent="-285750">
              <a:buFont typeface="Wingdings" panose="05000000000000000000" pitchFamily="2" charset="2"/>
              <a:buChar char="ü"/>
            </a:pPr>
            <a:r>
              <a:rPr lang="en-IN" dirty="0">
                <a:solidFill>
                  <a:schemeClr val="bg2">
                    <a:lumMod val="75000"/>
                  </a:schemeClr>
                </a:solidFill>
              </a:rPr>
              <a:t> Personalize care plans for frequent patients.</a:t>
            </a:r>
            <a:endParaRPr lang="en-IN" dirty="0">
              <a:solidFill>
                <a:schemeClr val="bg2">
                  <a:lumMod val="75000"/>
                </a:schemeClr>
              </a:solidFill>
            </a:endParaRPr>
          </a:p>
          <a:p>
            <a:pPr marL="285750" indent="-285750">
              <a:buFont typeface="Wingdings" panose="05000000000000000000" pitchFamily="2" charset="2"/>
              <a:buChar char="ü"/>
            </a:pPr>
            <a:endParaRPr lang="en-IN" dirty="0">
              <a:solidFill>
                <a:schemeClr val="bg2">
                  <a:lumMod val="75000"/>
                </a:schemeClr>
              </a:solidFill>
            </a:endParaRPr>
          </a:p>
          <a:p>
            <a:endParaRPr lang="en-IN" dirty="0">
              <a:solidFill>
                <a:schemeClr val="bg2">
                  <a:lumMod val="75000"/>
                </a:schemeClr>
              </a:solidFill>
            </a:endParaRPr>
          </a:p>
          <a:p>
            <a:pPr marL="285750" indent="-285750">
              <a:buFont typeface="Wingdings" panose="05000000000000000000" pitchFamily="2" charset="2"/>
              <a:buChar char="ü"/>
            </a:pPr>
            <a:r>
              <a:rPr lang="en-IN" dirty="0">
                <a:solidFill>
                  <a:schemeClr val="bg2">
                    <a:lumMod val="75000"/>
                  </a:schemeClr>
                </a:solidFill>
              </a:rPr>
              <a:t> Monitor peak times and adjust staffing as needed.</a:t>
            </a:r>
            <a:endParaRPr lang="en-IN" b="0" i="0" dirty="0">
              <a:solidFill>
                <a:schemeClr val="bg2">
                  <a:lumMod val="75000"/>
                </a:schemeClr>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3045279" y="3276991"/>
            <a:ext cx="6101442" cy="707886"/>
          </a:xfrm>
          <a:prstGeom prst="rect">
            <a:avLst/>
          </a:prstGeom>
          <a:noFill/>
        </p:spPr>
        <p:txBody>
          <a:bodyPr wrap="square">
            <a:spAutoFit/>
          </a:bodyPr>
          <a:lstStyle/>
          <a:p>
            <a:pPr algn="ctr"/>
            <a:r>
              <a:rPr lang="en-IN" sz="4000" dirty="0">
                <a:solidFill>
                  <a:schemeClr val="bg2">
                    <a:lumMod val="75000"/>
                  </a:schemeClr>
                </a:solidFill>
                <a:latin typeface="Berlin Sans FB Demi" panose="020E0802020502020306" pitchFamily="34" charset="0"/>
                <a:cs typeface="Times New Roman" panose="02020603050405020304" pitchFamily="18" charset="0"/>
              </a:rPr>
              <a:t>Thank You!</a:t>
            </a:r>
            <a:endParaRPr lang="en-IN" sz="4000" dirty="0">
              <a:solidFill>
                <a:schemeClr val="bg2">
                  <a:lumMod val="75000"/>
                </a:schemeClr>
              </a:solidFill>
              <a:latin typeface="Berlin Sans FB Demi" panose="020E0802020502020306" pitchFamily="34"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0</TotalTime>
  <Words>1490</Words>
  <Application>WPS Presentation</Application>
  <PresentationFormat>Widescreen</PresentationFormat>
  <Paragraphs>63</Paragraphs>
  <Slides>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Arial</vt:lpstr>
      <vt:lpstr>SimSun</vt:lpstr>
      <vt:lpstr>Wingdings</vt:lpstr>
      <vt:lpstr>Trebuchet MS</vt:lpstr>
      <vt:lpstr>Algerian</vt:lpstr>
      <vt:lpstr>Times New Roman</vt:lpstr>
      <vt:lpstr>Berlin Sans FB Demi</vt:lpstr>
      <vt:lpstr>Microsoft YaHei</vt:lpstr>
      <vt:lpstr>Arial Unicode MS</vt:lpstr>
      <vt:lpstr>Tw Cen MT</vt:lpstr>
      <vt:lpstr>Calibri</vt:lpstr>
      <vt:lpstr>Circuit</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vaishnavi raut</dc:creator>
  <cp:lastModifiedBy>swapnil raut</cp:lastModifiedBy>
  <cp:revision>8</cp:revision>
  <dcterms:created xsi:type="dcterms:W3CDTF">2025-08-05T11:46:00Z</dcterms:created>
  <dcterms:modified xsi:type="dcterms:W3CDTF">2025-09-13T13:13:11Z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5461BF74959644698E4CEA0222391FE6_12</vt:lpwstr>
  </property>
  <property fmtid="{D5CDD505-2E9C-101B-9397-08002B2CF9AE}" pid="3" name="KSOProductBuildVer">
    <vt:lpwstr>1033-12.2.0.22549</vt:lpwstr>
  </property>
</Properties>
</file>