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57" r:id="rId3"/>
    <p:sldId id="261" r:id="rId4"/>
    <p:sldId id="260" r:id="rId5"/>
    <p:sldId id="258" r:id="rId6"/>
    <p:sldId id="262" r:id="rId7"/>
    <p:sldId id="263" r:id="rId8"/>
    <p:sldId id="259"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795EB4-533C-4829-95A2-77EC87A7D154}" v="400" dt="2024-12-12T13:37:20.3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660"/>
  </p:normalViewPr>
  <p:slideViewPr>
    <p:cSldViewPr snapToGrid="0">
      <p:cViewPr varScale="1">
        <p:scale>
          <a:sx n="64" d="100"/>
          <a:sy n="64" d="100"/>
        </p:scale>
        <p:origin x="9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navi leharkar" userId="7f88950f61ad87d3" providerId="LiveId" clId="{DC795EB4-533C-4829-95A2-77EC87A7D154}"/>
    <pc:docChg chg="undo custSel modSld modMainMaster">
      <pc:chgData name="vaishnavi leharkar" userId="7f88950f61ad87d3" providerId="LiveId" clId="{DC795EB4-533C-4829-95A2-77EC87A7D154}" dt="2024-12-12T13:37:15.700" v="466" actId="13926"/>
      <pc:docMkLst>
        <pc:docMk/>
      </pc:docMkLst>
      <pc:sldChg chg="modSp mod modTransition">
        <pc:chgData name="vaishnavi leharkar" userId="7f88950f61ad87d3" providerId="LiveId" clId="{DC795EB4-533C-4829-95A2-77EC87A7D154}" dt="2024-12-10T10:00:08.818" v="77"/>
        <pc:sldMkLst>
          <pc:docMk/>
          <pc:sldMk cId="2628814897" sldId="256"/>
        </pc:sldMkLst>
        <pc:picChg chg="mod">
          <ac:chgData name="vaishnavi leharkar" userId="7f88950f61ad87d3" providerId="LiveId" clId="{DC795EB4-533C-4829-95A2-77EC87A7D154}" dt="2024-12-10T09:55:47.055" v="25" actId="1440"/>
          <ac:picMkLst>
            <pc:docMk/>
            <pc:sldMk cId="2628814897" sldId="256"/>
            <ac:picMk id="5" creationId="{27BE9F07-761A-EE28-D306-298D83CA10A7}"/>
          </ac:picMkLst>
        </pc:picChg>
      </pc:sldChg>
      <pc:sldChg chg="addSp modSp mod modTransition modAnim">
        <pc:chgData name="vaishnavi leharkar" userId="7f88950f61ad87d3" providerId="LiveId" clId="{DC795EB4-533C-4829-95A2-77EC87A7D154}" dt="2024-12-12T13:36:45.855" v="462" actId="13926"/>
        <pc:sldMkLst>
          <pc:docMk/>
          <pc:sldMk cId="951560174" sldId="257"/>
        </pc:sldMkLst>
        <pc:spChg chg="add mod">
          <ac:chgData name="vaishnavi leharkar" userId="7f88950f61ad87d3" providerId="LiveId" clId="{DC795EB4-533C-4829-95A2-77EC87A7D154}" dt="2024-12-10T10:15:35.877" v="152" actId="207"/>
          <ac:spMkLst>
            <pc:docMk/>
            <pc:sldMk cId="951560174" sldId="257"/>
            <ac:spMk id="2" creationId="{C1C9F2E6-253E-C2A1-97C8-9A68D175AB57}"/>
          </ac:spMkLst>
        </pc:spChg>
        <pc:spChg chg="mod">
          <ac:chgData name="vaishnavi leharkar" userId="7f88950f61ad87d3" providerId="LiveId" clId="{DC795EB4-533C-4829-95A2-77EC87A7D154}" dt="2024-12-12T13:36:45.855" v="462" actId="13926"/>
          <ac:spMkLst>
            <pc:docMk/>
            <pc:sldMk cId="951560174" sldId="257"/>
            <ac:spMk id="7" creationId="{89EE26A5-5825-C27E-BE11-6FD1EA2277D3}"/>
          </ac:spMkLst>
        </pc:spChg>
      </pc:sldChg>
      <pc:sldChg chg="addSp modSp mod modTransition modAnim">
        <pc:chgData name="vaishnavi leharkar" userId="7f88950f61ad87d3" providerId="LiveId" clId="{DC795EB4-533C-4829-95A2-77EC87A7D154}" dt="2024-12-11T07:28:18.050" v="444"/>
        <pc:sldMkLst>
          <pc:docMk/>
          <pc:sldMk cId="1811556391" sldId="258"/>
        </pc:sldMkLst>
        <pc:spChg chg="add mod">
          <ac:chgData name="vaishnavi leharkar" userId="7f88950f61ad87d3" providerId="LiveId" clId="{DC795EB4-533C-4829-95A2-77EC87A7D154}" dt="2024-12-10T10:19:59.132" v="252" actId="1076"/>
          <ac:spMkLst>
            <pc:docMk/>
            <pc:sldMk cId="1811556391" sldId="258"/>
            <ac:spMk id="2" creationId="{D6EA1616-E1F2-E7AA-067F-49954509B836}"/>
          </ac:spMkLst>
        </pc:spChg>
        <pc:picChg chg="mod">
          <ac:chgData name="vaishnavi leharkar" userId="7f88950f61ad87d3" providerId="LiveId" clId="{DC795EB4-533C-4829-95A2-77EC87A7D154}" dt="2024-12-10T10:19:44" v="247" actId="1076"/>
          <ac:picMkLst>
            <pc:docMk/>
            <pc:sldMk cId="1811556391" sldId="258"/>
            <ac:picMk id="10" creationId="{04037F68-8EA8-F0A8-0273-68048BA47679}"/>
          </ac:picMkLst>
        </pc:picChg>
      </pc:sldChg>
      <pc:sldChg chg="addSp modSp mod modTransition modAnim">
        <pc:chgData name="vaishnavi leharkar" userId="7f88950f61ad87d3" providerId="LiveId" clId="{DC795EB4-533C-4829-95A2-77EC87A7D154}" dt="2024-12-11T07:29:06.653" v="454"/>
        <pc:sldMkLst>
          <pc:docMk/>
          <pc:sldMk cId="1605637587" sldId="259"/>
        </pc:sldMkLst>
        <pc:spChg chg="add mod">
          <ac:chgData name="vaishnavi leharkar" userId="7f88950f61ad87d3" providerId="LiveId" clId="{DC795EB4-533C-4829-95A2-77EC87A7D154}" dt="2024-12-10T10:22:45.904" v="346" actId="1076"/>
          <ac:spMkLst>
            <pc:docMk/>
            <pc:sldMk cId="1605637587" sldId="259"/>
            <ac:spMk id="2" creationId="{C05CB58D-2607-AFD1-F7CB-D062846442A1}"/>
          </ac:spMkLst>
        </pc:spChg>
      </pc:sldChg>
      <pc:sldChg chg="addSp modSp mod modTransition modAnim">
        <pc:chgData name="vaishnavi leharkar" userId="7f88950f61ad87d3" providerId="LiveId" clId="{DC795EB4-533C-4829-95A2-77EC87A7D154}" dt="2024-12-11T07:27:47.773" v="437"/>
        <pc:sldMkLst>
          <pc:docMk/>
          <pc:sldMk cId="4248808776" sldId="260"/>
        </pc:sldMkLst>
        <pc:spChg chg="add mod">
          <ac:chgData name="vaishnavi leharkar" userId="7f88950f61ad87d3" providerId="LiveId" clId="{DC795EB4-533C-4829-95A2-77EC87A7D154}" dt="2024-12-10T10:18:01.040" v="227" actId="207"/>
          <ac:spMkLst>
            <pc:docMk/>
            <pc:sldMk cId="4248808776" sldId="260"/>
            <ac:spMk id="2" creationId="{65E863D8-0B21-C654-C311-6C838C4C394E}"/>
          </ac:spMkLst>
        </pc:spChg>
      </pc:sldChg>
      <pc:sldChg chg="addSp modSp mod modTransition modAnim">
        <pc:chgData name="vaishnavi leharkar" userId="7f88950f61ad87d3" providerId="LiveId" clId="{DC795EB4-533C-4829-95A2-77EC87A7D154}" dt="2024-12-12T13:37:15.700" v="466" actId="13926"/>
        <pc:sldMkLst>
          <pc:docMk/>
          <pc:sldMk cId="1377369737" sldId="261"/>
        </pc:sldMkLst>
        <pc:spChg chg="add mod">
          <ac:chgData name="vaishnavi leharkar" userId="7f88950f61ad87d3" providerId="LiveId" clId="{DC795EB4-533C-4829-95A2-77EC87A7D154}" dt="2024-12-10T10:17:05.093" v="194" actId="20577"/>
          <ac:spMkLst>
            <pc:docMk/>
            <pc:sldMk cId="1377369737" sldId="261"/>
            <ac:spMk id="2" creationId="{E23E150B-829A-EA46-765C-2E7C0EE8DEAF}"/>
          </ac:spMkLst>
        </pc:spChg>
        <pc:spChg chg="mod">
          <ac:chgData name="vaishnavi leharkar" userId="7f88950f61ad87d3" providerId="LiveId" clId="{DC795EB4-533C-4829-95A2-77EC87A7D154}" dt="2024-12-12T13:37:15.700" v="466" actId="13926"/>
          <ac:spMkLst>
            <pc:docMk/>
            <pc:sldMk cId="1377369737" sldId="261"/>
            <ac:spMk id="4" creationId="{77927A0F-62D5-E076-EDA3-DE618B880B41}"/>
          </ac:spMkLst>
        </pc:spChg>
      </pc:sldChg>
      <pc:sldChg chg="addSp modSp mod modTransition modAnim">
        <pc:chgData name="vaishnavi leharkar" userId="7f88950f61ad87d3" providerId="LiveId" clId="{DC795EB4-533C-4829-95A2-77EC87A7D154}" dt="2024-12-11T07:28:39.832" v="448"/>
        <pc:sldMkLst>
          <pc:docMk/>
          <pc:sldMk cId="4132360957" sldId="262"/>
        </pc:sldMkLst>
        <pc:spChg chg="add mod">
          <ac:chgData name="vaishnavi leharkar" userId="7f88950f61ad87d3" providerId="LiveId" clId="{DC795EB4-533C-4829-95A2-77EC87A7D154}" dt="2024-12-10T10:20:59.698" v="292" actId="1076"/>
          <ac:spMkLst>
            <pc:docMk/>
            <pc:sldMk cId="4132360957" sldId="262"/>
            <ac:spMk id="2" creationId="{1D17B7E1-E109-3D4A-C6F3-67920F4E5432}"/>
          </ac:spMkLst>
        </pc:spChg>
      </pc:sldChg>
      <pc:sldChg chg="addSp modSp mod modTransition modAnim">
        <pc:chgData name="vaishnavi leharkar" userId="7f88950f61ad87d3" providerId="LiveId" clId="{DC795EB4-533C-4829-95A2-77EC87A7D154}" dt="2024-12-11T07:28:54.898" v="452"/>
        <pc:sldMkLst>
          <pc:docMk/>
          <pc:sldMk cId="959424274" sldId="263"/>
        </pc:sldMkLst>
        <pc:spChg chg="add mod">
          <ac:chgData name="vaishnavi leharkar" userId="7f88950f61ad87d3" providerId="LiveId" clId="{DC795EB4-533C-4829-95A2-77EC87A7D154}" dt="2024-12-10T10:21:46.931" v="314" actId="20577"/>
          <ac:spMkLst>
            <pc:docMk/>
            <pc:sldMk cId="959424274" sldId="263"/>
            <ac:spMk id="2" creationId="{A2D18B38-03C6-AB7F-6457-4A0566426614}"/>
          </ac:spMkLst>
        </pc:spChg>
        <pc:picChg chg="mod">
          <ac:chgData name="vaishnavi leharkar" userId="7f88950f61ad87d3" providerId="LiveId" clId="{DC795EB4-533C-4829-95A2-77EC87A7D154}" dt="2024-12-10T10:21:15.026" v="297" actId="1076"/>
          <ac:picMkLst>
            <pc:docMk/>
            <pc:sldMk cId="959424274" sldId="263"/>
            <ac:picMk id="3" creationId="{2AC412C1-7C97-E961-0B24-15868DB43C98}"/>
          </ac:picMkLst>
        </pc:picChg>
      </pc:sldChg>
      <pc:sldChg chg="addSp modSp mod modTransition modAnim">
        <pc:chgData name="vaishnavi leharkar" userId="7f88950f61ad87d3" providerId="LiveId" clId="{DC795EB4-533C-4829-95A2-77EC87A7D154}" dt="2024-12-11T07:29:19.744" v="456"/>
        <pc:sldMkLst>
          <pc:docMk/>
          <pc:sldMk cId="1482774441" sldId="264"/>
        </pc:sldMkLst>
        <pc:spChg chg="add mod">
          <ac:chgData name="vaishnavi leharkar" userId="7f88950f61ad87d3" providerId="LiveId" clId="{DC795EB4-533C-4829-95A2-77EC87A7D154}" dt="2024-12-10T10:23:18.189" v="372" actId="1076"/>
          <ac:spMkLst>
            <pc:docMk/>
            <pc:sldMk cId="1482774441" sldId="264"/>
            <ac:spMk id="2" creationId="{3AD03967-E9C6-711A-7910-50F06EB50068}"/>
          </ac:spMkLst>
        </pc:spChg>
      </pc:sldChg>
      <pc:sldChg chg="addSp modSp mod modTransition modAnim">
        <pc:chgData name="vaishnavi leharkar" userId="7f88950f61ad87d3" providerId="LiveId" clId="{DC795EB4-533C-4829-95A2-77EC87A7D154}" dt="2024-12-11T07:29:40.002" v="458"/>
        <pc:sldMkLst>
          <pc:docMk/>
          <pc:sldMk cId="988750362" sldId="265"/>
        </pc:sldMkLst>
        <pc:spChg chg="add mod">
          <ac:chgData name="vaishnavi leharkar" userId="7f88950f61ad87d3" providerId="LiveId" clId="{DC795EB4-533C-4829-95A2-77EC87A7D154}" dt="2024-12-10T10:23:48.048" v="419" actId="1076"/>
          <ac:spMkLst>
            <pc:docMk/>
            <pc:sldMk cId="988750362" sldId="265"/>
            <ac:spMk id="2" creationId="{5B1E9D78-21DF-D44C-0359-61D4C5CF84F4}"/>
          </ac:spMkLst>
        </pc:spChg>
      </pc:sldChg>
      <pc:sldChg chg="modTransition">
        <pc:chgData name="vaishnavi leharkar" userId="7f88950f61ad87d3" providerId="LiveId" clId="{DC795EB4-533C-4829-95A2-77EC87A7D154}" dt="2024-12-10T09:59:39.695" v="74"/>
        <pc:sldMkLst>
          <pc:docMk/>
          <pc:sldMk cId="644631531" sldId="266"/>
        </pc:sldMkLst>
      </pc:sldChg>
      <pc:sldMasterChg chg="modTransition modSldLayout">
        <pc:chgData name="vaishnavi leharkar" userId="7f88950f61ad87d3" providerId="LiveId" clId="{DC795EB4-533C-4829-95A2-77EC87A7D154}" dt="2024-12-10T09:59:39.695" v="74"/>
        <pc:sldMasterMkLst>
          <pc:docMk/>
          <pc:sldMasterMk cId="660661025" sldId="2147483812"/>
        </pc:sldMasterMkLst>
        <pc:sldLayoutChg chg="modTransition">
          <pc:chgData name="vaishnavi leharkar" userId="7f88950f61ad87d3" providerId="LiveId" clId="{DC795EB4-533C-4829-95A2-77EC87A7D154}" dt="2024-12-10T09:59:39.695" v="74"/>
          <pc:sldLayoutMkLst>
            <pc:docMk/>
            <pc:sldMasterMk cId="660661025" sldId="2147483812"/>
            <pc:sldLayoutMk cId="1063130822" sldId="2147483813"/>
          </pc:sldLayoutMkLst>
        </pc:sldLayoutChg>
        <pc:sldLayoutChg chg="modTransition">
          <pc:chgData name="vaishnavi leharkar" userId="7f88950f61ad87d3" providerId="LiveId" clId="{DC795EB4-533C-4829-95A2-77EC87A7D154}" dt="2024-12-10T09:59:39.695" v="74"/>
          <pc:sldLayoutMkLst>
            <pc:docMk/>
            <pc:sldMasterMk cId="660661025" sldId="2147483812"/>
            <pc:sldLayoutMk cId="2586276516" sldId="2147483814"/>
          </pc:sldLayoutMkLst>
        </pc:sldLayoutChg>
        <pc:sldLayoutChg chg="modTransition">
          <pc:chgData name="vaishnavi leharkar" userId="7f88950f61ad87d3" providerId="LiveId" clId="{DC795EB4-533C-4829-95A2-77EC87A7D154}" dt="2024-12-10T09:59:39.695" v="74"/>
          <pc:sldLayoutMkLst>
            <pc:docMk/>
            <pc:sldMasterMk cId="660661025" sldId="2147483812"/>
            <pc:sldLayoutMk cId="2341317722" sldId="2147483815"/>
          </pc:sldLayoutMkLst>
        </pc:sldLayoutChg>
        <pc:sldLayoutChg chg="modTransition">
          <pc:chgData name="vaishnavi leharkar" userId="7f88950f61ad87d3" providerId="LiveId" clId="{DC795EB4-533C-4829-95A2-77EC87A7D154}" dt="2024-12-10T09:59:39.695" v="74"/>
          <pc:sldLayoutMkLst>
            <pc:docMk/>
            <pc:sldMasterMk cId="660661025" sldId="2147483812"/>
            <pc:sldLayoutMk cId="2129809216" sldId="2147483816"/>
          </pc:sldLayoutMkLst>
        </pc:sldLayoutChg>
        <pc:sldLayoutChg chg="modTransition">
          <pc:chgData name="vaishnavi leharkar" userId="7f88950f61ad87d3" providerId="LiveId" clId="{DC795EB4-533C-4829-95A2-77EC87A7D154}" dt="2024-12-10T09:59:39.695" v="74"/>
          <pc:sldLayoutMkLst>
            <pc:docMk/>
            <pc:sldMasterMk cId="660661025" sldId="2147483812"/>
            <pc:sldLayoutMk cId="1982998882" sldId="2147483817"/>
          </pc:sldLayoutMkLst>
        </pc:sldLayoutChg>
        <pc:sldLayoutChg chg="modTransition">
          <pc:chgData name="vaishnavi leharkar" userId="7f88950f61ad87d3" providerId="LiveId" clId="{DC795EB4-533C-4829-95A2-77EC87A7D154}" dt="2024-12-10T09:59:39.695" v="74"/>
          <pc:sldLayoutMkLst>
            <pc:docMk/>
            <pc:sldMasterMk cId="660661025" sldId="2147483812"/>
            <pc:sldLayoutMk cId="3462434526" sldId="2147483818"/>
          </pc:sldLayoutMkLst>
        </pc:sldLayoutChg>
        <pc:sldLayoutChg chg="modTransition">
          <pc:chgData name="vaishnavi leharkar" userId="7f88950f61ad87d3" providerId="LiveId" clId="{DC795EB4-533C-4829-95A2-77EC87A7D154}" dt="2024-12-10T09:59:39.695" v="74"/>
          <pc:sldLayoutMkLst>
            <pc:docMk/>
            <pc:sldMasterMk cId="660661025" sldId="2147483812"/>
            <pc:sldLayoutMk cId="3359388084" sldId="2147483819"/>
          </pc:sldLayoutMkLst>
        </pc:sldLayoutChg>
        <pc:sldLayoutChg chg="modTransition">
          <pc:chgData name="vaishnavi leharkar" userId="7f88950f61ad87d3" providerId="LiveId" clId="{DC795EB4-533C-4829-95A2-77EC87A7D154}" dt="2024-12-10T09:59:39.695" v="74"/>
          <pc:sldLayoutMkLst>
            <pc:docMk/>
            <pc:sldMasterMk cId="660661025" sldId="2147483812"/>
            <pc:sldLayoutMk cId="1162701835" sldId="2147483820"/>
          </pc:sldLayoutMkLst>
        </pc:sldLayoutChg>
        <pc:sldLayoutChg chg="modTransition">
          <pc:chgData name="vaishnavi leharkar" userId="7f88950f61ad87d3" providerId="LiveId" clId="{DC795EB4-533C-4829-95A2-77EC87A7D154}" dt="2024-12-10T09:59:39.695" v="74"/>
          <pc:sldLayoutMkLst>
            <pc:docMk/>
            <pc:sldMasterMk cId="660661025" sldId="2147483812"/>
            <pc:sldLayoutMk cId="747966075" sldId="2147483821"/>
          </pc:sldLayoutMkLst>
        </pc:sldLayoutChg>
        <pc:sldLayoutChg chg="modTransition">
          <pc:chgData name="vaishnavi leharkar" userId="7f88950f61ad87d3" providerId="LiveId" clId="{DC795EB4-533C-4829-95A2-77EC87A7D154}" dt="2024-12-10T09:59:39.695" v="74"/>
          <pc:sldLayoutMkLst>
            <pc:docMk/>
            <pc:sldMasterMk cId="660661025" sldId="2147483812"/>
            <pc:sldLayoutMk cId="1052653935" sldId="2147483822"/>
          </pc:sldLayoutMkLst>
        </pc:sldLayoutChg>
        <pc:sldLayoutChg chg="modTransition">
          <pc:chgData name="vaishnavi leharkar" userId="7f88950f61ad87d3" providerId="LiveId" clId="{DC795EB4-533C-4829-95A2-77EC87A7D154}" dt="2024-12-10T09:59:39.695" v="74"/>
          <pc:sldLayoutMkLst>
            <pc:docMk/>
            <pc:sldMasterMk cId="660661025" sldId="2147483812"/>
            <pc:sldLayoutMk cId="4180181494" sldId="214748382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DB53-8871-B10C-E5FE-7A0DCB6D98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0C9B76-E8CB-B93E-37E2-FAC1A95902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153E5F-A84F-1392-4277-77E6DCE56A3D}"/>
              </a:ext>
            </a:extLst>
          </p:cNvPr>
          <p:cNvSpPr>
            <a:spLocks noGrp="1"/>
          </p:cNvSpPr>
          <p:nvPr>
            <p:ph type="dt" sz="half" idx="10"/>
          </p:nvPr>
        </p:nvSpPr>
        <p:spPr/>
        <p:txBody>
          <a:bodyPr/>
          <a:lstStyle/>
          <a:p>
            <a:fld id="{D41F2AE9-D1F1-489C-B780-B47B32CEF999}" type="datetimeFigureOut">
              <a:rPr lang="en-IN" smtClean="0"/>
              <a:t>12-12-2024</a:t>
            </a:fld>
            <a:endParaRPr lang="en-IN"/>
          </a:p>
        </p:txBody>
      </p:sp>
      <p:sp>
        <p:nvSpPr>
          <p:cNvPr id="5" name="Footer Placeholder 4">
            <a:extLst>
              <a:ext uri="{FF2B5EF4-FFF2-40B4-BE49-F238E27FC236}">
                <a16:creationId xmlns:a16="http://schemas.microsoft.com/office/drawing/2014/main" id="{64127AA4-FE8B-32B7-E643-9D970CD816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7AD272-4739-BF88-5A7D-305194AF8082}"/>
              </a:ext>
            </a:extLst>
          </p:cNvPr>
          <p:cNvSpPr>
            <a:spLocks noGrp="1"/>
          </p:cNvSpPr>
          <p:nvPr>
            <p:ph type="sldNum" sz="quarter" idx="12"/>
          </p:nvPr>
        </p:nvSpPr>
        <p:spPr/>
        <p:txBody>
          <a:bodyPr/>
          <a:lstStyle/>
          <a:p>
            <a:fld id="{BC5181A8-DDB7-4E69-9753-C3C7FCE901FA}" type="slidenum">
              <a:rPr lang="en-IN" smtClean="0"/>
              <a:t>‹#›</a:t>
            </a:fld>
            <a:endParaRPr lang="en-IN"/>
          </a:p>
        </p:txBody>
      </p:sp>
    </p:spTree>
    <p:extLst>
      <p:ext uri="{BB962C8B-B14F-4D97-AF65-F5344CB8AC3E}">
        <p14:creationId xmlns:p14="http://schemas.microsoft.com/office/powerpoint/2010/main" val="1063130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BA71-99B3-7869-4C95-1F2430D0EB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1482A3-C23B-B7D5-B277-E5D42F2F34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B6A059-81A2-33CB-FF05-4E35F411010D}"/>
              </a:ext>
            </a:extLst>
          </p:cNvPr>
          <p:cNvSpPr>
            <a:spLocks noGrp="1"/>
          </p:cNvSpPr>
          <p:nvPr>
            <p:ph type="dt" sz="half" idx="10"/>
          </p:nvPr>
        </p:nvSpPr>
        <p:spPr/>
        <p:txBody>
          <a:bodyPr/>
          <a:lstStyle/>
          <a:p>
            <a:fld id="{D41F2AE9-D1F1-489C-B780-B47B32CEF999}" type="datetimeFigureOut">
              <a:rPr lang="en-IN" smtClean="0"/>
              <a:t>12-12-2024</a:t>
            </a:fld>
            <a:endParaRPr lang="en-IN"/>
          </a:p>
        </p:txBody>
      </p:sp>
      <p:sp>
        <p:nvSpPr>
          <p:cNvPr id="5" name="Footer Placeholder 4">
            <a:extLst>
              <a:ext uri="{FF2B5EF4-FFF2-40B4-BE49-F238E27FC236}">
                <a16:creationId xmlns:a16="http://schemas.microsoft.com/office/drawing/2014/main" id="{C485753C-0CD5-0905-5E35-DD1F76BC89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CC79A0-8430-4116-BBEE-FECC96E24591}"/>
              </a:ext>
            </a:extLst>
          </p:cNvPr>
          <p:cNvSpPr>
            <a:spLocks noGrp="1"/>
          </p:cNvSpPr>
          <p:nvPr>
            <p:ph type="sldNum" sz="quarter" idx="12"/>
          </p:nvPr>
        </p:nvSpPr>
        <p:spPr/>
        <p:txBody>
          <a:bodyPr/>
          <a:lstStyle/>
          <a:p>
            <a:fld id="{BC5181A8-DDB7-4E69-9753-C3C7FCE901FA}" type="slidenum">
              <a:rPr lang="en-IN" smtClean="0"/>
              <a:t>‹#›</a:t>
            </a:fld>
            <a:endParaRPr lang="en-IN"/>
          </a:p>
        </p:txBody>
      </p:sp>
    </p:spTree>
    <p:extLst>
      <p:ext uri="{BB962C8B-B14F-4D97-AF65-F5344CB8AC3E}">
        <p14:creationId xmlns:p14="http://schemas.microsoft.com/office/powerpoint/2010/main" val="10526539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FB054A-A2C8-C8A5-2F74-66A53F92D8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50937A-B5E2-2865-3B29-7028018C0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E4EBDA-B4BA-A908-109C-A3DCF5A4A6E5}"/>
              </a:ext>
            </a:extLst>
          </p:cNvPr>
          <p:cNvSpPr>
            <a:spLocks noGrp="1"/>
          </p:cNvSpPr>
          <p:nvPr>
            <p:ph type="dt" sz="half" idx="10"/>
          </p:nvPr>
        </p:nvSpPr>
        <p:spPr/>
        <p:txBody>
          <a:bodyPr/>
          <a:lstStyle/>
          <a:p>
            <a:fld id="{D41F2AE9-D1F1-489C-B780-B47B32CEF999}" type="datetimeFigureOut">
              <a:rPr lang="en-IN" smtClean="0"/>
              <a:t>12-12-2024</a:t>
            </a:fld>
            <a:endParaRPr lang="en-IN"/>
          </a:p>
        </p:txBody>
      </p:sp>
      <p:sp>
        <p:nvSpPr>
          <p:cNvPr id="5" name="Footer Placeholder 4">
            <a:extLst>
              <a:ext uri="{FF2B5EF4-FFF2-40B4-BE49-F238E27FC236}">
                <a16:creationId xmlns:a16="http://schemas.microsoft.com/office/drawing/2014/main" id="{27307E77-2043-22E7-E950-3B6DED1240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83BBBA-CC61-504D-5FC1-30ED01A1A2C0}"/>
              </a:ext>
            </a:extLst>
          </p:cNvPr>
          <p:cNvSpPr>
            <a:spLocks noGrp="1"/>
          </p:cNvSpPr>
          <p:nvPr>
            <p:ph type="sldNum" sz="quarter" idx="12"/>
          </p:nvPr>
        </p:nvSpPr>
        <p:spPr/>
        <p:txBody>
          <a:bodyPr/>
          <a:lstStyle/>
          <a:p>
            <a:fld id="{BC5181A8-DDB7-4E69-9753-C3C7FCE901FA}" type="slidenum">
              <a:rPr lang="en-IN" smtClean="0"/>
              <a:t>‹#›</a:t>
            </a:fld>
            <a:endParaRPr lang="en-IN"/>
          </a:p>
        </p:txBody>
      </p:sp>
    </p:spTree>
    <p:extLst>
      <p:ext uri="{BB962C8B-B14F-4D97-AF65-F5344CB8AC3E}">
        <p14:creationId xmlns:p14="http://schemas.microsoft.com/office/powerpoint/2010/main" val="4180181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BE69-7CBD-ACFC-EACB-443A1D34E8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C140B9-BB32-8D43-F8E5-3ED1420CEB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2BE4DB-40FA-4249-F543-208A6F522089}"/>
              </a:ext>
            </a:extLst>
          </p:cNvPr>
          <p:cNvSpPr>
            <a:spLocks noGrp="1"/>
          </p:cNvSpPr>
          <p:nvPr>
            <p:ph type="dt" sz="half" idx="10"/>
          </p:nvPr>
        </p:nvSpPr>
        <p:spPr/>
        <p:txBody>
          <a:bodyPr/>
          <a:lstStyle/>
          <a:p>
            <a:fld id="{D41F2AE9-D1F1-489C-B780-B47B32CEF999}" type="datetimeFigureOut">
              <a:rPr lang="en-IN" smtClean="0"/>
              <a:t>12-12-2024</a:t>
            </a:fld>
            <a:endParaRPr lang="en-IN"/>
          </a:p>
        </p:txBody>
      </p:sp>
      <p:sp>
        <p:nvSpPr>
          <p:cNvPr id="5" name="Footer Placeholder 4">
            <a:extLst>
              <a:ext uri="{FF2B5EF4-FFF2-40B4-BE49-F238E27FC236}">
                <a16:creationId xmlns:a16="http://schemas.microsoft.com/office/drawing/2014/main" id="{6A456737-A248-E4B7-30F5-509C8FD8A8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BFA4D7-2ABA-88D4-FF71-469FDADF991A}"/>
              </a:ext>
            </a:extLst>
          </p:cNvPr>
          <p:cNvSpPr>
            <a:spLocks noGrp="1"/>
          </p:cNvSpPr>
          <p:nvPr>
            <p:ph type="sldNum" sz="quarter" idx="12"/>
          </p:nvPr>
        </p:nvSpPr>
        <p:spPr/>
        <p:txBody>
          <a:bodyPr/>
          <a:lstStyle/>
          <a:p>
            <a:fld id="{BC5181A8-DDB7-4E69-9753-C3C7FCE901FA}" type="slidenum">
              <a:rPr lang="en-IN" smtClean="0"/>
              <a:t>‹#›</a:t>
            </a:fld>
            <a:endParaRPr lang="en-IN"/>
          </a:p>
        </p:txBody>
      </p:sp>
    </p:spTree>
    <p:extLst>
      <p:ext uri="{BB962C8B-B14F-4D97-AF65-F5344CB8AC3E}">
        <p14:creationId xmlns:p14="http://schemas.microsoft.com/office/powerpoint/2010/main" val="25862765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81F9-085D-CE4E-E744-966F99FDE0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36EB1B-1A0D-61AB-671E-09F1D00520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3FC08C-BD1B-7DF2-817B-FD30F3C9FBC1}"/>
              </a:ext>
            </a:extLst>
          </p:cNvPr>
          <p:cNvSpPr>
            <a:spLocks noGrp="1"/>
          </p:cNvSpPr>
          <p:nvPr>
            <p:ph type="dt" sz="half" idx="10"/>
          </p:nvPr>
        </p:nvSpPr>
        <p:spPr/>
        <p:txBody>
          <a:bodyPr/>
          <a:lstStyle/>
          <a:p>
            <a:fld id="{D41F2AE9-D1F1-489C-B780-B47B32CEF999}" type="datetimeFigureOut">
              <a:rPr lang="en-IN" smtClean="0"/>
              <a:t>12-12-2024</a:t>
            </a:fld>
            <a:endParaRPr lang="en-IN"/>
          </a:p>
        </p:txBody>
      </p:sp>
      <p:sp>
        <p:nvSpPr>
          <p:cNvPr id="5" name="Footer Placeholder 4">
            <a:extLst>
              <a:ext uri="{FF2B5EF4-FFF2-40B4-BE49-F238E27FC236}">
                <a16:creationId xmlns:a16="http://schemas.microsoft.com/office/drawing/2014/main" id="{51E38505-45B7-3A18-83F0-9472D72B3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FB7594-8B9C-B0AE-2818-075D28EFF5DE}"/>
              </a:ext>
            </a:extLst>
          </p:cNvPr>
          <p:cNvSpPr>
            <a:spLocks noGrp="1"/>
          </p:cNvSpPr>
          <p:nvPr>
            <p:ph type="sldNum" sz="quarter" idx="12"/>
          </p:nvPr>
        </p:nvSpPr>
        <p:spPr/>
        <p:txBody>
          <a:bodyPr/>
          <a:lstStyle/>
          <a:p>
            <a:fld id="{BC5181A8-DDB7-4E69-9753-C3C7FCE901FA}" type="slidenum">
              <a:rPr lang="en-IN" smtClean="0"/>
              <a:t>‹#›</a:t>
            </a:fld>
            <a:endParaRPr lang="en-IN"/>
          </a:p>
        </p:txBody>
      </p:sp>
    </p:spTree>
    <p:extLst>
      <p:ext uri="{BB962C8B-B14F-4D97-AF65-F5344CB8AC3E}">
        <p14:creationId xmlns:p14="http://schemas.microsoft.com/office/powerpoint/2010/main" val="2341317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326CD-91A6-E3EC-70F4-3AA26C752F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B638E2-10E0-1A80-A635-A8284693DC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5EB56B-EE6D-AF0D-1AAC-595E0B149F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39919C-BF1E-C3FE-1A40-769DD18AE09C}"/>
              </a:ext>
            </a:extLst>
          </p:cNvPr>
          <p:cNvSpPr>
            <a:spLocks noGrp="1"/>
          </p:cNvSpPr>
          <p:nvPr>
            <p:ph type="dt" sz="half" idx="10"/>
          </p:nvPr>
        </p:nvSpPr>
        <p:spPr/>
        <p:txBody>
          <a:bodyPr/>
          <a:lstStyle/>
          <a:p>
            <a:fld id="{D41F2AE9-D1F1-489C-B780-B47B32CEF999}" type="datetimeFigureOut">
              <a:rPr lang="en-IN" smtClean="0"/>
              <a:t>12-12-2024</a:t>
            </a:fld>
            <a:endParaRPr lang="en-IN"/>
          </a:p>
        </p:txBody>
      </p:sp>
      <p:sp>
        <p:nvSpPr>
          <p:cNvPr id="6" name="Footer Placeholder 5">
            <a:extLst>
              <a:ext uri="{FF2B5EF4-FFF2-40B4-BE49-F238E27FC236}">
                <a16:creationId xmlns:a16="http://schemas.microsoft.com/office/drawing/2014/main" id="{7612F87E-60C2-C6AF-1C32-BEBE06E5A0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BD8834-E225-3EDC-211B-C697639F1B50}"/>
              </a:ext>
            </a:extLst>
          </p:cNvPr>
          <p:cNvSpPr>
            <a:spLocks noGrp="1"/>
          </p:cNvSpPr>
          <p:nvPr>
            <p:ph type="sldNum" sz="quarter" idx="12"/>
          </p:nvPr>
        </p:nvSpPr>
        <p:spPr/>
        <p:txBody>
          <a:bodyPr/>
          <a:lstStyle/>
          <a:p>
            <a:fld id="{BC5181A8-DDB7-4E69-9753-C3C7FCE901FA}" type="slidenum">
              <a:rPr lang="en-IN" smtClean="0"/>
              <a:t>‹#›</a:t>
            </a:fld>
            <a:endParaRPr lang="en-IN"/>
          </a:p>
        </p:txBody>
      </p:sp>
    </p:spTree>
    <p:extLst>
      <p:ext uri="{BB962C8B-B14F-4D97-AF65-F5344CB8AC3E}">
        <p14:creationId xmlns:p14="http://schemas.microsoft.com/office/powerpoint/2010/main" val="21298092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F06A1-0FA9-0998-9B23-8F277A9BD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205D88-2CBD-3A40-B8E8-36CE99F83C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C09C99-B996-FEAF-20E6-7FBEC09E9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092E97-FCAB-144F-AD72-C0C616DF3A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651A7F-4171-4C91-FD44-8BD1ADE958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3EEF66-AE73-97C0-2453-F0D2AA06A860}"/>
              </a:ext>
            </a:extLst>
          </p:cNvPr>
          <p:cNvSpPr>
            <a:spLocks noGrp="1"/>
          </p:cNvSpPr>
          <p:nvPr>
            <p:ph type="dt" sz="half" idx="10"/>
          </p:nvPr>
        </p:nvSpPr>
        <p:spPr/>
        <p:txBody>
          <a:bodyPr/>
          <a:lstStyle/>
          <a:p>
            <a:fld id="{D41F2AE9-D1F1-489C-B780-B47B32CEF999}" type="datetimeFigureOut">
              <a:rPr lang="en-IN" smtClean="0"/>
              <a:t>12-12-2024</a:t>
            </a:fld>
            <a:endParaRPr lang="en-IN"/>
          </a:p>
        </p:txBody>
      </p:sp>
      <p:sp>
        <p:nvSpPr>
          <p:cNvPr id="8" name="Footer Placeholder 7">
            <a:extLst>
              <a:ext uri="{FF2B5EF4-FFF2-40B4-BE49-F238E27FC236}">
                <a16:creationId xmlns:a16="http://schemas.microsoft.com/office/drawing/2014/main" id="{033FF424-029D-77DE-A0F6-7F0E3663D8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FFA83A-2F74-E383-D0B8-1FA262CD4522}"/>
              </a:ext>
            </a:extLst>
          </p:cNvPr>
          <p:cNvSpPr>
            <a:spLocks noGrp="1"/>
          </p:cNvSpPr>
          <p:nvPr>
            <p:ph type="sldNum" sz="quarter" idx="12"/>
          </p:nvPr>
        </p:nvSpPr>
        <p:spPr/>
        <p:txBody>
          <a:bodyPr/>
          <a:lstStyle/>
          <a:p>
            <a:fld id="{BC5181A8-DDB7-4E69-9753-C3C7FCE901FA}" type="slidenum">
              <a:rPr lang="en-IN" smtClean="0"/>
              <a:t>‹#›</a:t>
            </a:fld>
            <a:endParaRPr lang="en-IN"/>
          </a:p>
        </p:txBody>
      </p:sp>
    </p:spTree>
    <p:extLst>
      <p:ext uri="{BB962C8B-B14F-4D97-AF65-F5344CB8AC3E}">
        <p14:creationId xmlns:p14="http://schemas.microsoft.com/office/powerpoint/2010/main" val="19829988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540B-1E11-6975-5738-5321F6A527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66ADB7-C1F4-B657-391F-BF61F5B92EF4}"/>
              </a:ext>
            </a:extLst>
          </p:cNvPr>
          <p:cNvSpPr>
            <a:spLocks noGrp="1"/>
          </p:cNvSpPr>
          <p:nvPr>
            <p:ph type="dt" sz="half" idx="10"/>
          </p:nvPr>
        </p:nvSpPr>
        <p:spPr/>
        <p:txBody>
          <a:bodyPr/>
          <a:lstStyle/>
          <a:p>
            <a:fld id="{D41F2AE9-D1F1-489C-B780-B47B32CEF999}" type="datetimeFigureOut">
              <a:rPr lang="en-IN" smtClean="0"/>
              <a:t>12-12-2024</a:t>
            </a:fld>
            <a:endParaRPr lang="en-IN"/>
          </a:p>
        </p:txBody>
      </p:sp>
      <p:sp>
        <p:nvSpPr>
          <p:cNvPr id="4" name="Footer Placeholder 3">
            <a:extLst>
              <a:ext uri="{FF2B5EF4-FFF2-40B4-BE49-F238E27FC236}">
                <a16:creationId xmlns:a16="http://schemas.microsoft.com/office/drawing/2014/main" id="{749FACCC-3E60-68B9-38F5-8C92CBA3F2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47BF4F-85EF-FC3B-6902-7BADCA997C4F}"/>
              </a:ext>
            </a:extLst>
          </p:cNvPr>
          <p:cNvSpPr>
            <a:spLocks noGrp="1"/>
          </p:cNvSpPr>
          <p:nvPr>
            <p:ph type="sldNum" sz="quarter" idx="12"/>
          </p:nvPr>
        </p:nvSpPr>
        <p:spPr/>
        <p:txBody>
          <a:bodyPr/>
          <a:lstStyle/>
          <a:p>
            <a:fld id="{BC5181A8-DDB7-4E69-9753-C3C7FCE901FA}" type="slidenum">
              <a:rPr lang="en-IN" smtClean="0"/>
              <a:t>‹#›</a:t>
            </a:fld>
            <a:endParaRPr lang="en-IN"/>
          </a:p>
        </p:txBody>
      </p:sp>
    </p:spTree>
    <p:extLst>
      <p:ext uri="{BB962C8B-B14F-4D97-AF65-F5344CB8AC3E}">
        <p14:creationId xmlns:p14="http://schemas.microsoft.com/office/powerpoint/2010/main" val="3462434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EDDAD1-FB64-8C3A-5CE6-6AB426F50903}"/>
              </a:ext>
            </a:extLst>
          </p:cNvPr>
          <p:cNvSpPr>
            <a:spLocks noGrp="1"/>
          </p:cNvSpPr>
          <p:nvPr>
            <p:ph type="dt" sz="half" idx="10"/>
          </p:nvPr>
        </p:nvSpPr>
        <p:spPr/>
        <p:txBody>
          <a:bodyPr/>
          <a:lstStyle/>
          <a:p>
            <a:fld id="{D41F2AE9-D1F1-489C-B780-B47B32CEF999}" type="datetimeFigureOut">
              <a:rPr lang="en-IN" smtClean="0"/>
              <a:t>12-12-2024</a:t>
            </a:fld>
            <a:endParaRPr lang="en-IN"/>
          </a:p>
        </p:txBody>
      </p:sp>
      <p:sp>
        <p:nvSpPr>
          <p:cNvPr id="3" name="Footer Placeholder 2">
            <a:extLst>
              <a:ext uri="{FF2B5EF4-FFF2-40B4-BE49-F238E27FC236}">
                <a16:creationId xmlns:a16="http://schemas.microsoft.com/office/drawing/2014/main" id="{9A4407D3-25BC-D0BC-D76C-5E2A35E01B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A49364-8397-0443-86EB-447C10BFD640}"/>
              </a:ext>
            </a:extLst>
          </p:cNvPr>
          <p:cNvSpPr>
            <a:spLocks noGrp="1"/>
          </p:cNvSpPr>
          <p:nvPr>
            <p:ph type="sldNum" sz="quarter" idx="12"/>
          </p:nvPr>
        </p:nvSpPr>
        <p:spPr/>
        <p:txBody>
          <a:bodyPr/>
          <a:lstStyle/>
          <a:p>
            <a:fld id="{BC5181A8-DDB7-4E69-9753-C3C7FCE901FA}" type="slidenum">
              <a:rPr lang="en-IN" smtClean="0"/>
              <a:t>‹#›</a:t>
            </a:fld>
            <a:endParaRPr lang="en-IN"/>
          </a:p>
        </p:txBody>
      </p:sp>
    </p:spTree>
    <p:extLst>
      <p:ext uri="{BB962C8B-B14F-4D97-AF65-F5344CB8AC3E}">
        <p14:creationId xmlns:p14="http://schemas.microsoft.com/office/powerpoint/2010/main" val="3359388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6905-317D-083B-A6A5-67AB055426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F19C64-08A2-CF3B-1A8A-D214B1F083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79009B-E335-F29A-0D2B-8D06006630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CBEC75-DD1C-BC1E-FFEB-292309872864}"/>
              </a:ext>
            </a:extLst>
          </p:cNvPr>
          <p:cNvSpPr>
            <a:spLocks noGrp="1"/>
          </p:cNvSpPr>
          <p:nvPr>
            <p:ph type="dt" sz="half" idx="10"/>
          </p:nvPr>
        </p:nvSpPr>
        <p:spPr/>
        <p:txBody>
          <a:bodyPr/>
          <a:lstStyle/>
          <a:p>
            <a:fld id="{D41F2AE9-D1F1-489C-B780-B47B32CEF999}" type="datetimeFigureOut">
              <a:rPr lang="en-IN" smtClean="0"/>
              <a:t>12-12-2024</a:t>
            </a:fld>
            <a:endParaRPr lang="en-IN"/>
          </a:p>
        </p:txBody>
      </p:sp>
      <p:sp>
        <p:nvSpPr>
          <p:cNvPr id="6" name="Footer Placeholder 5">
            <a:extLst>
              <a:ext uri="{FF2B5EF4-FFF2-40B4-BE49-F238E27FC236}">
                <a16:creationId xmlns:a16="http://schemas.microsoft.com/office/drawing/2014/main" id="{68C42E0B-36A0-33A1-986F-6E8C4AB0A7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724A0C-CD82-D96F-4AFF-404290808A6C}"/>
              </a:ext>
            </a:extLst>
          </p:cNvPr>
          <p:cNvSpPr>
            <a:spLocks noGrp="1"/>
          </p:cNvSpPr>
          <p:nvPr>
            <p:ph type="sldNum" sz="quarter" idx="12"/>
          </p:nvPr>
        </p:nvSpPr>
        <p:spPr/>
        <p:txBody>
          <a:bodyPr/>
          <a:lstStyle/>
          <a:p>
            <a:fld id="{BC5181A8-DDB7-4E69-9753-C3C7FCE901FA}" type="slidenum">
              <a:rPr lang="en-IN" smtClean="0"/>
              <a:t>‹#›</a:t>
            </a:fld>
            <a:endParaRPr lang="en-IN"/>
          </a:p>
        </p:txBody>
      </p:sp>
    </p:spTree>
    <p:extLst>
      <p:ext uri="{BB962C8B-B14F-4D97-AF65-F5344CB8AC3E}">
        <p14:creationId xmlns:p14="http://schemas.microsoft.com/office/powerpoint/2010/main" val="1162701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38D86-FCBB-068A-330C-2FC37B54DD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831DB4-156D-713C-E16A-130E46C61D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41E194-215E-8632-B0A6-D53D21666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B657E8-251D-9860-8B23-7E439A508B7C}"/>
              </a:ext>
            </a:extLst>
          </p:cNvPr>
          <p:cNvSpPr>
            <a:spLocks noGrp="1"/>
          </p:cNvSpPr>
          <p:nvPr>
            <p:ph type="dt" sz="half" idx="10"/>
          </p:nvPr>
        </p:nvSpPr>
        <p:spPr/>
        <p:txBody>
          <a:bodyPr/>
          <a:lstStyle/>
          <a:p>
            <a:fld id="{D41F2AE9-D1F1-489C-B780-B47B32CEF999}" type="datetimeFigureOut">
              <a:rPr lang="en-IN" smtClean="0"/>
              <a:t>12-12-2024</a:t>
            </a:fld>
            <a:endParaRPr lang="en-IN"/>
          </a:p>
        </p:txBody>
      </p:sp>
      <p:sp>
        <p:nvSpPr>
          <p:cNvPr id="6" name="Footer Placeholder 5">
            <a:extLst>
              <a:ext uri="{FF2B5EF4-FFF2-40B4-BE49-F238E27FC236}">
                <a16:creationId xmlns:a16="http://schemas.microsoft.com/office/drawing/2014/main" id="{316A8CFB-B075-536B-6AD5-6375765C36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9B2730-BFE5-5A28-6EC7-0FFD3D428B8C}"/>
              </a:ext>
            </a:extLst>
          </p:cNvPr>
          <p:cNvSpPr>
            <a:spLocks noGrp="1"/>
          </p:cNvSpPr>
          <p:nvPr>
            <p:ph type="sldNum" sz="quarter" idx="12"/>
          </p:nvPr>
        </p:nvSpPr>
        <p:spPr/>
        <p:txBody>
          <a:bodyPr/>
          <a:lstStyle/>
          <a:p>
            <a:fld id="{BC5181A8-DDB7-4E69-9753-C3C7FCE901FA}" type="slidenum">
              <a:rPr lang="en-IN" smtClean="0"/>
              <a:t>‹#›</a:t>
            </a:fld>
            <a:endParaRPr lang="en-IN"/>
          </a:p>
        </p:txBody>
      </p:sp>
    </p:spTree>
    <p:extLst>
      <p:ext uri="{BB962C8B-B14F-4D97-AF65-F5344CB8AC3E}">
        <p14:creationId xmlns:p14="http://schemas.microsoft.com/office/powerpoint/2010/main" val="747966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FC85F4-5D2B-A2DC-BB9D-EF28996CB3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8643F3-3592-4B8F-AD5F-45210824C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C03665-1458-E5F7-47CB-918E95FEF3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F2AE9-D1F1-489C-B780-B47B32CEF999}" type="datetimeFigureOut">
              <a:rPr lang="en-IN" smtClean="0"/>
              <a:t>12-12-2024</a:t>
            </a:fld>
            <a:endParaRPr lang="en-IN"/>
          </a:p>
        </p:txBody>
      </p:sp>
      <p:sp>
        <p:nvSpPr>
          <p:cNvPr id="5" name="Footer Placeholder 4">
            <a:extLst>
              <a:ext uri="{FF2B5EF4-FFF2-40B4-BE49-F238E27FC236}">
                <a16:creationId xmlns:a16="http://schemas.microsoft.com/office/drawing/2014/main" id="{D1D01443-70DE-BC13-7EDE-9A62DA12EC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FD27AD-CCC3-F02C-7E1E-240A31CA18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181A8-DDB7-4E69-9753-C3C7FCE901FA}" type="slidenum">
              <a:rPr lang="en-IN" smtClean="0"/>
              <a:t>‹#›</a:t>
            </a:fld>
            <a:endParaRPr lang="en-IN"/>
          </a:p>
        </p:txBody>
      </p:sp>
    </p:spTree>
    <p:extLst>
      <p:ext uri="{BB962C8B-B14F-4D97-AF65-F5344CB8AC3E}">
        <p14:creationId xmlns:p14="http://schemas.microsoft.com/office/powerpoint/2010/main" val="660661025"/>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BE9F07-761A-EE28-D306-298D83CA1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698"/>
            <a:ext cx="12389713" cy="6936698"/>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E84D63D9-6C35-1BF2-C38D-7F92F32E5494}"/>
              </a:ext>
            </a:extLst>
          </p:cNvPr>
          <p:cNvSpPr txBox="1"/>
          <p:nvPr/>
        </p:nvSpPr>
        <p:spPr>
          <a:xfrm>
            <a:off x="0" y="1450659"/>
            <a:ext cx="7839855" cy="1938992"/>
          </a:xfrm>
          <a:prstGeom prst="rect">
            <a:avLst/>
          </a:prstGeom>
          <a:noFill/>
        </p:spPr>
        <p:txBody>
          <a:bodyPr wrap="square" rtlCol="0">
            <a:spAutoFit/>
          </a:bodyPr>
          <a:lstStyle/>
          <a:p>
            <a:pPr algn="ctr"/>
            <a:r>
              <a:rPr lang="en-IN" sz="6000" b="1" i="0" dirty="0">
                <a:solidFill>
                  <a:srgbClr val="0E1A77"/>
                </a:solidFill>
                <a:effectLst/>
                <a:latin typeface="Algerian" panose="04020705040A02060702" pitchFamily="82" charset="0"/>
              </a:rPr>
              <a:t>Popular </a:t>
            </a:r>
            <a:endParaRPr lang="en-IN" sz="6000" b="0" i="0" dirty="0">
              <a:solidFill>
                <a:srgbClr val="252423"/>
              </a:solidFill>
              <a:effectLst/>
              <a:latin typeface="Algerian" panose="04020705040A02060702" pitchFamily="82" charset="0"/>
            </a:endParaRPr>
          </a:p>
          <a:p>
            <a:pPr algn="ctr"/>
            <a:r>
              <a:rPr lang="en-IN" sz="6000" b="1" i="0" dirty="0">
                <a:solidFill>
                  <a:srgbClr val="0E1A77"/>
                </a:solidFill>
                <a:effectLst/>
                <a:latin typeface="Algerian" panose="04020705040A02060702" pitchFamily="82" charset="0"/>
              </a:rPr>
              <a:t>Beauty Brands</a:t>
            </a:r>
            <a:endParaRPr lang="en-IN" sz="6000" b="0" i="0" dirty="0">
              <a:solidFill>
                <a:srgbClr val="252423"/>
              </a:solidFill>
              <a:effectLst/>
              <a:latin typeface="Algerian" panose="04020705040A02060702" pitchFamily="82" charset="0"/>
            </a:endParaRPr>
          </a:p>
        </p:txBody>
      </p:sp>
      <p:pic>
        <p:nvPicPr>
          <p:cNvPr id="10" name="Picture 9">
            <a:extLst>
              <a:ext uri="{FF2B5EF4-FFF2-40B4-BE49-F238E27FC236}">
                <a16:creationId xmlns:a16="http://schemas.microsoft.com/office/drawing/2014/main" id="{74C291F7-88E5-D06E-5C51-5CD455510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4965" y="3498300"/>
            <a:ext cx="2676524" cy="2676524"/>
          </a:xfrm>
          <a:prstGeom prst="ellipse">
            <a:avLst/>
          </a:prstGeom>
          <a:ln>
            <a:noFill/>
          </a:ln>
          <a:effectLst>
            <a:softEdge rad="112500"/>
          </a:effectLst>
        </p:spPr>
      </p:pic>
    </p:spTree>
    <p:extLst>
      <p:ext uri="{BB962C8B-B14F-4D97-AF65-F5344CB8AC3E}">
        <p14:creationId xmlns:p14="http://schemas.microsoft.com/office/powerpoint/2010/main" val="2628814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ageCurlDouble"/>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ink Brown Images - Free Download on Freepik">
            <a:extLst>
              <a:ext uri="{FF2B5EF4-FFF2-40B4-BE49-F238E27FC236}">
                <a16:creationId xmlns:a16="http://schemas.microsoft.com/office/drawing/2014/main" id="{F0F13C8A-A60A-8215-1464-7D573162E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633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7D3E3E4-944F-2058-6779-16DF6ACDC5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57" y="570669"/>
            <a:ext cx="6887536" cy="406774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4" name="TextBox 3">
            <a:extLst>
              <a:ext uri="{FF2B5EF4-FFF2-40B4-BE49-F238E27FC236}">
                <a16:creationId xmlns:a16="http://schemas.microsoft.com/office/drawing/2014/main" id="{EF1E58EC-3106-EAC0-6A99-3083F078C9A1}"/>
              </a:ext>
            </a:extLst>
          </p:cNvPr>
          <p:cNvSpPr txBox="1"/>
          <p:nvPr/>
        </p:nvSpPr>
        <p:spPr>
          <a:xfrm>
            <a:off x="7545050" y="417496"/>
            <a:ext cx="4646950" cy="6001643"/>
          </a:xfrm>
          <a:prstGeom prst="rect">
            <a:avLst/>
          </a:prstGeom>
          <a:noFill/>
        </p:spPr>
        <p:txBody>
          <a:bodyPr wrap="square" rtlCol="0">
            <a:spAutoFit/>
          </a:bodyPr>
          <a:lstStyle/>
          <a:p>
            <a:r>
              <a:rPr lang="en-US" sz="1600" b="1" dirty="0">
                <a:solidFill>
                  <a:schemeClr val="accent6">
                    <a:lumMod val="50000"/>
                  </a:schemeClr>
                </a:solidFill>
                <a:highlight>
                  <a:srgbClr val="FFFF00"/>
                </a:highlight>
                <a:latin typeface="Times New Roman" panose="02020603050405020304" pitchFamily="18" charset="0"/>
                <a:cs typeface="Times New Roman" panose="02020603050405020304" pitchFamily="18" charset="0"/>
              </a:rPr>
              <a:t>Type:</a:t>
            </a:r>
            <a:r>
              <a:rPr lang="en-US" sz="1600" dirty="0">
                <a:solidFill>
                  <a:schemeClr val="accent6">
                    <a:lumMod val="50000"/>
                  </a:schemeClr>
                </a:solidFill>
                <a:highlight>
                  <a:srgbClr val="FFFF00"/>
                </a:highlight>
                <a:latin typeface="Times New Roman" panose="02020603050405020304" pitchFamily="18" charset="0"/>
                <a:cs typeface="Times New Roman" panose="02020603050405020304" pitchFamily="18" charset="0"/>
              </a:rPr>
              <a:t> Pie Chart</a:t>
            </a:r>
          </a:p>
          <a:p>
            <a:r>
              <a:rPr lang="en-US" sz="1600" b="1" dirty="0">
                <a:solidFill>
                  <a:schemeClr val="accent6">
                    <a:lumMod val="50000"/>
                  </a:schemeClr>
                </a:solidFill>
                <a:highlight>
                  <a:srgbClr val="FFFF00"/>
                </a:highlight>
                <a:latin typeface="Times New Roman" panose="02020603050405020304" pitchFamily="18" charset="0"/>
                <a:cs typeface="Times New Roman" panose="02020603050405020304" pitchFamily="18" charset="0"/>
              </a:rPr>
              <a:t>Data:</a:t>
            </a:r>
            <a:r>
              <a:rPr lang="en-US" sz="1600" dirty="0">
                <a:solidFill>
                  <a:schemeClr val="accent6">
                    <a:lumMod val="50000"/>
                  </a:schemeClr>
                </a:solidFill>
                <a:highlight>
                  <a:srgbClr val="FFFF00"/>
                </a:highlight>
                <a:latin typeface="Times New Roman" panose="02020603050405020304" pitchFamily="18" charset="0"/>
                <a:cs typeface="Times New Roman" panose="02020603050405020304" pitchFamily="18" charset="0"/>
              </a:rPr>
              <a:t> The chart visualizes the </a:t>
            </a:r>
            <a:r>
              <a:rPr lang="en-US" sz="1600" b="1" dirty="0">
                <a:solidFill>
                  <a:schemeClr val="accent6">
                    <a:lumMod val="50000"/>
                  </a:schemeClr>
                </a:solidFill>
                <a:highlight>
                  <a:srgbClr val="FFFF00"/>
                </a:highlight>
                <a:latin typeface="Times New Roman" panose="02020603050405020304" pitchFamily="18" charset="0"/>
                <a:cs typeface="Times New Roman" panose="02020603050405020304" pitchFamily="18" charset="0"/>
              </a:rPr>
              <a:t>sum of ratings</a:t>
            </a:r>
            <a:r>
              <a:rPr lang="en-US" sz="1600" dirty="0">
                <a:solidFill>
                  <a:schemeClr val="accent6">
                    <a:lumMod val="50000"/>
                  </a:schemeClr>
                </a:solidFill>
                <a:highlight>
                  <a:srgbClr val="FFFF00"/>
                </a:highlight>
                <a:latin typeface="Times New Roman" panose="02020603050405020304" pitchFamily="18" charset="0"/>
                <a:cs typeface="Times New Roman" panose="02020603050405020304" pitchFamily="18" charset="0"/>
              </a:rPr>
              <a:t> for different cosmetic brands, categorized by their </a:t>
            </a:r>
            <a:r>
              <a:rPr lang="en-US" sz="1600" b="1" dirty="0">
                <a:solidFill>
                  <a:schemeClr val="accent6">
                    <a:lumMod val="50000"/>
                  </a:schemeClr>
                </a:solidFill>
                <a:highlight>
                  <a:srgbClr val="FFFF00"/>
                </a:highlight>
                <a:latin typeface="Times New Roman" panose="02020603050405020304" pitchFamily="18" charset="0"/>
                <a:cs typeface="Times New Roman" panose="02020603050405020304" pitchFamily="18" charset="0"/>
              </a:rPr>
              <a:t>tags</a:t>
            </a:r>
            <a:r>
              <a:rPr lang="en-US" sz="1600" dirty="0">
                <a:solidFill>
                  <a:schemeClr val="accent6">
                    <a:lumMod val="50000"/>
                  </a:schemeClr>
                </a:solidFill>
                <a:highlight>
                  <a:srgbClr val="FFFF00"/>
                </a:highlight>
                <a:latin typeface="Times New Roman" panose="02020603050405020304" pitchFamily="18" charset="0"/>
                <a:cs typeface="Times New Roman" panose="02020603050405020304" pitchFamily="18" charset="0"/>
              </a:rPr>
              <a:t> such as "Bestseller," "Featured," "Bestseller &amp; Featured," and "New."</a:t>
            </a:r>
          </a:p>
          <a:p>
            <a:r>
              <a:rPr lang="en-US" sz="1600" b="1" dirty="0">
                <a:solidFill>
                  <a:schemeClr val="accent6">
                    <a:lumMod val="50000"/>
                  </a:schemeClr>
                </a:solidFill>
                <a:highlight>
                  <a:srgbClr val="FFFF00"/>
                </a:highlight>
                <a:latin typeface="Times New Roman" panose="02020603050405020304" pitchFamily="18" charset="0"/>
                <a:cs typeface="Times New Roman" panose="02020603050405020304" pitchFamily="18" charset="0"/>
              </a:rPr>
              <a:t>Key Observations:</a:t>
            </a:r>
            <a:endParaRPr lang="en-US" sz="1600" dirty="0">
              <a:solidFill>
                <a:schemeClr val="accent6">
                  <a:lumMod val="50000"/>
                </a:schemeClr>
              </a:solidFill>
              <a:highlight>
                <a:srgbClr val="FFFF00"/>
              </a:highlight>
              <a:latin typeface="Times New Roman" panose="02020603050405020304" pitchFamily="18" charset="0"/>
              <a:cs typeface="Times New Roman" panose="02020603050405020304" pitchFamily="18" charset="0"/>
            </a:endParaRPr>
          </a:p>
          <a:p>
            <a:pPr>
              <a:buFont typeface="+mj-lt"/>
              <a:buAutoNum type="arabicPeriod"/>
            </a:pPr>
            <a:r>
              <a:rPr lang="en-US" sz="1600" b="1" dirty="0" err="1">
                <a:solidFill>
                  <a:schemeClr val="accent6">
                    <a:lumMod val="50000"/>
                  </a:schemeClr>
                </a:solidFill>
                <a:highlight>
                  <a:srgbClr val="FFFF00"/>
                </a:highlight>
                <a:latin typeface="Times New Roman" panose="02020603050405020304" pitchFamily="18" charset="0"/>
                <a:cs typeface="Times New Roman" panose="02020603050405020304" pitchFamily="18" charset="0"/>
              </a:rPr>
              <a:t>Nykaa</a:t>
            </a:r>
            <a:r>
              <a:rPr lang="en-US" sz="1600" b="1" dirty="0">
                <a:solidFill>
                  <a:schemeClr val="accent6">
                    <a:lumMod val="50000"/>
                  </a:schemeClr>
                </a:solidFill>
                <a:highlight>
                  <a:srgbClr val="FFFF00"/>
                </a:highlight>
                <a:latin typeface="Times New Roman" panose="02020603050405020304" pitchFamily="18" charset="0"/>
                <a:cs typeface="Times New Roman" panose="02020603050405020304" pitchFamily="18" charset="0"/>
              </a:rPr>
              <a:t> Cosmetics</a:t>
            </a:r>
            <a:r>
              <a:rPr lang="en-US" sz="1600" dirty="0">
                <a:solidFill>
                  <a:schemeClr val="accent6">
                    <a:lumMod val="50000"/>
                  </a:schemeClr>
                </a:solidFill>
                <a:highlight>
                  <a:srgbClr val="FFFF00"/>
                </a:highlight>
                <a:latin typeface="Times New Roman" panose="02020603050405020304" pitchFamily="18" charset="0"/>
                <a:cs typeface="Times New Roman" panose="02020603050405020304" pitchFamily="18" charset="0"/>
              </a:rPr>
              <a:t> dominates the chart with a significant portion of the pie, indicating a high sum of ratings across various tags.</a:t>
            </a:r>
          </a:p>
          <a:p>
            <a:pPr>
              <a:buFont typeface="+mj-lt"/>
              <a:buAutoNum type="arabicPeriod"/>
            </a:pPr>
            <a:r>
              <a:rPr lang="en-US" sz="1600" b="1" dirty="0">
                <a:solidFill>
                  <a:schemeClr val="accent6">
                    <a:lumMod val="50000"/>
                  </a:schemeClr>
                </a:solidFill>
                <a:highlight>
                  <a:srgbClr val="FFFF00"/>
                </a:highlight>
                <a:latin typeface="Times New Roman" panose="02020603050405020304" pitchFamily="18" charset="0"/>
                <a:cs typeface="Times New Roman" panose="02020603050405020304" pitchFamily="18" charset="0"/>
              </a:rPr>
              <a:t>Nivea</a:t>
            </a:r>
            <a:r>
              <a:rPr lang="en-US" sz="1600" dirty="0">
                <a:solidFill>
                  <a:schemeClr val="accent6">
                    <a:lumMod val="50000"/>
                  </a:schemeClr>
                </a:solidFill>
                <a:highlight>
                  <a:srgbClr val="FFFF00"/>
                </a:highlight>
                <a:latin typeface="Times New Roman" panose="02020603050405020304" pitchFamily="18" charset="0"/>
                <a:cs typeface="Times New Roman" panose="02020603050405020304" pitchFamily="18" charset="0"/>
              </a:rPr>
              <a:t> has the second-largest slice, suggesting a substantial sum of ratings, likely driven by the "Bestseller" tag.</a:t>
            </a:r>
          </a:p>
          <a:p>
            <a:pPr>
              <a:buFont typeface="+mj-lt"/>
              <a:buAutoNum type="arabicPeriod"/>
            </a:pPr>
            <a:r>
              <a:rPr lang="en-US" sz="1600" b="1" dirty="0">
                <a:solidFill>
                  <a:schemeClr val="accent6">
                    <a:lumMod val="50000"/>
                  </a:schemeClr>
                </a:solidFill>
                <a:highlight>
                  <a:srgbClr val="FFFF00"/>
                </a:highlight>
                <a:latin typeface="Times New Roman" panose="02020603050405020304" pitchFamily="18" charset="0"/>
                <a:cs typeface="Times New Roman" panose="02020603050405020304" pitchFamily="18" charset="0"/>
              </a:rPr>
              <a:t>Maybelline New York</a:t>
            </a:r>
            <a:r>
              <a:rPr lang="en-US" sz="1600" dirty="0">
                <a:solidFill>
                  <a:schemeClr val="accent6">
                    <a:lumMod val="50000"/>
                  </a:schemeClr>
                </a:solidFill>
                <a:highlight>
                  <a:srgbClr val="FFFF00"/>
                </a:highlight>
                <a:latin typeface="Times New Roman" panose="02020603050405020304" pitchFamily="18" charset="0"/>
                <a:cs typeface="Times New Roman" panose="02020603050405020304" pitchFamily="18" charset="0"/>
              </a:rPr>
              <a:t> has two slices, one for "Featured, Bestseller" and another for "New," indicating a presence across different tag categories.</a:t>
            </a:r>
          </a:p>
          <a:p>
            <a:pPr>
              <a:buFont typeface="+mj-lt"/>
              <a:buAutoNum type="arabicPeriod"/>
            </a:pPr>
            <a:r>
              <a:rPr lang="en-US" sz="1600" b="1" dirty="0" err="1">
                <a:solidFill>
                  <a:schemeClr val="accent6">
                    <a:lumMod val="50000"/>
                  </a:schemeClr>
                </a:solidFill>
                <a:highlight>
                  <a:srgbClr val="FFFF00"/>
                </a:highlight>
                <a:latin typeface="Times New Roman" panose="02020603050405020304" pitchFamily="18" charset="0"/>
                <a:cs typeface="Times New Roman" panose="02020603050405020304" pitchFamily="18" charset="0"/>
              </a:rPr>
              <a:t>Veet</a:t>
            </a:r>
            <a:r>
              <a:rPr lang="en-US" sz="1600" dirty="0">
                <a:solidFill>
                  <a:schemeClr val="accent6">
                    <a:lumMod val="50000"/>
                  </a:schemeClr>
                </a:solidFill>
                <a:highlight>
                  <a:srgbClr val="FFFF00"/>
                </a:highlight>
                <a:latin typeface="Times New Roman" panose="02020603050405020304" pitchFamily="18" charset="0"/>
                <a:cs typeface="Times New Roman" panose="02020603050405020304" pitchFamily="18" charset="0"/>
              </a:rPr>
              <a:t> has a small slice, indicating a lower sum of ratings.</a:t>
            </a:r>
          </a:p>
          <a:p>
            <a:r>
              <a:rPr lang="en-US" sz="1600" b="1" dirty="0">
                <a:solidFill>
                  <a:schemeClr val="accent6">
                    <a:lumMod val="50000"/>
                  </a:schemeClr>
                </a:solidFill>
                <a:highlight>
                  <a:srgbClr val="FFFF00"/>
                </a:highlight>
                <a:latin typeface="Times New Roman" panose="02020603050405020304" pitchFamily="18" charset="0"/>
                <a:cs typeface="Times New Roman" panose="02020603050405020304" pitchFamily="18" charset="0"/>
              </a:rPr>
              <a:t>Interpretation:</a:t>
            </a:r>
            <a:endParaRPr lang="en-US" sz="1600" dirty="0">
              <a:solidFill>
                <a:schemeClr val="accent6">
                  <a:lumMod val="50000"/>
                </a:schemeClr>
              </a:solidFill>
              <a:highlight>
                <a:srgbClr val="FFFF00"/>
              </a:highlight>
              <a:latin typeface="Times New Roman" panose="02020603050405020304" pitchFamily="18" charset="0"/>
              <a:cs typeface="Times New Roman" panose="02020603050405020304" pitchFamily="18" charset="0"/>
            </a:endParaRPr>
          </a:p>
          <a:p>
            <a:r>
              <a:rPr lang="en-US" sz="1600" dirty="0">
                <a:solidFill>
                  <a:schemeClr val="accent6">
                    <a:lumMod val="50000"/>
                  </a:schemeClr>
                </a:solidFill>
                <a:highlight>
                  <a:srgbClr val="FFFF00"/>
                </a:highlight>
                <a:latin typeface="Times New Roman" panose="02020603050405020304" pitchFamily="18" charset="0"/>
                <a:cs typeface="Times New Roman" panose="02020603050405020304" pitchFamily="18" charset="0"/>
              </a:rPr>
              <a:t>The chart provides insights into the distribution of ratings across different brands and their associated tags. It helps identify which brands are perceived as "Bestsellers," "Featured," or "New" by users, and how this perception influences their rating behavior.</a:t>
            </a:r>
          </a:p>
          <a:p>
            <a:endParaRPr lang="en-IN" sz="1600" dirty="0">
              <a:solidFill>
                <a:schemeClr val="accent6">
                  <a:lumMod val="50000"/>
                </a:schemeClr>
              </a:solidFill>
              <a:highlight>
                <a:srgbClr val="FFFF00"/>
              </a:highligh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B1E9D78-21DF-D44C-0359-61D4C5CF84F4}"/>
              </a:ext>
            </a:extLst>
          </p:cNvPr>
          <p:cNvSpPr txBox="1"/>
          <p:nvPr/>
        </p:nvSpPr>
        <p:spPr>
          <a:xfrm>
            <a:off x="1109272" y="5209081"/>
            <a:ext cx="5991069" cy="630942"/>
          </a:xfrm>
          <a:prstGeom prst="rect">
            <a:avLst/>
          </a:prstGeom>
          <a:noFill/>
        </p:spPr>
        <p:txBody>
          <a:bodyPr wrap="square" rtlCol="0">
            <a:prstTxWarp prst="textChevron">
              <a:avLst/>
            </a:prstTxWarp>
            <a:spAutoFit/>
          </a:bodyPr>
          <a:lstStyle/>
          <a:p>
            <a:r>
              <a:rPr lang="en-IN" sz="3500" dirty="0">
                <a:solidFill>
                  <a:schemeClr val="accent1">
                    <a:lumMod val="50000"/>
                  </a:schemeClr>
                </a:solidFill>
                <a:latin typeface="Algerian" panose="04020705040A02060702" pitchFamily="82" charset="0"/>
              </a:rPr>
              <a:t>Tags and brand name</a:t>
            </a:r>
          </a:p>
        </p:txBody>
      </p:sp>
    </p:spTree>
    <p:extLst>
      <p:ext uri="{BB962C8B-B14F-4D97-AF65-F5344CB8AC3E}">
        <p14:creationId xmlns:p14="http://schemas.microsoft.com/office/powerpoint/2010/main" val="9887503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ircle(in)">
                                      <p:cBhvr>
                                        <p:cTn id="25" dur="2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Yellow Makeup Brush Background Images, HD Pictures and Wallpaper For Free  Download | Pngtree">
            <a:extLst>
              <a:ext uri="{FF2B5EF4-FFF2-40B4-BE49-F238E27FC236}">
                <a16:creationId xmlns:a16="http://schemas.microsoft.com/office/drawing/2014/main" id="{733C9BEF-D7B6-D5B8-6F19-AD2FAFDA8A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455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57CDD61-08D0-D1E1-9709-035E6BFF88A2}"/>
              </a:ext>
            </a:extLst>
          </p:cNvPr>
          <p:cNvSpPr txBox="1"/>
          <p:nvPr/>
        </p:nvSpPr>
        <p:spPr>
          <a:xfrm rot="20624478">
            <a:off x="785412" y="819599"/>
            <a:ext cx="11787266" cy="5539700"/>
          </a:xfrm>
          <a:prstGeom prst="rect">
            <a:avLst/>
          </a:prstGeom>
          <a:noFill/>
        </p:spPr>
        <p:txBody>
          <a:bodyPr wrap="square" rtlCol="0">
            <a:prstTxWarp prst="textArchUp">
              <a:avLst/>
            </a:prstTxWarp>
            <a:spAutoFit/>
          </a:bodyPr>
          <a:lstStyle/>
          <a:p>
            <a:r>
              <a:rPr lang="en-IN" sz="11500" dirty="0">
                <a:latin typeface="Algerian" panose="04020705040A02060702" pitchFamily="82" charset="0"/>
              </a:rPr>
              <a:t>Thank You</a:t>
            </a:r>
          </a:p>
        </p:txBody>
      </p:sp>
      <p:pic>
        <p:nvPicPr>
          <p:cNvPr id="8198" name="Picture 6" descr="Smiley, Emoticon, Emoji, Emotion, Girl, Pretty, Lipstick, Makeup, Cute,  Funny, png | PNGWing">
            <a:extLst>
              <a:ext uri="{FF2B5EF4-FFF2-40B4-BE49-F238E27FC236}">
                <a16:creationId xmlns:a16="http://schemas.microsoft.com/office/drawing/2014/main" id="{134FD672-F1F7-B20C-9634-7FD46C156AD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40" b="99376" l="3889" r="96667">
                        <a14:foregroundMark x1="22222" y1="19958" x2="28333" y2="16632"/>
                        <a14:foregroundMark x1="45000" y1="4574" x2="52222" y2="8940"/>
                        <a14:foregroundMark x1="72500" y1="15800" x2="90833" y2="11019"/>
                        <a14:foregroundMark x1="90833" y1="11019" x2="91111" y2="10395"/>
                        <a14:foregroundMark x1="39722" y1="1663" x2="42222" y2="1040"/>
                        <a14:foregroundMark x1="97222" y1="13098" x2="97222" y2="9148"/>
                        <a14:foregroundMark x1="73889" y1="92308" x2="80278" y2="91684"/>
                        <a14:foregroundMark x1="67222" y1="95842" x2="75833" y2="97297"/>
                        <a14:foregroundMark x1="6389" y1="87734" x2="7222" y2="81081"/>
                        <a14:foregroundMark x1="29722" y1="98129" x2="21667" y2="96881"/>
                        <a14:foregroundMark x1="73889" y1="98129" x2="70556" y2="99792"/>
                        <a14:foregroundMark x1="6389" y1="46154" x2="4167" y2="56549"/>
                        <a14:foregroundMark x1="4167" y1="56549" x2="5556" y2="65073"/>
                        <a14:foregroundMark x1="5556" y1="87942" x2="3889" y2="82744"/>
                        <a14:foregroundMark x1="78611" y1="19958" x2="88611" y2="20998"/>
                        <a14:foregroundMark x1="59722" y1="55301" x2="62778" y2="55925"/>
                        <a14:foregroundMark x1="21667" y1="56341" x2="34722" y2="54886"/>
                        <a14:foregroundMark x1="73889" y1="20582" x2="69722" y2="16008"/>
                        <a14:foregroundMark x1="43056" y1="8524" x2="49167" y2="11850"/>
                      </a14:backgroundRemoval>
                    </a14:imgEffect>
                  </a14:imgLayer>
                </a14:imgProps>
              </a:ext>
              <a:ext uri="{28A0092B-C50C-407E-A947-70E740481C1C}">
                <a14:useLocalDpi xmlns:a14="http://schemas.microsoft.com/office/drawing/2010/main" val="0"/>
              </a:ext>
            </a:extLst>
          </a:blip>
          <a:srcRect/>
          <a:stretch>
            <a:fillRect/>
          </a:stretch>
        </p:blipFill>
        <p:spPr bwMode="auto">
          <a:xfrm>
            <a:off x="3287064" y="2256602"/>
            <a:ext cx="1431453" cy="1912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631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198"/>
                                        </p:tgtEl>
                                        <p:attrNameLst>
                                          <p:attrName>style.visibility</p:attrName>
                                        </p:attrNameLst>
                                      </p:cBhvr>
                                      <p:to>
                                        <p:strVal val="visible"/>
                                      </p:to>
                                    </p:set>
                                    <p:animEffect transition="in" filter="fade">
                                      <p:cBhvr>
                                        <p:cTn id="25" dur="1000"/>
                                        <p:tgtEl>
                                          <p:spTgt spid="8198"/>
                                        </p:tgtEl>
                                      </p:cBhvr>
                                    </p:animEffect>
                                    <p:anim calcmode="lin" valueType="num">
                                      <p:cBhvr>
                                        <p:cTn id="26" dur="1000" fill="hold"/>
                                        <p:tgtEl>
                                          <p:spTgt spid="8198"/>
                                        </p:tgtEl>
                                        <p:attrNameLst>
                                          <p:attrName>ppt_x</p:attrName>
                                        </p:attrNameLst>
                                      </p:cBhvr>
                                      <p:tavLst>
                                        <p:tav tm="0">
                                          <p:val>
                                            <p:strVal val="#ppt_x"/>
                                          </p:val>
                                        </p:tav>
                                        <p:tav tm="100000">
                                          <p:val>
                                            <p:strVal val="#ppt_x"/>
                                          </p:val>
                                        </p:tav>
                                      </p:tavLst>
                                    </p:anim>
                                    <p:anim calcmode="lin" valueType="num">
                                      <p:cBhvr>
                                        <p:cTn id="27" dur="1000" fill="hold"/>
                                        <p:tgtEl>
                                          <p:spTgt spid="81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F9C470-ACE7-59F9-B1D3-0B4E22A1A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89EE26A5-5825-C27E-BE11-6FD1EA2277D3}"/>
              </a:ext>
            </a:extLst>
          </p:cNvPr>
          <p:cNvSpPr txBox="1"/>
          <p:nvPr/>
        </p:nvSpPr>
        <p:spPr>
          <a:xfrm>
            <a:off x="6096000" y="2018923"/>
            <a:ext cx="5444185" cy="4832092"/>
          </a:xfrm>
          <a:prstGeom prst="rect">
            <a:avLst/>
          </a:prstGeom>
          <a:noFill/>
          <a:effectLst>
            <a:glow rad="63500">
              <a:schemeClr val="accent5">
                <a:satMod val="175000"/>
                <a:alpha val="40000"/>
              </a:schemeClr>
            </a:glow>
          </a:effectLst>
        </p:spPr>
        <p:txBody>
          <a:bodyPr wrap="square" rtlCol="0">
            <a:spAutoFit/>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Type:</a:t>
            </a:r>
            <a:r>
              <a:rPr lang="en-US" dirty="0">
                <a:solidFill>
                  <a:schemeClr val="accent2">
                    <a:lumMod val="75000"/>
                  </a:schemeClr>
                </a:solidFill>
                <a:latin typeface="Times New Roman" panose="02020603050405020304" pitchFamily="18" charset="0"/>
                <a:cs typeface="Times New Roman" panose="02020603050405020304" pitchFamily="18" charset="0"/>
              </a:rPr>
              <a:t> Pie Chart</a:t>
            </a:r>
          </a:p>
          <a:p>
            <a:r>
              <a:rPr lang="en-US" b="1" dirty="0">
                <a:solidFill>
                  <a:schemeClr val="accent2">
                    <a:lumMod val="75000"/>
                  </a:schemeClr>
                </a:solidFill>
                <a:latin typeface="Times New Roman" panose="02020603050405020304" pitchFamily="18" charset="0"/>
                <a:cs typeface="Times New Roman" panose="02020603050405020304" pitchFamily="18" charset="0"/>
              </a:rPr>
              <a:t>Data:</a:t>
            </a:r>
            <a:r>
              <a:rPr lang="en-US" dirty="0">
                <a:solidFill>
                  <a:schemeClr val="accent2">
                    <a:lumMod val="75000"/>
                  </a:schemeClr>
                </a:solidFill>
                <a:latin typeface="Times New Roman" panose="02020603050405020304" pitchFamily="18" charset="0"/>
                <a:cs typeface="Times New Roman" panose="02020603050405020304" pitchFamily="18" charset="0"/>
              </a:rPr>
              <a:t> The chart visually represents the </a:t>
            </a:r>
            <a:r>
              <a:rPr lang="en-US" sz="2400" b="1" dirty="0">
                <a:solidFill>
                  <a:schemeClr val="accent2">
                    <a:lumMod val="75000"/>
                  </a:schemeClr>
                </a:solidFill>
                <a:highlight>
                  <a:srgbClr val="FFFF00"/>
                </a:highlight>
                <a:latin typeface="Times New Roman" panose="02020603050405020304" pitchFamily="18" charset="0"/>
                <a:cs typeface="Times New Roman" panose="02020603050405020304" pitchFamily="18" charset="0"/>
              </a:rPr>
              <a:t>count of availability</a:t>
            </a:r>
            <a:r>
              <a:rPr lang="en-US" dirty="0">
                <a:solidFill>
                  <a:schemeClr val="accent2">
                    <a:lumMod val="75000"/>
                  </a:schemeClr>
                </a:solidFill>
                <a:latin typeface="Times New Roman" panose="02020603050405020304" pitchFamily="18" charset="0"/>
                <a:cs typeface="Times New Roman" panose="02020603050405020304" pitchFamily="18" charset="0"/>
              </a:rPr>
              <a:t> for various cosmetic brands. Each slice of the pie corresponds to a brand, and the size of the slice indicates the relative count of availability compared to other brands.</a:t>
            </a:r>
          </a:p>
          <a:p>
            <a:r>
              <a:rPr lang="en-US" b="1" dirty="0">
                <a:solidFill>
                  <a:schemeClr val="accent2">
                    <a:lumMod val="75000"/>
                  </a:schemeClr>
                </a:solidFill>
                <a:latin typeface="Times New Roman" panose="02020603050405020304" pitchFamily="18" charset="0"/>
                <a:cs typeface="Times New Roman" panose="02020603050405020304" pitchFamily="18" charset="0"/>
              </a:rPr>
              <a:t>Key Observations: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p>
            <a:pPr>
              <a:buFont typeface="+mj-lt"/>
              <a:buAutoNum type="arabicPeriod"/>
            </a:pPr>
            <a:r>
              <a:rPr lang="en-US" b="1" dirty="0" err="1">
                <a:solidFill>
                  <a:schemeClr val="accent2">
                    <a:lumMod val="75000"/>
                  </a:schemeClr>
                </a:solidFill>
                <a:latin typeface="Times New Roman" panose="02020603050405020304" pitchFamily="18" charset="0"/>
                <a:cs typeface="Times New Roman" panose="02020603050405020304" pitchFamily="18" charset="0"/>
              </a:rPr>
              <a:t>Nykaa</a:t>
            </a:r>
            <a:r>
              <a:rPr lang="en-US" b="1" dirty="0">
                <a:solidFill>
                  <a:schemeClr val="accent2">
                    <a:lumMod val="75000"/>
                  </a:schemeClr>
                </a:solidFill>
                <a:latin typeface="Times New Roman" panose="02020603050405020304" pitchFamily="18" charset="0"/>
                <a:cs typeface="Times New Roman" panose="02020603050405020304" pitchFamily="18" charset="0"/>
              </a:rPr>
              <a:t> Cosmetics</a:t>
            </a:r>
            <a:r>
              <a:rPr lang="en-US" dirty="0">
                <a:solidFill>
                  <a:schemeClr val="accent2">
                    <a:lumMod val="75000"/>
                  </a:schemeClr>
                </a:solidFill>
                <a:latin typeface="Times New Roman" panose="02020603050405020304" pitchFamily="18" charset="0"/>
                <a:cs typeface="Times New Roman" panose="02020603050405020304" pitchFamily="18" charset="0"/>
              </a:rPr>
              <a:t> dominates with the largest slice, indicating it has the highest count of availability at </a:t>
            </a:r>
            <a:r>
              <a:rPr lang="en-US" b="1" dirty="0">
                <a:solidFill>
                  <a:schemeClr val="accent2">
                    <a:lumMod val="75000"/>
                  </a:schemeClr>
                </a:solidFill>
                <a:latin typeface="Times New Roman" panose="02020603050405020304" pitchFamily="18" charset="0"/>
                <a:cs typeface="Times New Roman" panose="02020603050405020304" pitchFamily="18" charset="0"/>
              </a:rPr>
              <a:t>796</a:t>
            </a:r>
            <a:r>
              <a:rPr lang="en-US" dirty="0">
                <a:solidFill>
                  <a:schemeClr val="accent2">
                    <a:lumMod val="75000"/>
                  </a:schemeClr>
                </a:solidFill>
                <a:latin typeface="Times New Roman" panose="02020603050405020304" pitchFamily="18" charset="0"/>
                <a:cs typeface="Times New Roman" panose="02020603050405020304" pitchFamily="18" charset="0"/>
              </a:rPr>
              <a:t>.</a:t>
            </a:r>
          </a:p>
          <a:p>
            <a:pPr>
              <a:buFont typeface="+mj-lt"/>
              <a:buAutoNum type="arabicPeriod"/>
            </a:pPr>
            <a:r>
              <a:rPr lang="en-US" b="1" dirty="0" err="1">
                <a:solidFill>
                  <a:schemeClr val="accent2">
                    <a:lumMod val="75000"/>
                  </a:schemeClr>
                </a:solidFill>
                <a:latin typeface="Times New Roman" panose="02020603050405020304" pitchFamily="18" charset="0"/>
                <a:cs typeface="Times New Roman" panose="02020603050405020304" pitchFamily="18" charset="0"/>
              </a:rPr>
              <a:t>Biotique</a:t>
            </a:r>
            <a:r>
              <a:rPr lang="en-US" dirty="0">
                <a:solidFill>
                  <a:schemeClr val="accent2">
                    <a:lumMod val="75000"/>
                  </a:schemeClr>
                </a:solidFill>
                <a:latin typeface="Times New Roman" panose="02020603050405020304" pitchFamily="18" charset="0"/>
                <a:cs typeface="Times New Roman" panose="02020603050405020304" pitchFamily="18" charset="0"/>
              </a:rPr>
              <a:t> comes in second with a count of </a:t>
            </a:r>
            <a:r>
              <a:rPr lang="en-US" b="1" dirty="0">
                <a:solidFill>
                  <a:schemeClr val="accent2">
                    <a:lumMod val="75000"/>
                  </a:schemeClr>
                </a:solidFill>
                <a:latin typeface="Times New Roman" panose="02020603050405020304" pitchFamily="18" charset="0"/>
                <a:cs typeface="Times New Roman" panose="02020603050405020304" pitchFamily="18" charset="0"/>
              </a:rPr>
              <a:t>350</a:t>
            </a:r>
            <a:r>
              <a:rPr lang="en-US" dirty="0">
                <a:solidFill>
                  <a:schemeClr val="accent2">
                    <a:lumMod val="75000"/>
                  </a:schemeClr>
                </a:solidFill>
                <a:latin typeface="Times New Roman" panose="02020603050405020304" pitchFamily="18" charset="0"/>
                <a:cs typeface="Times New Roman" panose="02020603050405020304" pitchFamily="18" charset="0"/>
              </a:rPr>
              <a:t>.</a:t>
            </a:r>
          </a:p>
          <a:p>
            <a:pPr>
              <a:buFont typeface="+mj-lt"/>
              <a:buAutoNum type="arabicPeriod"/>
            </a:pPr>
            <a:r>
              <a:rPr lang="en-US" b="1" dirty="0">
                <a:solidFill>
                  <a:schemeClr val="accent2">
                    <a:lumMod val="75000"/>
                  </a:schemeClr>
                </a:solidFill>
                <a:latin typeface="Times New Roman" panose="02020603050405020304" pitchFamily="18" charset="0"/>
                <a:cs typeface="Times New Roman" panose="02020603050405020304" pitchFamily="18" charset="0"/>
              </a:rPr>
              <a:t>Lakme</a:t>
            </a:r>
            <a:r>
              <a:rPr lang="en-US" dirty="0">
                <a:solidFill>
                  <a:schemeClr val="accent2">
                    <a:lumMod val="75000"/>
                  </a:schemeClr>
                </a:solidFill>
                <a:latin typeface="Times New Roman" panose="02020603050405020304" pitchFamily="18" charset="0"/>
                <a:cs typeface="Times New Roman" panose="02020603050405020304" pitchFamily="18" charset="0"/>
              </a:rPr>
              <a:t> has a count of </a:t>
            </a:r>
            <a:r>
              <a:rPr lang="en-US" b="1" dirty="0">
                <a:solidFill>
                  <a:schemeClr val="accent2">
                    <a:lumMod val="75000"/>
                  </a:schemeClr>
                </a:solidFill>
                <a:latin typeface="Times New Roman" panose="02020603050405020304" pitchFamily="18" charset="0"/>
                <a:cs typeface="Times New Roman" panose="02020603050405020304" pitchFamily="18" charset="0"/>
              </a:rPr>
              <a:t>237</a:t>
            </a:r>
            <a:r>
              <a:rPr lang="en-US" dirty="0">
                <a:solidFill>
                  <a:schemeClr val="accent2">
                    <a:lumMod val="75000"/>
                  </a:schemeClr>
                </a:solidFill>
                <a:latin typeface="Times New Roman" panose="02020603050405020304" pitchFamily="18" charset="0"/>
                <a:cs typeface="Times New Roman" panose="02020603050405020304" pitchFamily="18" charset="0"/>
              </a:rPr>
              <a:t>.</a:t>
            </a:r>
          </a:p>
          <a:p>
            <a:pPr>
              <a:buFont typeface="+mj-lt"/>
              <a:buAutoNum type="arabicPeriod"/>
            </a:pPr>
            <a:r>
              <a:rPr lang="en-US" b="1" dirty="0">
                <a:solidFill>
                  <a:schemeClr val="accent2">
                    <a:lumMod val="75000"/>
                  </a:schemeClr>
                </a:solidFill>
                <a:latin typeface="Times New Roman" panose="02020603050405020304" pitchFamily="18" charset="0"/>
                <a:cs typeface="Times New Roman" panose="02020603050405020304" pitchFamily="18" charset="0"/>
              </a:rPr>
              <a:t>Lotus Herbals</a:t>
            </a:r>
            <a:r>
              <a:rPr lang="en-US" dirty="0">
                <a:solidFill>
                  <a:schemeClr val="accent2">
                    <a:lumMod val="75000"/>
                  </a:schemeClr>
                </a:solidFill>
                <a:latin typeface="Times New Roman" panose="02020603050405020304" pitchFamily="18" charset="0"/>
                <a:cs typeface="Times New Roman" panose="02020603050405020304" pitchFamily="18" charset="0"/>
              </a:rPr>
              <a:t> follows with a count of </a:t>
            </a:r>
            <a:r>
              <a:rPr lang="en-US" b="1" dirty="0">
                <a:solidFill>
                  <a:schemeClr val="accent2">
                    <a:lumMod val="75000"/>
                  </a:schemeClr>
                </a:solidFill>
                <a:latin typeface="Times New Roman" panose="02020603050405020304" pitchFamily="18" charset="0"/>
                <a:cs typeface="Times New Roman" panose="02020603050405020304" pitchFamily="18" charset="0"/>
              </a:rPr>
              <a:t>205</a:t>
            </a:r>
            <a:r>
              <a:rPr lang="en-US" dirty="0">
                <a:solidFill>
                  <a:schemeClr val="accent2">
                    <a:lumMod val="75000"/>
                  </a:schemeClr>
                </a:solidFill>
                <a:latin typeface="Times New Roman" panose="02020603050405020304" pitchFamily="18" charset="0"/>
                <a:cs typeface="Times New Roman" panose="02020603050405020304" pitchFamily="18" charset="0"/>
              </a:rPr>
              <a:t>.</a:t>
            </a:r>
          </a:p>
          <a:p>
            <a:pPr>
              <a:buFont typeface="+mj-lt"/>
              <a:buAutoNum type="arabicPeriod"/>
            </a:pPr>
            <a:r>
              <a:rPr lang="en-US" b="1" dirty="0" err="1">
                <a:solidFill>
                  <a:schemeClr val="accent2">
                    <a:lumMod val="75000"/>
                  </a:schemeClr>
                </a:solidFill>
                <a:latin typeface="Times New Roman" panose="02020603050405020304" pitchFamily="18" charset="0"/>
                <a:cs typeface="Times New Roman" panose="02020603050405020304" pitchFamily="18" charset="0"/>
              </a:rPr>
              <a:t>L'Oreal</a:t>
            </a:r>
            <a:r>
              <a:rPr lang="en-US" b="1" dirty="0">
                <a:solidFill>
                  <a:schemeClr val="accent2">
                    <a:lumMod val="75000"/>
                  </a:schemeClr>
                </a:solidFill>
                <a:latin typeface="Times New Roman" panose="02020603050405020304" pitchFamily="18" charset="0"/>
                <a:cs typeface="Times New Roman" panose="02020603050405020304" pitchFamily="18" charset="0"/>
              </a:rPr>
              <a:t> Paris</a:t>
            </a:r>
            <a:r>
              <a:rPr lang="en-US" dirty="0">
                <a:solidFill>
                  <a:schemeClr val="accent2">
                    <a:lumMod val="75000"/>
                  </a:schemeClr>
                </a:solidFill>
                <a:latin typeface="Times New Roman" panose="02020603050405020304" pitchFamily="18" charset="0"/>
                <a:cs typeface="Times New Roman" panose="02020603050405020304" pitchFamily="18" charset="0"/>
              </a:rPr>
              <a:t> has a count of </a:t>
            </a:r>
            <a:r>
              <a:rPr lang="en-US" b="1" dirty="0">
                <a:solidFill>
                  <a:schemeClr val="accent2">
                    <a:lumMod val="75000"/>
                  </a:schemeClr>
                </a:solidFill>
                <a:latin typeface="Times New Roman" panose="02020603050405020304" pitchFamily="18" charset="0"/>
                <a:cs typeface="Times New Roman" panose="02020603050405020304" pitchFamily="18" charset="0"/>
              </a:rPr>
              <a:t>188</a:t>
            </a:r>
            <a:r>
              <a:rPr lang="en-US" dirty="0">
                <a:solidFill>
                  <a:schemeClr val="accent2">
                    <a:lumMod val="75000"/>
                  </a:schemeClr>
                </a:solidFill>
                <a:latin typeface="Times New Roman" panose="02020603050405020304" pitchFamily="18" charset="0"/>
                <a:cs typeface="Times New Roman" panose="02020603050405020304" pitchFamily="18" charset="0"/>
              </a:rPr>
              <a:t>.</a:t>
            </a:r>
          </a:p>
          <a:p>
            <a:pPr>
              <a:buFont typeface="+mj-lt"/>
              <a:buAutoNum type="arabicPeriod"/>
            </a:pPr>
            <a:r>
              <a:rPr lang="en-US" dirty="0">
                <a:solidFill>
                  <a:schemeClr val="accent2">
                    <a:lumMod val="75000"/>
                  </a:schemeClr>
                </a:solidFill>
                <a:latin typeface="Times New Roman" panose="02020603050405020304" pitchFamily="18" charset="0"/>
                <a:cs typeface="Times New Roman" panose="02020603050405020304" pitchFamily="18" charset="0"/>
              </a:rPr>
              <a:t>The remaining brands (Maybelline New York, Nivea, Kay Beauty, Huda Beauty) have smaller counts ranging from </a:t>
            </a:r>
            <a:r>
              <a:rPr lang="en-US" b="1" dirty="0">
                <a:solidFill>
                  <a:schemeClr val="accent2">
                    <a:lumMod val="75000"/>
                  </a:schemeClr>
                </a:solidFill>
                <a:latin typeface="Times New Roman" panose="02020603050405020304" pitchFamily="18" charset="0"/>
                <a:cs typeface="Times New Roman" panose="02020603050405020304" pitchFamily="18" charset="0"/>
              </a:rPr>
              <a:t>103</a:t>
            </a:r>
            <a:r>
              <a:rPr lang="en-US" dirty="0">
                <a:solidFill>
                  <a:schemeClr val="accent2">
                    <a:lumMod val="75000"/>
                  </a:schemeClr>
                </a:solidFill>
                <a:latin typeface="Times New Roman" panose="02020603050405020304" pitchFamily="18" charset="0"/>
                <a:cs typeface="Times New Roman" panose="02020603050405020304" pitchFamily="18" charset="0"/>
              </a:rPr>
              <a:t> to </a:t>
            </a:r>
            <a:r>
              <a:rPr lang="en-US" b="1" dirty="0">
                <a:solidFill>
                  <a:schemeClr val="accent2">
                    <a:lumMod val="75000"/>
                  </a:schemeClr>
                </a:solidFill>
                <a:latin typeface="Times New Roman" panose="02020603050405020304" pitchFamily="18" charset="0"/>
                <a:cs typeface="Times New Roman" panose="02020603050405020304" pitchFamily="18" charset="0"/>
              </a:rPr>
              <a:t>161</a:t>
            </a:r>
            <a:r>
              <a:rPr lang="en-US" dirty="0">
                <a:solidFill>
                  <a:schemeClr val="accent2">
                    <a:lumMod val="75000"/>
                  </a:schemeClr>
                </a:solidFill>
                <a:latin typeface="Times New Roman" panose="02020603050405020304" pitchFamily="18" charset="0"/>
                <a:cs typeface="Times New Roman" panose="02020603050405020304" pitchFamily="18" charset="0"/>
              </a:rPr>
              <a:t>.</a:t>
            </a:r>
          </a:p>
        </p:txBody>
      </p:sp>
      <p:pic>
        <p:nvPicPr>
          <p:cNvPr id="11" name="Picture 10">
            <a:extLst>
              <a:ext uri="{FF2B5EF4-FFF2-40B4-BE49-F238E27FC236}">
                <a16:creationId xmlns:a16="http://schemas.microsoft.com/office/drawing/2014/main" id="{4519E4E8-2A8A-72F2-2DA7-4C01588068B5}"/>
              </a:ext>
            </a:extLst>
          </p:cNvPr>
          <p:cNvPicPr>
            <a:picLocks noChangeAspect="1"/>
          </p:cNvPicPr>
          <p:nvPr/>
        </p:nvPicPr>
        <p:blipFill>
          <a:blip r:embed="rId3"/>
          <a:stretch>
            <a:fillRect/>
          </a:stretch>
        </p:blipFill>
        <p:spPr>
          <a:xfrm>
            <a:off x="244840" y="2714496"/>
            <a:ext cx="5606321" cy="313316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extBox 1">
            <a:extLst>
              <a:ext uri="{FF2B5EF4-FFF2-40B4-BE49-F238E27FC236}">
                <a16:creationId xmlns:a16="http://schemas.microsoft.com/office/drawing/2014/main" id="{C1C9F2E6-253E-C2A1-97C8-9A68D175AB57}"/>
              </a:ext>
            </a:extLst>
          </p:cNvPr>
          <p:cNvSpPr txBox="1"/>
          <p:nvPr/>
        </p:nvSpPr>
        <p:spPr>
          <a:xfrm>
            <a:off x="104931" y="2006609"/>
            <a:ext cx="5991069" cy="630942"/>
          </a:xfrm>
          <a:prstGeom prst="rect">
            <a:avLst/>
          </a:prstGeom>
          <a:noFill/>
        </p:spPr>
        <p:txBody>
          <a:bodyPr wrap="square" rtlCol="0">
            <a:prstTxWarp prst="textChevron">
              <a:avLst/>
            </a:prstTxWarp>
            <a:spAutoFit/>
          </a:bodyPr>
          <a:lstStyle/>
          <a:p>
            <a:r>
              <a:rPr lang="en-IN" sz="3500" dirty="0">
                <a:solidFill>
                  <a:schemeClr val="accent1">
                    <a:lumMod val="50000"/>
                  </a:schemeClr>
                </a:solidFill>
                <a:latin typeface="Algerian" panose="04020705040A02060702" pitchFamily="82" charset="0"/>
              </a:rPr>
              <a:t>Product </a:t>
            </a:r>
            <a:r>
              <a:rPr lang="en-IN" sz="3500" dirty="0">
                <a:ln w="0"/>
                <a:solidFill>
                  <a:schemeClr val="accent1">
                    <a:lumMod val="50000"/>
                  </a:schemeClr>
                </a:solidFill>
                <a:effectLst>
                  <a:outerShdw blurRad="38100" dist="19050" dir="2700000" algn="tl" rotWithShape="0">
                    <a:schemeClr val="dk1">
                      <a:alpha val="40000"/>
                    </a:schemeClr>
                  </a:outerShdw>
                </a:effectLst>
                <a:latin typeface="Algerian" panose="04020705040A02060702" pitchFamily="82" charset="0"/>
              </a:rPr>
              <a:t>availability</a:t>
            </a:r>
            <a:r>
              <a:rPr lang="en-IN" sz="3500" dirty="0">
                <a:solidFill>
                  <a:schemeClr val="accent1">
                    <a:lumMod val="50000"/>
                  </a:schemeClr>
                </a:solidFill>
                <a:latin typeface="Algerian" panose="04020705040A02060702" pitchFamily="82" charset="0"/>
              </a:rPr>
              <a:t> </a:t>
            </a:r>
          </a:p>
        </p:txBody>
      </p:sp>
    </p:spTree>
    <p:extLst>
      <p:ext uri="{BB962C8B-B14F-4D97-AF65-F5344CB8AC3E}">
        <p14:creationId xmlns:p14="http://schemas.microsoft.com/office/powerpoint/2010/main" val="951560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80">
                                          <p:stCondLst>
                                            <p:cond delay="0"/>
                                          </p:stCondLst>
                                        </p:cTn>
                                        <p:tgtEl>
                                          <p:spTgt spid="11"/>
                                        </p:tgtEl>
                                      </p:cBhvr>
                                    </p:animEffect>
                                    <p:anim calcmode="lin" valueType="num">
                                      <p:cBhvr>
                                        <p:cTn id="1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8" dur="26">
                                          <p:stCondLst>
                                            <p:cond delay="650"/>
                                          </p:stCondLst>
                                        </p:cTn>
                                        <p:tgtEl>
                                          <p:spTgt spid="11"/>
                                        </p:tgtEl>
                                      </p:cBhvr>
                                      <p:to x="100000" y="60000"/>
                                    </p:animScale>
                                    <p:animScale>
                                      <p:cBhvr>
                                        <p:cTn id="19" dur="166" decel="50000">
                                          <p:stCondLst>
                                            <p:cond delay="676"/>
                                          </p:stCondLst>
                                        </p:cTn>
                                        <p:tgtEl>
                                          <p:spTgt spid="11"/>
                                        </p:tgtEl>
                                      </p:cBhvr>
                                      <p:to x="100000" y="100000"/>
                                    </p:animScale>
                                    <p:animScale>
                                      <p:cBhvr>
                                        <p:cTn id="20" dur="26">
                                          <p:stCondLst>
                                            <p:cond delay="1312"/>
                                          </p:stCondLst>
                                        </p:cTn>
                                        <p:tgtEl>
                                          <p:spTgt spid="11"/>
                                        </p:tgtEl>
                                      </p:cBhvr>
                                      <p:to x="100000" y="80000"/>
                                    </p:animScale>
                                    <p:animScale>
                                      <p:cBhvr>
                                        <p:cTn id="21" dur="166" decel="50000">
                                          <p:stCondLst>
                                            <p:cond delay="1338"/>
                                          </p:stCondLst>
                                        </p:cTn>
                                        <p:tgtEl>
                                          <p:spTgt spid="11"/>
                                        </p:tgtEl>
                                      </p:cBhvr>
                                      <p:to x="100000" y="100000"/>
                                    </p:animScale>
                                    <p:animScale>
                                      <p:cBhvr>
                                        <p:cTn id="22" dur="26">
                                          <p:stCondLst>
                                            <p:cond delay="1642"/>
                                          </p:stCondLst>
                                        </p:cTn>
                                        <p:tgtEl>
                                          <p:spTgt spid="11"/>
                                        </p:tgtEl>
                                      </p:cBhvr>
                                      <p:to x="100000" y="90000"/>
                                    </p:animScale>
                                    <p:animScale>
                                      <p:cBhvr>
                                        <p:cTn id="23" dur="166" decel="50000">
                                          <p:stCondLst>
                                            <p:cond delay="1668"/>
                                          </p:stCondLst>
                                        </p:cTn>
                                        <p:tgtEl>
                                          <p:spTgt spid="11"/>
                                        </p:tgtEl>
                                      </p:cBhvr>
                                      <p:to x="100000" y="100000"/>
                                    </p:animScale>
                                    <p:animScale>
                                      <p:cBhvr>
                                        <p:cTn id="24" dur="26">
                                          <p:stCondLst>
                                            <p:cond delay="1808"/>
                                          </p:stCondLst>
                                        </p:cTn>
                                        <p:tgtEl>
                                          <p:spTgt spid="11"/>
                                        </p:tgtEl>
                                      </p:cBhvr>
                                      <p:to x="100000" y="95000"/>
                                    </p:animScale>
                                    <p:animScale>
                                      <p:cBhvr>
                                        <p:cTn id="25" dur="166" decel="50000">
                                          <p:stCondLst>
                                            <p:cond delay="1834"/>
                                          </p:stCondLst>
                                        </p:cTn>
                                        <p:tgtEl>
                                          <p:spTgt spid="11"/>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circle(in)">
                                      <p:cBhvr>
                                        <p:cTn id="30" dur="20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astel Purple Background Images – Browse 990,593 Stock Photos, Vectors, and  Video | Adobe Stock">
            <a:extLst>
              <a:ext uri="{FF2B5EF4-FFF2-40B4-BE49-F238E27FC236}">
                <a16:creationId xmlns:a16="http://schemas.microsoft.com/office/drawing/2014/main" id="{85344B6D-03C5-5AFE-A1D0-D00BB087F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0"/>
            <a:ext cx="122491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2225814-7B77-3154-8AC0-55F1B47B11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475751" cy="3284593"/>
          </a:xfrm>
          <a:prstGeom prst="rect">
            <a:avLst/>
          </a:prstGeom>
          <a:ln>
            <a:noFill/>
          </a:ln>
          <a:effectLst>
            <a:softEdge rad="112500"/>
          </a:effectLst>
        </p:spPr>
      </p:pic>
      <p:sp>
        <p:nvSpPr>
          <p:cNvPr id="4" name="TextBox 3">
            <a:extLst>
              <a:ext uri="{FF2B5EF4-FFF2-40B4-BE49-F238E27FC236}">
                <a16:creationId xmlns:a16="http://schemas.microsoft.com/office/drawing/2014/main" id="{77927A0F-62D5-E076-EDA3-DE618B880B41}"/>
              </a:ext>
            </a:extLst>
          </p:cNvPr>
          <p:cNvSpPr txBox="1"/>
          <p:nvPr/>
        </p:nvSpPr>
        <p:spPr>
          <a:xfrm>
            <a:off x="-28575" y="3193860"/>
            <a:ext cx="9218952" cy="3754874"/>
          </a:xfrm>
          <a:prstGeom prst="rect">
            <a:avLst/>
          </a:prstGeom>
          <a:noFill/>
        </p:spPr>
        <p:txBody>
          <a:bodyPr wrap="square" rtlCol="0">
            <a:spAutoFit/>
          </a:bodyPr>
          <a:lstStyle/>
          <a:p>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Type:</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Line Chart with Shaded Area</a:t>
            </a:r>
          </a:p>
          <a:p>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Data:</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The chart visualizes </a:t>
            </a:r>
            <a:r>
              <a:rPr lang="en-US" sz="16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the </a:t>
            </a:r>
            <a:r>
              <a:rPr lang="en-US" sz="16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sum of price</a:t>
            </a:r>
            <a:r>
              <a:rPr lang="en-US" sz="16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for various cosmetic brands, likely representing the total value of discounts offered. The x-axis represents the brand names, and the y-axis represents the sum of price values. A shaded area highlights the brands with the highest total discount values.</a:t>
            </a:r>
          </a:p>
          <a:p>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Key Observations:</a:t>
            </a:r>
            <a:endPar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endParaRPr>
          </a:p>
          <a:p>
            <a:pPr>
              <a:buFont typeface="+mj-lt"/>
              <a:buAutoNum type="arabicPeriod"/>
            </a:pPr>
            <a:r>
              <a:rPr lang="en-US" sz="1400" b="1" dirty="0" err="1">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Nykaa</a:t>
            </a:r>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Cosmetics</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holds the highest total discount value at </a:t>
            </a:r>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313K</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(presumably 313 thousand units of currency).</a:t>
            </a:r>
          </a:p>
          <a:p>
            <a:pPr>
              <a:buFont typeface="+mj-lt"/>
              <a:buAutoNum type="arabicPeriod"/>
            </a:pPr>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Huda Beauty</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comes in second with a total discount value of </a:t>
            </a:r>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247K</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a:t>
            </a:r>
          </a:p>
          <a:p>
            <a:pPr>
              <a:buFont typeface="+mj-lt"/>
              <a:buAutoNum type="arabicPeriod"/>
            </a:pPr>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Kay Beauty</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has a total discount value of </a:t>
            </a:r>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170K</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a:t>
            </a:r>
          </a:p>
          <a:p>
            <a:pPr>
              <a:buFont typeface="+mj-lt"/>
              <a:buAutoNum type="arabicPeriod"/>
            </a:pPr>
            <a:r>
              <a:rPr lang="en-US" sz="1400" b="1" dirty="0" err="1">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L'Oreal</a:t>
            </a:r>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Paris</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has a total discount value of </a:t>
            </a:r>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130K</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a:t>
            </a:r>
          </a:p>
          <a:p>
            <a:pPr>
              <a:buFont typeface="+mj-lt"/>
              <a:buAutoNum type="arabicPeriod"/>
            </a:pP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The remaining brands show a decreasing trend in discount values, with </a:t>
            </a:r>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Lakme</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at </a:t>
            </a:r>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118K</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a:t>
            </a:r>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Maybelline New York</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at </a:t>
            </a:r>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110K</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a:t>
            </a:r>
            <a:r>
              <a:rPr lang="en-US" sz="1400" b="1" dirty="0" err="1">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Biotique</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at </a:t>
            </a:r>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103K</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a:t>
            </a:r>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Lotus Herbals</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at </a:t>
            </a:r>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96K</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a:t>
            </a:r>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Nivea</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at </a:t>
            </a:r>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40K</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a:t>
            </a:r>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Aveeno</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at </a:t>
            </a:r>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3K</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a:t>
            </a:r>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Kayali</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at </a:t>
            </a:r>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2K</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and </a:t>
            </a:r>
            <a:r>
              <a:rPr lang="en-US" sz="1400" b="1" dirty="0" err="1">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Veet</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at </a:t>
            </a:r>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0K</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a:t>
            </a:r>
          </a:p>
          <a:p>
            <a:r>
              <a:rPr lang="en-US" sz="1400" b="1"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Interpretation:</a:t>
            </a:r>
            <a:endPar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endParaRPr>
          </a:p>
          <a:p>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The chart clearly shows that </a:t>
            </a:r>
            <a:r>
              <a:rPr lang="en-US" sz="1400" dirty="0" err="1">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Nykaa</a:t>
            </a:r>
            <a:r>
              <a:rPr lang="en-US"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rPr>
              <a:t> Cosmetics offers the highest total discounts, followed by Huda Beauty and Kay Beauty. The shaded area highlights the top three brands with the highest discount values, visually emphasizing their dominance in terms of total discounts offered. This information could be valuable for consumers looking for the best deals on cosmetic products.</a:t>
            </a:r>
          </a:p>
          <a:p>
            <a:endParaRPr lang="en-IN" sz="1400" dirty="0">
              <a:solidFill>
                <a:schemeClr val="accent6">
                  <a:lumMod val="40000"/>
                  <a:lumOff val="60000"/>
                </a:schemeClr>
              </a:solidFill>
              <a:highlight>
                <a:srgbClr val="800080"/>
              </a:highligh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23E150B-829A-EA46-765C-2E7C0EE8DEAF}"/>
              </a:ext>
            </a:extLst>
          </p:cNvPr>
          <p:cNvSpPr txBox="1"/>
          <p:nvPr/>
        </p:nvSpPr>
        <p:spPr>
          <a:xfrm>
            <a:off x="6096000" y="770439"/>
            <a:ext cx="5991069" cy="630942"/>
          </a:xfrm>
          <a:prstGeom prst="rect">
            <a:avLst/>
          </a:prstGeom>
          <a:noFill/>
        </p:spPr>
        <p:txBody>
          <a:bodyPr wrap="square" rtlCol="0">
            <a:prstTxWarp prst="textChevron">
              <a:avLst/>
            </a:prstTxWarp>
            <a:spAutoFit/>
            <a:scene3d>
              <a:camera prst="isometricOffAxis1Right"/>
              <a:lightRig rig="threePt" dir="t"/>
            </a:scene3d>
          </a:bodyPr>
          <a:lstStyle/>
          <a:p>
            <a:r>
              <a:rPr lang="en-IN" sz="400" dirty="0">
                <a:solidFill>
                  <a:schemeClr val="accent1">
                    <a:lumMod val="50000"/>
                  </a:schemeClr>
                </a:solidFill>
                <a:latin typeface="Algerian" panose="04020705040A02060702" pitchFamily="82" charset="0"/>
              </a:rPr>
              <a:t>Total  discount</a:t>
            </a:r>
          </a:p>
        </p:txBody>
      </p:sp>
    </p:spTree>
    <p:extLst>
      <p:ext uri="{BB962C8B-B14F-4D97-AF65-F5344CB8AC3E}">
        <p14:creationId xmlns:p14="http://schemas.microsoft.com/office/powerpoint/2010/main" val="13773697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ircle(in)">
                                      <p:cBhvr>
                                        <p:cTn id="25" dur="2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4K bokeh in magical motion design style on black background. Glitter  coloring particles abstract background flickering particles with bokeh  effect. Pink particles sparks background.">
            <a:extLst>
              <a:ext uri="{FF2B5EF4-FFF2-40B4-BE49-F238E27FC236}">
                <a16:creationId xmlns:a16="http://schemas.microsoft.com/office/drawing/2014/main" id="{2B6F97FD-B922-D0CE-4465-4C2F3B67B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4FF54FF-30E1-CD95-E486-D59622CAE6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833" y="2368446"/>
            <a:ext cx="7866370" cy="386263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TextBox 3">
            <a:extLst>
              <a:ext uri="{FF2B5EF4-FFF2-40B4-BE49-F238E27FC236}">
                <a16:creationId xmlns:a16="http://schemas.microsoft.com/office/drawing/2014/main" id="{E6129C42-5279-6D41-0C03-171739AC07D6}"/>
              </a:ext>
            </a:extLst>
          </p:cNvPr>
          <p:cNvSpPr txBox="1"/>
          <p:nvPr/>
        </p:nvSpPr>
        <p:spPr>
          <a:xfrm>
            <a:off x="7375161" y="207200"/>
            <a:ext cx="4562005" cy="6247864"/>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Type:</a:t>
            </a:r>
            <a:r>
              <a:rPr lang="en-US" sz="1600" dirty="0">
                <a:solidFill>
                  <a:schemeClr val="bg1"/>
                </a:solidFill>
                <a:latin typeface="Times New Roman" panose="02020603050405020304" pitchFamily="18" charset="0"/>
                <a:cs typeface="Times New Roman" panose="02020603050405020304" pitchFamily="18" charset="0"/>
              </a:rPr>
              <a:t> Line Chart</a:t>
            </a:r>
          </a:p>
          <a:p>
            <a:r>
              <a:rPr lang="en-US" sz="1600" b="1" dirty="0">
                <a:solidFill>
                  <a:schemeClr val="bg1"/>
                </a:solidFill>
                <a:latin typeface="Times New Roman" panose="02020603050405020304" pitchFamily="18" charset="0"/>
                <a:cs typeface="Times New Roman" panose="02020603050405020304" pitchFamily="18" charset="0"/>
              </a:rPr>
              <a:t>Data:</a:t>
            </a:r>
            <a:r>
              <a:rPr lang="en-US" sz="1600" dirty="0">
                <a:solidFill>
                  <a:schemeClr val="bg1"/>
                </a:solidFill>
                <a:latin typeface="Times New Roman" panose="02020603050405020304" pitchFamily="18" charset="0"/>
                <a:cs typeface="Times New Roman" panose="02020603050405020304" pitchFamily="18" charset="0"/>
              </a:rPr>
              <a:t> The chart visualizes the </a:t>
            </a:r>
            <a:r>
              <a:rPr lang="en-US" sz="1600" b="1" dirty="0">
                <a:solidFill>
                  <a:schemeClr val="bg1"/>
                </a:solidFill>
                <a:latin typeface="Times New Roman" panose="02020603050405020304" pitchFamily="18" charset="0"/>
                <a:cs typeface="Times New Roman" panose="02020603050405020304" pitchFamily="18" charset="0"/>
              </a:rPr>
              <a:t>count of rating counts</a:t>
            </a:r>
            <a:r>
              <a:rPr lang="en-US" sz="1600" dirty="0">
                <a:solidFill>
                  <a:schemeClr val="bg1"/>
                </a:solidFill>
                <a:latin typeface="Times New Roman" panose="02020603050405020304" pitchFamily="18" charset="0"/>
                <a:cs typeface="Times New Roman" panose="02020603050405020304" pitchFamily="18" charset="0"/>
              </a:rPr>
              <a:t> for five cosmetic brands with the lowest number of ratings. The x-axis represents the brand names, and the y-axis represents the count of rating counts.</a:t>
            </a:r>
          </a:p>
          <a:p>
            <a:r>
              <a:rPr lang="en-US" sz="1600" b="1" dirty="0">
                <a:solidFill>
                  <a:schemeClr val="bg1"/>
                </a:solidFill>
                <a:latin typeface="Times New Roman" panose="02020603050405020304" pitchFamily="18" charset="0"/>
                <a:cs typeface="Times New Roman" panose="02020603050405020304" pitchFamily="18" charset="0"/>
              </a:rPr>
              <a:t>Key Observations:</a:t>
            </a:r>
            <a:endParaRPr lang="en-US" sz="1600" dirty="0">
              <a:solidFill>
                <a:schemeClr val="bg1"/>
              </a:solidFill>
              <a:latin typeface="Times New Roman" panose="02020603050405020304" pitchFamily="18" charset="0"/>
              <a:cs typeface="Times New Roman" panose="02020603050405020304" pitchFamily="18" charset="0"/>
            </a:endParaRPr>
          </a:p>
          <a:p>
            <a:pPr>
              <a:buFont typeface="+mj-lt"/>
              <a:buAutoNum type="arabicPeriod"/>
            </a:pPr>
            <a:r>
              <a:rPr lang="en-US" sz="1600" b="1" dirty="0">
                <a:solidFill>
                  <a:schemeClr val="bg1"/>
                </a:solidFill>
                <a:latin typeface="Times New Roman" panose="02020603050405020304" pitchFamily="18" charset="0"/>
                <a:cs typeface="Times New Roman" panose="02020603050405020304" pitchFamily="18" charset="0"/>
              </a:rPr>
              <a:t>Maybelline New York</a:t>
            </a:r>
            <a:r>
              <a:rPr lang="en-US" sz="1600" dirty="0">
                <a:solidFill>
                  <a:schemeClr val="bg1"/>
                </a:solidFill>
                <a:latin typeface="Times New Roman" panose="02020603050405020304" pitchFamily="18" charset="0"/>
                <a:cs typeface="Times New Roman" panose="02020603050405020304" pitchFamily="18" charset="0"/>
              </a:rPr>
              <a:t> has the highest count of rating counts among these five brands, with a value of </a:t>
            </a:r>
            <a:r>
              <a:rPr lang="en-US" sz="1600" b="1" dirty="0">
                <a:solidFill>
                  <a:schemeClr val="bg1"/>
                </a:solidFill>
                <a:latin typeface="Times New Roman" panose="02020603050405020304" pitchFamily="18" charset="0"/>
                <a:cs typeface="Times New Roman" panose="02020603050405020304" pitchFamily="18" charset="0"/>
              </a:rPr>
              <a:t>161</a:t>
            </a:r>
            <a:r>
              <a:rPr lang="en-US" sz="1600" dirty="0">
                <a:solidFill>
                  <a:schemeClr val="bg1"/>
                </a:solidFill>
                <a:latin typeface="Times New Roman" panose="02020603050405020304" pitchFamily="18" charset="0"/>
                <a:cs typeface="Times New Roman" panose="02020603050405020304" pitchFamily="18" charset="0"/>
              </a:rPr>
              <a:t>.</a:t>
            </a:r>
          </a:p>
          <a:p>
            <a:pPr>
              <a:buFont typeface="+mj-lt"/>
              <a:buAutoNum type="arabicPeriod"/>
            </a:pPr>
            <a:r>
              <a:rPr lang="en-US" sz="1600" b="1" dirty="0">
                <a:solidFill>
                  <a:schemeClr val="bg1"/>
                </a:solidFill>
                <a:latin typeface="Times New Roman" panose="02020603050405020304" pitchFamily="18" charset="0"/>
                <a:cs typeface="Times New Roman" panose="02020603050405020304" pitchFamily="18" charset="0"/>
              </a:rPr>
              <a:t>Huda Beauty</a:t>
            </a:r>
            <a:r>
              <a:rPr lang="en-US" sz="1600" dirty="0">
                <a:solidFill>
                  <a:schemeClr val="bg1"/>
                </a:solidFill>
                <a:latin typeface="Times New Roman" panose="02020603050405020304" pitchFamily="18" charset="0"/>
                <a:cs typeface="Times New Roman" panose="02020603050405020304" pitchFamily="18" charset="0"/>
              </a:rPr>
              <a:t> comes in second with a count of </a:t>
            </a:r>
            <a:r>
              <a:rPr lang="en-US" sz="1600" b="1" dirty="0">
                <a:solidFill>
                  <a:schemeClr val="bg1"/>
                </a:solidFill>
                <a:latin typeface="Times New Roman" panose="02020603050405020304" pitchFamily="18" charset="0"/>
                <a:cs typeface="Times New Roman" panose="02020603050405020304" pitchFamily="18" charset="0"/>
              </a:rPr>
              <a:t>103</a:t>
            </a:r>
            <a:r>
              <a:rPr lang="en-US" sz="1600" dirty="0">
                <a:solidFill>
                  <a:schemeClr val="bg1"/>
                </a:solidFill>
                <a:latin typeface="Times New Roman" panose="02020603050405020304" pitchFamily="18" charset="0"/>
                <a:cs typeface="Times New Roman" panose="02020603050405020304" pitchFamily="18" charset="0"/>
              </a:rPr>
              <a:t>.</a:t>
            </a:r>
          </a:p>
          <a:p>
            <a:pPr>
              <a:buFont typeface="+mj-lt"/>
              <a:buAutoNum type="arabicPeriod"/>
            </a:pPr>
            <a:r>
              <a:rPr lang="en-US" sz="1600" b="1" dirty="0">
                <a:solidFill>
                  <a:schemeClr val="bg1"/>
                </a:solidFill>
                <a:latin typeface="Times New Roman" panose="02020603050405020304" pitchFamily="18" charset="0"/>
                <a:cs typeface="Times New Roman" panose="02020603050405020304" pitchFamily="18" charset="0"/>
              </a:rPr>
              <a:t>Aveeno</a:t>
            </a:r>
            <a:r>
              <a:rPr lang="en-US" sz="1600" dirty="0">
                <a:solidFill>
                  <a:schemeClr val="bg1"/>
                </a:solidFill>
                <a:latin typeface="Times New Roman" panose="02020603050405020304" pitchFamily="18" charset="0"/>
                <a:cs typeface="Times New Roman" panose="02020603050405020304" pitchFamily="18" charset="0"/>
              </a:rPr>
              <a:t> has a count of </a:t>
            </a:r>
            <a:r>
              <a:rPr lang="en-US" sz="1600" b="1" dirty="0">
                <a:solidFill>
                  <a:schemeClr val="bg1"/>
                </a:solidFill>
                <a:latin typeface="Times New Roman" panose="02020603050405020304" pitchFamily="18" charset="0"/>
                <a:cs typeface="Times New Roman" panose="02020603050405020304" pitchFamily="18" charset="0"/>
              </a:rPr>
              <a:t>3</a:t>
            </a:r>
            <a:r>
              <a:rPr lang="en-US" sz="1600" dirty="0">
                <a:solidFill>
                  <a:schemeClr val="bg1"/>
                </a:solidFill>
                <a:latin typeface="Times New Roman" panose="02020603050405020304" pitchFamily="18" charset="0"/>
                <a:cs typeface="Times New Roman" panose="02020603050405020304" pitchFamily="18" charset="0"/>
              </a:rPr>
              <a:t>.</a:t>
            </a:r>
          </a:p>
          <a:p>
            <a:pPr>
              <a:buFont typeface="+mj-lt"/>
              <a:buAutoNum type="arabicPeriod"/>
            </a:pPr>
            <a:r>
              <a:rPr lang="en-US" sz="1600" b="1" dirty="0">
                <a:solidFill>
                  <a:schemeClr val="bg1"/>
                </a:solidFill>
                <a:latin typeface="Times New Roman" panose="02020603050405020304" pitchFamily="18" charset="0"/>
                <a:cs typeface="Times New Roman" panose="02020603050405020304" pitchFamily="18" charset="0"/>
              </a:rPr>
              <a:t>Kayali</a:t>
            </a:r>
            <a:r>
              <a:rPr lang="en-US" sz="1600" dirty="0">
                <a:solidFill>
                  <a:schemeClr val="bg1"/>
                </a:solidFill>
                <a:latin typeface="Times New Roman" panose="02020603050405020304" pitchFamily="18" charset="0"/>
                <a:cs typeface="Times New Roman" panose="02020603050405020304" pitchFamily="18" charset="0"/>
              </a:rPr>
              <a:t> and </a:t>
            </a:r>
            <a:r>
              <a:rPr lang="en-US" sz="1600" b="1" dirty="0" err="1">
                <a:solidFill>
                  <a:schemeClr val="bg1"/>
                </a:solidFill>
                <a:latin typeface="Times New Roman" panose="02020603050405020304" pitchFamily="18" charset="0"/>
                <a:cs typeface="Times New Roman" panose="02020603050405020304" pitchFamily="18" charset="0"/>
              </a:rPr>
              <a:t>Veet</a:t>
            </a:r>
            <a:r>
              <a:rPr lang="en-US" sz="1600" dirty="0">
                <a:solidFill>
                  <a:schemeClr val="bg1"/>
                </a:solidFill>
                <a:latin typeface="Times New Roman" panose="02020603050405020304" pitchFamily="18" charset="0"/>
                <a:cs typeface="Times New Roman" panose="02020603050405020304" pitchFamily="18" charset="0"/>
              </a:rPr>
              <a:t> have the lowest count of rating counts, with a value of </a:t>
            </a:r>
            <a:r>
              <a:rPr lang="en-US" sz="1600" b="1" dirty="0">
                <a:solidFill>
                  <a:schemeClr val="bg1"/>
                </a:solidFill>
                <a:latin typeface="Times New Roman" panose="02020603050405020304" pitchFamily="18" charset="0"/>
                <a:cs typeface="Times New Roman" panose="02020603050405020304" pitchFamily="18" charset="0"/>
              </a:rPr>
              <a:t>1</a:t>
            </a:r>
            <a:r>
              <a:rPr lang="en-US" sz="1600" dirty="0">
                <a:solidFill>
                  <a:schemeClr val="bg1"/>
                </a:solidFill>
                <a:latin typeface="Times New Roman" panose="02020603050405020304" pitchFamily="18" charset="0"/>
                <a:cs typeface="Times New Roman" panose="02020603050405020304" pitchFamily="18" charset="0"/>
              </a:rPr>
              <a:t> each.</a:t>
            </a:r>
          </a:p>
          <a:p>
            <a:r>
              <a:rPr lang="en-US" sz="1600" b="1" dirty="0">
                <a:solidFill>
                  <a:schemeClr val="bg1"/>
                </a:solidFill>
                <a:latin typeface="Times New Roman" panose="02020603050405020304" pitchFamily="18" charset="0"/>
                <a:cs typeface="Times New Roman" panose="02020603050405020304" pitchFamily="18" charset="0"/>
              </a:rPr>
              <a:t>Interpretation:</a:t>
            </a:r>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The chart clearly shows that Maybelline New York and Huda Beauty have significantly more ratings compared to the other three brands. Aveeno has a moderate number of ratings, while Kayali and </a:t>
            </a:r>
            <a:r>
              <a:rPr lang="en-US" sz="1600" dirty="0" err="1">
                <a:solidFill>
                  <a:schemeClr val="bg1"/>
                </a:solidFill>
                <a:latin typeface="Times New Roman" panose="02020603050405020304" pitchFamily="18" charset="0"/>
                <a:cs typeface="Times New Roman" panose="02020603050405020304" pitchFamily="18" charset="0"/>
              </a:rPr>
              <a:t>Veet</a:t>
            </a:r>
            <a:r>
              <a:rPr lang="en-US" sz="1600" dirty="0">
                <a:solidFill>
                  <a:schemeClr val="bg1"/>
                </a:solidFill>
                <a:latin typeface="Times New Roman" panose="02020603050405020304" pitchFamily="18" charset="0"/>
                <a:cs typeface="Times New Roman" panose="02020603050405020304" pitchFamily="18" charset="0"/>
              </a:rPr>
              <a:t> have very few ratings. This information suggests that Maybelline New York and Huda Beauty have a larger customer base or have been on the market longer, leading to more user reviews and ratings.</a:t>
            </a:r>
          </a:p>
          <a:p>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5E863D8-0B21-C654-C311-6C838C4C394E}"/>
              </a:ext>
            </a:extLst>
          </p:cNvPr>
          <p:cNvSpPr txBox="1"/>
          <p:nvPr/>
        </p:nvSpPr>
        <p:spPr>
          <a:xfrm>
            <a:off x="692046" y="656881"/>
            <a:ext cx="5991069" cy="630942"/>
          </a:xfrm>
          <a:prstGeom prst="rect">
            <a:avLst/>
          </a:prstGeom>
          <a:noFill/>
        </p:spPr>
        <p:txBody>
          <a:bodyPr wrap="square" rtlCol="0">
            <a:prstTxWarp prst="textChevron">
              <a:avLst/>
            </a:prstTxWarp>
            <a:spAutoFit/>
          </a:bodyPr>
          <a:lstStyle/>
          <a:p>
            <a:r>
              <a:rPr lang="en-IN" sz="3500" dirty="0">
                <a:solidFill>
                  <a:schemeClr val="bg1"/>
                </a:solidFill>
                <a:latin typeface="Algerian" panose="04020705040A02060702" pitchFamily="82" charset="0"/>
              </a:rPr>
              <a:t>Bottom ratings brands</a:t>
            </a:r>
          </a:p>
        </p:txBody>
      </p:sp>
    </p:spTree>
    <p:extLst>
      <p:ext uri="{BB962C8B-B14F-4D97-AF65-F5344CB8AC3E}">
        <p14:creationId xmlns:p14="http://schemas.microsoft.com/office/powerpoint/2010/main" val="4248808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80">
                                          <p:stCondLst>
                                            <p:cond delay="0"/>
                                          </p:stCondLst>
                                        </p:cTn>
                                        <p:tgtEl>
                                          <p:spTgt spid="3"/>
                                        </p:tgtEl>
                                      </p:cBhvr>
                                    </p:animEffect>
                                    <p:anim calcmode="lin" valueType="num">
                                      <p:cBhvr>
                                        <p:cTn id="2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gtEl>
                                      </p:cBhvr>
                                      <p:to x="100000" y="60000"/>
                                    </p:animScale>
                                    <p:animScale>
                                      <p:cBhvr>
                                        <p:cTn id="32" dur="166" decel="50000">
                                          <p:stCondLst>
                                            <p:cond delay="676"/>
                                          </p:stCondLst>
                                        </p:cTn>
                                        <p:tgtEl>
                                          <p:spTgt spid="3"/>
                                        </p:tgtEl>
                                      </p:cBhvr>
                                      <p:to x="100000" y="100000"/>
                                    </p:animScale>
                                    <p:animScale>
                                      <p:cBhvr>
                                        <p:cTn id="33" dur="26">
                                          <p:stCondLst>
                                            <p:cond delay="1312"/>
                                          </p:stCondLst>
                                        </p:cTn>
                                        <p:tgtEl>
                                          <p:spTgt spid="3"/>
                                        </p:tgtEl>
                                      </p:cBhvr>
                                      <p:to x="100000" y="80000"/>
                                    </p:animScale>
                                    <p:animScale>
                                      <p:cBhvr>
                                        <p:cTn id="34" dur="166" decel="50000">
                                          <p:stCondLst>
                                            <p:cond delay="1338"/>
                                          </p:stCondLst>
                                        </p:cTn>
                                        <p:tgtEl>
                                          <p:spTgt spid="3"/>
                                        </p:tgtEl>
                                      </p:cBhvr>
                                      <p:to x="100000" y="100000"/>
                                    </p:animScale>
                                    <p:animScale>
                                      <p:cBhvr>
                                        <p:cTn id="35" dur="26">
                                          <p:stCondLst>
                                            <p:cond delay="1642"/>
                                          </p:stCondLst>
                                        </p:cTn>
                                        <p:tgtEl>
                                          <p:spTgt spid="3"/>
                                        </p:tgtEl>
                                      </p:cBhvr>
                                      <p:to x="100000" y="90000"/>
                                    </p:animScale>
                                    <p:animScale>
                                      <p:cBhvr>
                                        <p:cTn id="36" dur="166" decel="50000">
                                          <p:stCondLst>
                                            <p:cond delay="1668"/>
                                          </p:stCondLst>
                                        </p:cTn>
                                        <p:tgtEl>
                                          <p:spTgt spid="3"/>
                                        </p:tgtEl>
                                      </p:cBhvr>
                                      <p:to x="100000" y="100000"/>
                                    </p:animScale>
                                    <p:animScale>
                                      <p:cBhvr>
                                        <p:cTn id="37" dur="26">
                                          <p:stCondLst>
                                            <p:cond delay="1808"/>
                                          </p:stCondLst>
                                        </p:cTn>
                                        <p:tgtEl>
                                          <p:spTgt spid="3"/>
                                        </p:tgtEl>
                                      </p:cBhvr>
                                      <p:to x="100000" y="95000"/>
                                    </p:animScale>
                                    <p:animScale>
                                      <p:cBhvr>
                                        <p:cTn id="38" dur="166" decel="50000">
                                          <p:stCondLst>
                                            <p:cond delay="1834"/>
                                          </p:stCondLst>
                                        </p:cTn>
                                        <p:tgtEl>
                                          <p:spTgt spid="3"/>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circle(in)">
                                      <p:cBhvr>
                                        <p:cTn id="43" dur="20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1000"/>
                                        <p:tgtEl>
                                          <p:spTgt spid="4"/>
                                        </p:tgtEl>
                                      </p:cBhvr>
                                    </p:animEffect>
                                    <p:anim calcmode="lin" valueType="num">
                                      <p:cBhvr>
                                        <p:cTn id="49" dur="1000" fill="hold"/>
                                        <p:tgtEl>
                                          <p:spTgt spid="4"/>
                                        </p:tgtEl>
                                        <p:attrNameLst>
                                          <p:attrName>ppt_x</p:attrName>
                                        </p:attrNameLst>
                                      </p:cBhvr>
                                      <p:tavLst>
                                        <p:tav tm="0">
                                          <p:val>
                                            <p:strVal val="#ppt_x"/>
                                          </p:val>
                                        </p:tav>
                                        <p:tav tm="100000">
                                          <p:val>
                                            <p:strVal val="#ppt_x"/>
                                          </p:val>
                                        </p:tav>
                                      </p:tavLst>
                                    </p:anim>
                                    <p:anim calcmode="lin" valueType="num">
                                      <p:cBhvr>
                                        <p:cTn id="5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4037F68-8EA8-F0A8-0273-68048BA47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25961" cy="6858000"/>
          </a:xfrm>
          <a:prstGeom prst="rect">
            <a:avLst/>
          </a:prstGeom>
        </p:spPr>
      </p:pic>
      <p:sp>
        <p:nvSpPr>
          <p:cNvPr id="13" name="TextBox 12">
            <a:extLst>
              <a:ext uri="{FF2B5EF4-FFF2-40B4-BE49-F238E27FC236}">
                <a16:creationId xmlns:a16="http://schemas.microsoft.com/office/drawing/2014/main" id="{8D70D589-B56D-F96E-307C-6C2F1C2A0AE9}"/>
              </a:ext>
            </a:extLst>
          </p:cNvPr>
          <p:cNvSpPr txBox="1"/>
          <p:nvPr/>
        </p:nvSpPr>
        <p:spPr>
          <a:xfrm>
            <a:off x="149903" y="197346"/>
            <a:ext cx="10208300" cy="289310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Type: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Treemap</a:t>
            </a: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Data:</a:t>
            </a:r>
            <a:r>
              <a:rPr lang="en-US" sz="1400" dirty="0">
                <a:latin typeface="Times New Roman" panose="02020603050405020304" pitchFamily="18" charset="0"/>
                <a:cs typeface="Times New Roman" panose="02020603050405020304" pitchFamily="18" charset="0"/>
              </a:rPr>
              <a:t> The chart visualizes the distribution of </a:t>
            </a:r>
            <a:r>
              <a:rPr lang="en-US" sz="1400" b="1" dirty="0">
                <a:latin typeface="Times New Roman" panose="02020603050405020304" pitchFamily="18" charset="0"/>
                <a:cs typeface="Times New Roman" panose="02020603050405020304" pitchFamily="18" charset="0"/>
              </a:rPr>
              <a:t>rating tags</a:t>
            </a:r>
            <a:r>
              <a:rPr lang="en-US" sz="1400" dirty="0">
                <a:latin typeface="Times New Roman" panose="02020603050405020304" pitchFamily="18" charset="0"/>
                <a:cs typeface="Times New Roman" panose="02020603050405020304" pitchFamily="18" charset="0"/>
              </a:rPr>
              <a:t> associated with different cosmetic </a:t>
            </a:r>
            <a:r>
              <a:rPr lang="en-US" sz="1400" b="1" dirty="0">
                <a:latin typeface="Times New Roman" panose="02020603050405020304" pitchFamily="18" charset="0"/>
                <a:cs typeface="Times New Roman" panose="02020603050405020304" pitchFamily="18" charset="0"/>
              </a:rPr>
              <a:t>brands</a:t>
            </a:r>
            <a:r>
              <a:rPr lang="en-US" sz="1400" dirty="0">
                <a:latin typeface="Times New Roman" panose="02020603050405020304" pitchFamily="18" charset="0"/>
                <a:cs typeface="Times New Roman" panose="02020603050405020304" pitchFamily="18" charset="0"/>
              </a:rPr>
              <a:t>. The size of each rectangle (or tile) represents the </a:t>
            </a:r>
            <a:r>
              <a:rPr lang="en-US" sz="1400" b="1" dirty="0">
                <a:latin typeface="Times New Roman" panose="02020603050405020304" pitchFamily="18" charset="0"/>
                <a:cs typeface="Times New Roman" panose="02020603050405020304" pitchFamily="18" charset="0"/>
              </a:rPr>
              <a:t>count of ratings</a:t>
            </a:r>
            <a:r>
              <a:rPr lang="en-US" sz="1400" dirty="0">
                <a:latin typeface="Times New Roman" panose="02020603050405020304" pitchFamily="18" charset="0"/>
                <a:cs typeface="Times New Roman" panose="02020603050405020304" pitchFamily="18" charset="0"/>
              </a:rPr>
              <a:t> for a specific tag within a brand.</a:t>
            </a:r>
          </a:p>
          <a:p>
            <a:r>
              <a:rPr lang="en-US" sz="1400" b="1" dirty="0">
                <a:latin typeface="Times New Roman" panose="02020603050405020304" pitchFamily="18" charset="0"/>
                <a:cs typeface="Times New Roman" panose="02020603050405020304" pitchFamily="18" charset="0"/>
              </a:rPr>
              <a:t>Categories and Details:</a:t>
            </a: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Category:</a:t>
            </a:r>
            <a:r>
              <a:rPr lang="en-US" sz="1400" dirty="0">
                <a:latin typeface="Times New Roman" panose="02020603050405020304" pitchFamily="18" charset="0"/>
                <a:cs typeface="Times New Roman" panose="02020603050405020304" pitchFamily="18" charset="0"/>
              </a:rPr>
              <a:t> Brand Name (e.g., </a:t>
            </a:r>
            <a:r>
              <a:rPr lang="en-US" sz="1400" dirty="0" err="1">
                <a:latin typeface="Times New Roman" panose="02020603050405020304" pitchFamily="18" charset="0"/>
                <a:cs typeface="Times New Roman" panose="02020603050405020304" pitchFamily="18" charset="0"/>
              </a:rPr>
              <a:t>Nykaa</a:t>
            </a:r>
            <a:r>
              <a:rPr lang="en-US" sz="1400" dirty="0">
                <a:latin typeface="Times New Roman" panose="02020603050405020304" pitchFamily="18" charset="0"/>
                <a:cs typeface="Times New Roman" panose="02020603050405020304" pitchFamily="18" charset="0"/>
              </a:rPr>
              <a:t> Cosmetics, Lakme, </a:t>
            </a:r>
            <a:r>
              <a:rPr lang="en-US" sz="1400" dirty="0" err="1">
                <a:latin typeface="Times New Roman" panose="02020603050405020304" pitchFamily="18" charset="0"/>
                <a:cs typeface="Times New Roman" panose="02020603050405020304" pitchFamily="18" charset="0"/>
              </a:rPr>
              <a:t>L'Oreal</a:t>
            </a:r>
            <a:r>
              <a:rPr lang="en-US" sz="1400" dirty="0">
                <a:latin typeface="Times New Roman" panose="02020603050405020304" pitchFamily="18" charset="0"/>
                <a:cs typeface="Times New Roman" panose="02020603050405020304" pitchFamily="18" charset="0"/>
              </a:rPr>
              <a:t> Paris)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Details:</a:t>
            </a:r>
            <a:r>
              <a:rPr lang="en-US" sz="1400" dirty="0">
                <a:latin typeface="Times New Roman" panose="02020603050405020304" pitchFamily="18" charset="0"/>
                <a:cs typeface="Times New Roman" panose="02020603050405020304" pitchFamily="18" charset="0"/>
              </a:rPr>
              <a:t> Rating Tags (e.g., Bestseller, New, Featured, Bestseller &amp; Featured)</a:t>
            </a:r>
          </a:p>
          <a:p>
            <a:r>
              <a:rPr lang="en-US" sz="1400" b="1" dirty="0">
                <a:latin typeface="Times New Roman" panose="02020603050405020304" pitchFamily="18" charset="0"/>
                <a:cs typeface="Times New Roman" panose="02020603050405020304" pitchFamily="18" charset="0"/>
              </a:rPr>
              <a:t>Key Observations:</a:t>
            </a:r>
            <a:endParaRPr lang="en-US" sz="1400" dirty="0">
              <a:latin typeface="Times New Roman" panose="02020603050405020304" pitchFamily="18" charset="0"/>
              <a:cs typeface="Times New Roman" panose="02020603050405020304" pitchFamily="18" charset="0"/>
            </a:endParaRPr>
          </a:p>
          <a:p>
            <a:pPr>
              <a:buFont typeface="+mj-lt"/>
              <a:buAutoNum type="arabicPeriod"/>
            </a:pPr>
            <a:r>
              <a:rPr lang="en-US" sz="1400" b="1" dirty="0" err="1">
                <a:latin typeface="Times New Roman" panose="02020603050405020304" pitchFamily="18" charset="0"/>
                <a:cs typeface="Times New Roman" panose="02020603050405020304" pitchFamily="18" charset="0"/>
              </a:rPr>
              <a:t>Nykaa</a:t>
            </a:r>
            <a:r>
              <a:rPr lang="en-US" sz="1400" b="1" dirty="0">
                <a:latin typeface="Times New Roman" panose="02020603050405020304" pitchFamily="18" charset="0"/>
                <a:cs typeface="Times New Roman" panose="02020603050405020304" pitchFamily="18" charset="0"/>
              </a:rPr>
              <a:t> Cosmetics</a:t>
            </a:r>
            <a:r>
              <a:rPr lang="en-US" sz="1400" dirty="0">
                <a:latin typeface="Times New Roman" panose="02020603050405020304" pitchFamily="18" charset="0"/>
                <a:cs typeface="Times New Roman" panose="02020603050405020304" pitchFamily="18" charset="0"/>
              </a:rPr>
              <a:t> has the highest number of ratings overall, with a significant portion attributed to the "Bestseller" tag.</a:t>
            </a:r>
          </a:p>
          <a:p>
            <a:pPr>
              <a:buFont typeface="+mj-lt"/>
              <a:buAutoNum type="arabicPeriod"/>
            </a:pPr>
            <a:r>
              <a:rPr lang="en-US" sz="1400" b="1" dirty="0">
                <a:latin typeface="Times New Roman" panose="02020603050405020304" pitchFamily="18" charset="0"/>
                <a:cs typeface="Times New Roman" panose="02020603050405020304" pitchFamily="18" charset="0"/>
              </a:rPr>
              <a:t>Lakme</a:t>
            </a:r>
            <a:r>
              <a:rPr lang="en-US" sz="1400" dirty="0">
                <a:latin typeface="Times New Roman" panose="02020603050405020304" pitchFamily="18" charset="0"/>
                <a:cs typeface="Times New Roman" panose="02020603050405020304" pitchFamily="18" charset="0"/>
              </a:rPr>
              <a:t> also has a high number of ratings, with a strong presence of "Bestseller" tags.</a:t>
            </a:r>
          </a:p>
          <a:p>
            <a:pPr>
              <a:buFont typeface="+mj-lt"/>
              <a:buAutoNum type="arabicPeriod"/>
            </a:pPr>
            <a:r>
              <a:rPr lang="en-US" sz="1400" b="1" dirty="0" err="1">
                <a:latin typeface="Times New Roman" panose="02020603050405020304" pitchFamily="18" charset="0"/>
                <a:cs typeface="Times New Roman" panose="02020603050405020304" pitchFamily="18" charset="0"/>
              </a:rPr>
              <a:t>L'Oreal</a:t>
            </a:r>
            <a:r>
              <a:rPr lang="en-US" sz="1400" b="1" dirty="0">
                <a:latin typeface="Times New Roman" panose="02020603050405020304" pitchFamily="18" charset="0"/>
                <a:cs typeface="Times New Roman" panose="02020603050405020304" pitchFamily="18" charset="0"/>
              </a:rPr>
              <a:t> Paris</a:t>
            </a:r>
            <a:r>
              <a:rPr lang="en-US" sz="1400" dirty="0">
                <a:latin typeface="Times New Roman" panose="02020603050405020304" pitchFamily="18" charset="0"/>
                <a:cs typeface="Times New Roman" panose="02020603050405020304" pitchFamily="18" charset="0"/>
              </a:rPr>
              <a:t> shows a mix of "Bestseller" and "Featured" tags.</a:t>
            </a:r>
          </a:p>
          <a:p>
            <a:pPr>
              <a:buFont typeface="+mj-lt"/>
              <a:buAutoNum type="arabicPeriod"/>
            </a:pPr>
            <a:r>
              <a:rPr lang="en-US" sz="1400" b="1" dirty="0">
                <a:latin typeface="Times New Roman" panose="02020603050405020304" pitchFamily="18" charset="0"/>
                <a:cs typeface="Times New Roman" panose="02020603050405020304" pitchFamily="18" charset="0"/>
              </a:rPr>
              <a:t>Maybelline New York</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Nivea</a:t>
            </a:r>
            <a:r>
              <a:rPr lang="en-US" sz="1400" dirty="0">
                <a:latin typeface="Times New Roman" panose="02020603050405020304" pitchFamily="18" charset="0"/>
                <a:cs typeface="Times New Roman" panose="02020603050405020304" pitchFamily="18" charset="0"/>
              </a:rPr>
              <a:t> have a smaller number of ratings compared to the leading brands.</a:t>
            </a:r>
          </a:p>
          <a:p>
            <a:pPr>
              <a:buFont typeface="+mj-lt"/>
              <a:buAutoNum type="arabicPeriod"/>
            </a:pPr>
            <a:r>
              <a:rPr lang="en-US" sz="1400" b="1" dirty="0">
                <a:latin typeface="Times New Roman" panose="02020603050405020304" pitchFamily="18" charset="0"/>
                <a:cs typeface="Times New Roman" panose="02020603050405020304" pitchFamily="18" charset="0"/>
              </a:rPr>
              <a:t>Kay Beauty</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Huda Beauty</a:t>
            </a:r>
            <a:r>
              <a:rPr lang="en-US" sz="1400" dirty="0">
                <a:latin typeface="Times New Roman" panose="02020603050405020304" pitchFamily="18" charset="0"/>
                <a:cs typeface="Times New Roman" panose="02020603050405020304" pitchFamily="18" charset="0"/>
              </a:rPr>
              <a:t> have a presence of "Bestseller" and "Featured" tags.</a:t>
            </a:r>
          </a:p>
          <a:p>
            <a:endParaRPr lang="en-IN" sz="14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715F2634-30E9-0CCD-AC91-6860F69087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545" y="3117953"/>
            <a:ext cx="7016239" cy="3542701"/>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D6EA1616-E1F2-E7AA-067F-49954509B836}"/>
              </a:ext>
            </a:extLst>
          </p:cNvPr>
          <p:cNvSpPr txBox="1"/>
          <p:nvPr/>
        </p:nvSpPr>
        <p:spPr>
          <a:xfrm rot="2287927">
            <a:off x="-25180" y="4897805"/>
            <a:ext cx="3994921" cy="813628"/>
          </a:xfrm>
          <a:prstGeom prst="rect">
            <a:avLst/>
          </a:prstGeom>
          <a:noFill/>
        </p:spPr>
        <p:txBody>
          <a:bodyPr wrap="square" rtlCol="0">
            <a:prstTxWarp prst="textChevron">
              <a:avLst/>
            </a:prstTxWarp>
            <a:spAutoFit/>
          </a:bodyPr>
          <a:lstStyle/>
          <a:p>
            <a:r>
              <a:rPr lang="en-IN" sz="3500" dirty="0">
                <a:solidFill>
                  <a:schemeClr val="accent1">
                    <a:lumMod val="50000"/>
                  </a:schemeClr>
                </a:solidFill>
                <a:latin typeface="Algerian" panose="04020705040A02060702" pitchFamily="82" charset="0"/>
              </a:rPr>
              <a:t>Rating tags</a:t>
            </a:r>
          </a:p>
        </p:txBody>
      </p:sp>
    </p:spTree>
    <p:extLst>
      <p:ext uri="{BB962C8B-B14F-4D97-AF65-F5344CB8AC3E}">
        <p14:creationId xmlns:p14="http://schemas.microsoft.com/office/powerpoint/2010/main" val="1811556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ircle(in)">
                                      <p:cBhvr>
                                        <p:cTn id="25" dur="2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remium Photo | The colors of the sky pink and blue Background Sky Abstract  Sunny sky abstract background">
            <a:extLst>
              <a:ext uri="{FF2B5EF4-FFF2-40B4-BE49-F238E27FC236}">
                <a16:creationId xmlns:a16="http://schemas.microsoft.com/office/drawing/2014/main" id="{580A5B7D-106E-4AA9-F677-107049637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00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2E27EAE-F472-CA67-9174-5ACF94CD9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097" y="3425013"/>
            <a:ext cx="6269903" cy="292308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Box 3">
            <a:extLst>
              <a:ext uri="{FF2B5EF4-FFF2-40B4-BE49-F238E27FC236}">
                <a16:creationId xmlns:a16="http://schemas.microsoft.com/office/drawing/2014/main" id="{E31442DD-53F7-EC6A-5D4D-96C213F61D1A}"/>
              </a:ext>
            </a:extLst>
          </p:cNvPr>
          <p:cNvSpPr txBox="1"/>
          <p:nvPr/>
        </p:nvSpPr>
        <p:spPr>
          <a:xfrm>
            <a:off x="172878" y="177573"/>
            <a:ext cx="5576342" cy="4708981"/>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5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Type: Pie Chart</a:t>
            </a:r>
          </a:p>
          <a:p>
            <a:r>
              <a:rPr lang="en-US" sz="15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The chart visualizes the sum of discounts offered by the top 5 cosmetic brands. Each slice of the pie corresponds to a brand, and the size of the slice represents the total discount amount for that brand.</a:t>
            </a:r>
          </a:p>
          <a:p>
            <a:r>
              <a:rPr lang="en-US" sz="15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Key Observations:</a:t>
            </a:r>
          </a:p>
          <a:p>
            <a:pPr>
              <a:buFont typeface="+mj-lt"/>
              <a:buAutoNum type="arabicPeriod"/>
            </a:pPr>
            <a:r>
              <a:rPr lang="en-US" sz="15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Nykaa</a:t>
            </a:r>
            <a:r>
              <a:rPr lang="en-US" sz="15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Cosmetics dominates with the largest slice, indicating it offers the highest sum of discounts at 76K (presumably 76 thousand units of currency), which accounts for 48.17% of the total discounts.</a:t>
            </a:r>
          </a:p>
          <a:p>
            <a:pPr>
              <a:buFont typeface="+mj-lt"/>
              <a:buAutoNum type="arabicPeriod"/>
            </a:pPr>
            <a:r>
              <a:rPr lang="en-US" sz="15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Kay Beauty comes in second with a sum of discounts at 32K (20.4%).</a:t>
            </a:r>
          </a:p>
          <a:p>
            <a:pPr>
              <a:buFont typeface="+mj-lt"/>
              <a:buAutoNum type="arabicPeriod"/>
            </a:pPr>
            <a:r>
              <a:rPr lang="en-US" sz="15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Lakme offers a sum of discounts at 24K (15.45%).</a:t>
            </a:r>
          </a:p>
          <a:p>
            <a:pPr>
              <a:buFont typeface="+mj-lt"/>
              <a:buAutoNum type="arabicPeriod"/>
            </a:pPr>
            <a:r>
              <a:rPr lang="en-US" sz="15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L'Oreal</a:t>
            </a:r>
            <a:r>
              <a:rPr lang="en-US" sz="15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Paris offers a sum of discounts at 24K (15.37%).</a:t>
            </a:r>
          </a:p>
          <a:p>
            <a:pPr>
              <a:buFont typeface="+mj-lt"/>
              <a:buAutoNum type="arabicPeriod"/>
            </a:pPr>
            <a:r>
              <a:rPr lang="en-US" sz="15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Huda Beauty offers the smallest sum of discounts at 1K (0.61%).</a:t>
            </a:r>
          </a:p>
          <a:p>
            <a:r>
              <a:rPr lang="en-US" sz="15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Interpretation:</a:t>
            </a:r>
          </a:p>
          <a:p>
            <a:r>
              <a:rPr lang="en-US" sz="15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chart clearly shows that </a:t>
            </a:r>
            <a:r>
              <a:rPr lang="en-US" sz="15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Nykaa</a:t>
            </a:r>
            <a:r>
              <a:rPr lang="en-US" sz="15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Cosmetics offers the highest total discounts, followed by Kay Beauty and Lakme. </a:t>
            </a:r>
            <a:r>
              <a:rPr lang="en-US" sz="15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L'Oreal</a:t>
            </a:r>
            <a:r>
              <a:rPr lang="en-US" sz="15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Paris and Huda Beauty have smaller shares of the total discounts. This information could be valuable for consumers looking for the best deals on cosmetic products.</a:t>
            </a:r>
          </a:p>
          <a:p>
            <a:endParaRPr lang="en-IN" sz="15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D17B7E1-E109-3D4A-C6F3-67920F4E5432}"/>
              </a:ext>
            </a:extLst>
          </p:cNvPr>
          <p:cNvSpPr txBox="1"/>
          <p:nvPr/>
        </p:nvSpPr>
        <p:spPr>
          <a:xfrm rot="1340685">
            <a:off x="6537473" y="1174319"/>
            <a:ext cx="4374752" cy="1362177"/>
          </a:xfrm>
          <a:prstGeom prst="rect">
            <a:avLst/>
          </a:prstGeom>
          <a:noFill/>
        </p:spPr>
        <p:txBody>
          <a:bodyPr wrap="square" rtlCol="0">
            <a:prstTxWarp prst="textChevron">
              <a:avLst/>
            </a:prstTxWarp>
            <a:spAutoFit/>
          </a:bodyPr>
          <a:lstStyle/>
          <a:p>
            <a:r>
              <a:rPr lang="en-IN" sz="3500" dirty="0">
                <a:solidFill>
                  <a:schemeClr val="accent1">
                    <a:lumMod val="50000"/>
                  </a:schemeClr>
                </a:solidFill>
                <a:latin typeface="Algerian" panose="04020705040A02060702" pitchFamily="82" charset="0"/>
              </a:rPr>
              <a:t>Top 5 highest discount brands</a:t>
            </a:r>
          </a:p>
        </p:txBody>
      </p:sp>
    </p:spTree>
    <p:extLst>
      <p:ext uri="{BB962C8B-B14F-4D97-AF65-F5344CB8AC3E}">
        <p14:creationId xmlns:p14="http://schemas.microsoft.com/office/powerpoint/2010/main" val="4132360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ircle(in)">
                                      <p:cBhvr>
                                        <p:cTn id="25" dur="2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180,400+ Green Glitter Stock Photos, Pictures &amp; Royalty-Free Images -  iStock | Green glitter background, Green glitter texture, Red and green  glitter">
            <a:extLst>
              <a:ext uri="{FF2B5EF4-FFF2-40B4-BE49-F238E27FC236}">
                <a16:creationId xmlns:a16="http://schemas.microsoft.com/office/drawing/2014/main" id="{C8D24518-122F-152D-54E3-5C04169A4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AC412C1-7C97-E961-0B24-15868DB43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94" y="134912"/>
            <a:ext cx="5927605" cy="30280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8D54930F-5F5B-6239-41CE-2A84BD8D4A3C}"/>
              </a:ext>
            </a:extLst>
          </p:cNvPr>
          <p:cNvSpPr txBox="1"/>
          <p:nvPr/>
        </p:nvSpPr>
        <p:spPr>
          <a:xfrm>
            <a:off x="6558686" y="408325"/>
            <a:ext cx="5464920" cy="5509200"/>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Type:</a:t>
            </a:r>
            <a:r>
              <a:rPr lang="en-US" sz="1600" dirty="0">
                <a:solidFill>
                  <a:schemeClr val="bg1"/>
                </a:solidFill>
                <a:latin typeface="Times New Roman" panose="02020603050405020304" pitchFamily="18" charset="0"/>
                <a:cs typeface="Times New Roman" panose="02020603050405020304" pitchFamily="18" charset="0"/>
              </a:rPr>
              <a:t> Bar Chart</a:t>
            </a:r>
          </a:p>
          <a:p>
            <a:r>
              <a:rPr lang="en-US" sz="1600" b="1" dirty="0">
                <a:solidFill>
                  <a:schemeClr val="bg1"/>
                </a:solidFill>
                <a:latin typeface="Times New Roman" panose="02020603050405020304" pitchFamily="18" charset="0"/>
                <a:cs typeface="Times New Roman" panose="02020603050405020304" pitchFamily="18" charset="0"/>
              </a:rPr>
              <a:t>Data:</a:t>
            </a:r>
            <a:r>
              <a:rPr lang="en-US" sz="1600" dirty="0">
                <a:solidFill>
                  <a:schemeClr val="bg1"/>
                </a:solidFill>
                <a:latin typeface="Times New Roman" panose="02020603050405020304" pitchFamily="18" charset="0"/>
                <a:cs typeface="Times New Roman" panose="02020603050405020304" pitchFamily="18" charset="0"/>
              </a:rPr>
              <a:t> The chart visualizes the comparison between the </a:t>
            </a:r>
            <a:r>
              <a:rPr lang="en-US" sz="1600" b="1" dirty="0">
                <a:solidFill>
                  <a:schemeClr val="bg1"/>
                </a:solidFill>
                <a:latin typeface="Times New Roman" panose="02020603050405020304" pitchFamily="18" charset="0"/>
                <a:cs typeface="Times New Roman" panose="02020603050405020304" pitchFamily="18" charset="0"/>
              </a:rPr>
              <a:t>MRP (Maximum Retail Price)</a:t>
            </a:r>
            <a:r>
              <a:rPr lang="en-US" sz="1600" dirty="0">
                <a:solidFill>
                  <a:schemeClr val="bg1"/>
                </a:solidFill>
                <a:latin typeface="Times New Roman" panose="02020603050405020304" pitchFamily="18" charset="0"/>
                <a:cs typeface="Times New Roman" panose="02020603050405020304" pitchFamily="18" charset="0"/>
              </a:rPr>
              <a:t> and the </a:t>
            </a:r>
            <a:r>
              <a:rPr lang="en-US" sz="1600" b="1" dirty="0">
                <a:solidFill>
                  <a:schemeClr val="bg1"/>
                </a:solidFill>
                <a:latin typeface="Times New Roman" panose="02020603050405020304" pitchFamily="18" charset="0"/>
                <a:cs typeface="Times New Roman" panose="02020603050405020304" pitchFamily="18" charset="0"/>
              </a:rPr>
              <a:t>Actual Price</a:t>
            </a:r>
            <a:r>
              <a:rPr lang="en-US" sz="1600" dirty="0">
                <a:solidFill>
                  <a:schemeClr val="bg1"/>
                </a:solidFill>
                <a:latin typeface="Times New Roman" panose="02020603050405020304" pitchFamily="18" charset="0"/>
                <a:cs typeface="Times New Roman" panose="02020603050405020304" pitchFamily="18" charset="0"/>
              </a:rPr>
              <a:t> for five cosmetic brands.</a:t>
            </a:r>
          </a:p>
          <a:p>
            <a:r>
              <a:rPr lang="en-US" sz="1600" b="1" dirty="0">
                <a:solidFill>
                  <a:schemeClr val="bg1"/>
                </a:solidFill>
                <a:latin typeface="Times New Roman" panose="02020603050405020304" pitchFamily="18" charset="0"/>
                <a:cs typeface="Times New Roman" panose="02020603050405020304" pitchFamily="18" charset="0"/>
              </a:rPr>
              <a:t>Key Observations:</a:t>
            </a:r>
            <a:endParaRPr lang="en-US" sz="16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dirty="0" err="1">
                <a:solidFill>
                  <a:schemeClr val="bg1"/>
                </a:solidFill>
                <a:latin typeface="Times New Roman" panose="02020603050405020304" pitchFamily="18" charset="0"/>
                <a:cs typeface="Times New Roman" panose="02020603050405020304" pitchFamily="18" charset="0"/>
              </a:rPr>
              <a:t>Nykaa</a:t>
            </a:r>
            <a:r>
              <a:rPr lang="en-US" sz="1600" b="1" dirty="0">
                <a:solidFill>
                  <a:schemeClr val="bg1"/>
                </a:solidFill>
                <a:latin typeface="Times New Roman" panose="02020603050405020304" pitchFamily="18" charset="0"/>
                <a:cs typeface="Times New Roman" panose="02020603050405020304" pitchFamily="18" charset="0"/>
              </a:rPr>
              <a:t> Cosmetics</a:t>
            </a:r>
            <a:r>
              <a:rPr lang="en-US" sz="1600" dirty="0">
                <a:solidFill>
                  <a:schemeClr val="bg1"/>
                </a:solidFill>
                <a:latin typeface="Times New Roman" panose="02020603050405020304" pitchFamily="18" charset="0"/>
                <a:cs typeface="Times New Roman" panose="02020603050405020304" pitchFamily="18" charset="0"/>
              </a:rPr>
              <a:t> has the highest MRP at </a:t>
            </a:r>
            <a:r>
              <a:rPr lang="en-US" sz="1600" b="1" dirty="0">
                <a:solidFill>
                  <a:schemeClr val="bg1"/>
                </a:solidFill>
                <a:latin typeface="Times New Roman" panose="02020603050405020304" pitchFamily="18" charset="0"/>
                <a:cs typeface="Times New Roman" panose="02020603050405020304" pitchFamily="18" charset="0"/>
              </a:rPr>
              <a:t>389K</a:t>
            </a:r>
            <a:r>
              <a:rPr lang="en-US" sz="1600" dirty="0">
                <a:solidFill>
                  <a:schemeClr val="bg1"/>
                </a:solidFill>
                <a:latin typeface="Times New Roman" panose="02020603050405020304" pitchFamily="18" charset="0"/>
                <a:cs typeface="Times New Roman" panose="02020603050405020304" pitchFamily="18" charset="0"/>
              </a:rPr>
              <a:t> (presumably 389 thousand units of currency).</a:t>
            </a:r>
          </a:p>
          <a:p>
            <a:pPr>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Huda Beauty</a:t>
            </a:r>
            <a:r>
              <a:rPr lang="en-US" sz="1600" dirty="0">
                <a:solidFill>
                  <a:schemeClr val="bg1"/>
                </a:solidFill>
                <a:latin typeface="Times New Roman" panose="02020603050405020304" pitchFamily="18" charset="0"/>
                <a:cs typeface="Times New Roman" panose="02020603050405020304" pitchFamily="18" charset="0"/>
              </a:rPr>
              <a:t> shows a significant difference between MRP (</a:t>
            </a:r>
            <a:r>
              <a:rPr lang="en-US" sz="1600" b="1" dirty="0">
                <a:solidFill>
                  <a:schemeClr val="bg1"/>
                </a:solidFill>
                <a:latin typeface="Times New Roman" panose="02020603050405020304" pitchFamily="18" charset="0"/>
                <a:cs typeface="Times New Roman" panose="02020603050405020304" pitchFamily="18" charset="0"/>
              </a:rPr>
              <a:t>313K</a:t>
            </a:r>
            <a:r>
              <a:rPr lang="en-US" sz="1600" dirty="0">
                <a:solidFill>
                  <a:schemeClr val="bg1"/>
                </a:solidFill>
                <a:latin typeface="Times New Roman" panose="02020603050405020304" pitchFamily="18" charset="0"/>
                <a:cs typeface="Times New Roman" panose="02020603050405020304" pitchFamily="18" charset="0"/>
              </a:rPr>
              <a:t>) and Actual Price (</a:t>
            </a:r>
            <a:r>
              <a:rPr lang="en-US" sz="1600" b="1" dirty="0">
                <a:solidFill>
                  <a:schemeClr val="bg1"/>
                </a:solidFill>
                <a:latin typeface="Times New Roman" panose="02020603050405020304" pitchFamily="18" charset="0"/>
                <a:cs typeface="Times New Roman" panose="02020603050405020304" pitchFamily="18" charset="0"/>
              </a:rPr>
              <a:t>248K</a:t>
            </a:r>
            <a:r>
              <a:rPr lang="en-US" sz="1600" dirty="0">
                <a:solidFill>
                  <a:schemeClr val="bg1"/>
                </a:solidFill>
                <a:latin typeface="Times New Roman" panose="02020603050405020304" pitchFamily="18" charset="0"/>
                <a:cs typeface="Times New Roman" panose="02020603050405020304" pitchFamily="18" charset="0"/>
              </a:rPr>
              <a:t>), indicating a substantial discount.</a:t>
            </a:r>
          </a:p>
          <a:p>
            <a:pPr>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Kay Beauty</a:t>
            </a:r>
            <a:r>
              <a:rPr lang="en-US" sz="1600" dirty="0">
                <a:solidFill>
                  <a:schemeClr val="bg1"/>
                </a:solidFill>
                <a:latin typeface="Times New Roman" panose="02020603050405020304" pitchFamily="18" charset="0"/>
                <a:cs typeface="Times New Roman" panose="02020603050405020304" pitchFamily="18" charset="0"/>
              </a:rPr>
              <a:t> also has a noticeable difference between MRP (</a:t>
            </a:r>
            <a:r>
              <a:rPr lang="en-US" sz="1600" b="1" dirty="0">
                <a:solidFill>
                  <a:schemeClr val="bg1"/>
                </a:solidFill>
                <a:latin typeface="Times New Roman" panose="02020603050405020304" pitchFamily="18" charset="0"/>
                <a:cs typeface="Times New Roman" panose="02020603050405020304" pitchFamily="18" charset="0"/>
              </a:rPr>
              <a:t>247K</a:t>
            </a:r>
            <a:r>
              <a:rPr lang="en-US" sz="1600" dirty="0">
                <a:solidFill>
                  <a:schemeClr val="bg1"/>
                </a:solidFill>
                <a:latin typeface="Times New Roman" panose="02020603050405020304" pitchFamily="18" charset="0"/>
                <a:cs typeface="Times New Roman" panose="02020603050405020304" pitchFamily="18" charset="0"/>
              </a:rPr>
              <a:t>) and Actual Price (</a:t>
            </a:r>
            <a:r>
              <a:rPr lang="en-US" sz="1600" b="1" dirty="0">
                <a:solidFill>
                  <a:schemeClr val="bg1"/>
                </a:solidFill>
                <a:latin typeface="Times New Roman" panose="02020603050405020304" pitchFamily="18" charset="0"/>
                <a:cs typeface="Times New Roman" panose="02020603050405020304" pitchFamily="18" charset="0"/>
              </a:rPr>
              <a:t>202K</a:t>
            </a:r>
            <a:r>
              <a:rPr lang="en-US" sz="1600" dirty="0">
                <a:solidFill>
                  <a:schemeClr val="bg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b="1" dirty="0" err="1">
                <a:solidFill>
                  <a:schemeClr val="bg1"/>
                </a:solidFill>
                <a:latin typeface="Times New Roman" panose="02020603050405020304" pitchFamily="18" charset="0"/>
                <a:cs typeface="Times New Roman" panose="02020603050405020304" pitchFamily="18" charset="0"/>
              </a:rPr>
              <a:t>L'Oreal</a:t>
            </a:r>
            <a:r>
              <a:rPr lang="en-US" sz="1600" b="1" dirty="0">
                <a:solidFill>
                  <a:schemeClr val="bg1"/>
                </a:solidFill>
                <a:latin typeface="Times New Roman" panose="02020603050405020304" pitchFamily="18" charset="0"/>
                <a:cs typeface="Times New Roman" panose="02020603050405020304" pitchFamily="18" charset="0"/>
              </a:rPr>
              <a:t> Paris</a:t>
            </a:r>
            <a:r>
              <a:rPr lang="en-US" sz="1600" dirty="0">
                <a:solidFill>
                  <a:schemeClr val="bg1"/>
                </a:solidFill>
                <a:latin typeface="Times New Roman" panose="02020603050405020304" pitchFamily="18" charset="0"/>
                <a:cs typeface="Times New Roman" panose="02020603050405020304" pitchFamily="18" charset="0"/>
              </a:rPr>
              <a:t> has an MRP of </a:t>
            </a:r>
            <a:r>
              <a:rPr lang="en-US" sz="1600" b="1" dirty="0">
                <a:solidFill>
                  <a:schemeClr val="bg1"/>
                </a:solidFill>
                <a:latin typeface="Times New Roman" panose="02020603050405020304" pitchFamily="18" charset="0"/>
                <a:cs typeface="Times New Roman" panose="02020603050405020304" pitchFamily="18" charset="0"/>
              </a:rPr>
              <a:t>170K</a:t>
            </a:r>
            <a:r>
              <a:rPr lang="en-US" sz="1600" dirty="0">
                <a:solidFill>
                  <a:schemeClr val="bg1"/>
                </a:solidFill>
                <a:latin typeface="Times New Roman" panose="02020603050405020304" pitchFamily="18" charset="0"/>
                <a:cs typeface="Times New Roman" panose="02020603050405020304" pitchFamily="18" charset="0"/>
              </a:rPr>
              <a:t> and an Actual Price of </a:t>
            </a:r>
            <a:r>
              <a:rPr lang="en-US" sz="1600" b="1" dirty="0">
                <a:solidFill>
                  <a:schemeClr val="bg1"/>
                </a:solidFill>
                <a:latin typeface="Times New Roman" panose="02020603050405020304" pitchFamily="18" charset="0"/>
                <a:cs typeface="Times New Roman" panose="02020603050405020304" pitchFamily="18" charset="0"/>
              </a:rPr>
              <a:t>154K</a:t>
            </a:r>
            <a:r>
              <a:rPr lang="en-US" sz="1600" dirty="0">
                <a:solidFill>
                  <a:schemeClr val="bg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Lakme</a:t>
            </a:r>
            <a:r>
              <a:rPr lang="en-US" sz="1600" dirty="0">
                <a:solidFill>
                  <a:schemeClr val="bg1"/>
                </a:solidFill>
                <a:latin typeface="Times New Roman" panose="02020603050405020304" pitchFamily="18" charset="0"/>
                <a:cs typeface="Times New Roman" panose="02020603050405020304" pitchFamily="18" charset="0"/>
              </a:rPr>
              <a:t> has the smallest difference between MRP (</a:t>
            </a:r>
            <a:r>
              <a:rPr lang="en-US" sz="1600" b="1" dirty="0">
                <a:solidFill>
                  <a:schemeClr val="bg1"/>
                </a:solidFill>
                <a:latin typeface="Times New Roman" panose="02020603050405020304" pitchFamily="18" charset="0"/>
                <a:cs typeface="Times New Roman" panose="02020603050405020304" pitchFamily="18" charset="0"/>
              </a:rPr>
              <a:t>142K</a:t>
            </a:r>
            <a:r>
              <a:rPr lang="en-US" sz="1600" dirty="0">
                <a:solidFill>
                  <a:schemeClr val="bg1"/>
                </a:solidFill>
                <a:latin typeface="Times New Roman" panose="02020603050405020304" pitchFamily="18" charset="0"/>
                <a:cs typeface="Times New Roman" panose="02020603050405020304" pitchFamily="18" charset="0"/>
              </a:rPr>
              <a:t>) and Actual Price (</a:t>
            </a:r>
            <a:r>
              <a:rPr lang="en-US" sz="1600" b="1" dirty="0">
                <a:solidFill>
                  <a:schemeClr val="bg1"/>
                </a:solidFill>
                <a:latin typeface="Times New Roman" panose="02020603050405020304" pitchFamily="18" charset="0"/>
                <a:cs typeface="Times New Roman" panose="02020603050405020304" pitchFamily="18" charset="0"/>
              </a:rPr>
              <a:t>118K</a:t>
            </a:r>
            <a:r>
              <a:rPr lang="en-US" sz="1600" dirty="0">
                <a:solidFill>
                  <a:schemeClr val="bg1"/>
                </a:solidFill>
                <a:latin typeface="Times New Roman" panose="02020603050405020304" pitchFamily="18" charset="0"/>
                <a:cs typeface="Times New Roman" panose="02020603050405020304" pitchFamily="18" charset="0"/>
              </a:rPr>
              <a:t>).</a:t>
            </a:r>
          </a:p>
          <a:p>
            <a:r>
              <a:rPr lang="en-US" sz="1600" b="1" dirty="0">
                <a:solidFill>
                  <a:schemeClr val="bg1"/>
                </a:solidFill>
                <a:latin typeface="Times New Roman" panose="02020603050405020304" pitchFamily="18" charset="0"/>
                <a:cs typeface="Times New Roman" panose="02020603050405020304" pitchFamily="18" charset="0"/>
              </a:rPr>
              <a:t>Interpretation:</a:t>
            </a:r>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The chart highlights the price differences between the MRP and the actual prices offered for the five brands. This information can be valuable for consumers to understand the extent of discounts available for each brand and make informed purchasing decisions.</a:t>
            </a:r>
          </a:p>
        </p:txBody>
      </p:sp>
      <p:sp>
        <p:nvSpPr>
          <p:cNvPr id="2" name="TextBox 1">
            <a:extLst>
              <a:ext uri="{FF2B5EF4-FFF2-40B4-BE49-F238E27FC236}">
                <a16:creationId xmlns:a16="http://schemas.microsoft.com/office/drawing/2014/main" id="{A2D18B38-03C6-AB7F-6457-4A0566426614}"/>
              </a:ext>
            </a:extLst>
          </p:cNvPr>
          <p:cNvSpPr txBox="1"/>
          <p:nvPr/>
        </p:nvSpPr>
        <p:spPr>
          <a:xfrm>
            <a:off x="399223" y="4379520"/>
            <a:ext cx="5991069" cy="630942"/>
          </a:xfrm>
          <a:prstGeom prst="rect">
            <a:avLst/>
          </a:prstGeom>
          <a:noFill/>
        </p:spPr>
        <p:txBody>
          <a:bodyPr wrap="square" rtlCol="0">
            <a:prstTxWarp prst="textChevron">
              <a:avLst/>
            </a:prstTxWarp>
            <a:spAutoFit/>
          </a:bodyPr>
          <a:lstStyle/>
          <a:p>
            <a:r>
              <a:rPr lang="en-IN" sz="3500" dirty="0">
                <a:solidFill>
                  <a:schemeClr val="bg1"/>
                </a:solidFill>
                <a:latin typeface="Algerian" panose="04020705040A02060702" pitchFamily="82" charset="0"/>
              </a:rPr>
              <a:t>MRP vs price</a:t>
            </a:r>
          </a:p>
        </p:txBody>
      </p:sp>
    </p:spTree>
    <p:extLst>
      <p:ext uri="{BB962C8B-B14F-4D97-AF65-F5344CB8AC3E}">
        <p14:creationId xmlns:p14="http://schemas.microsoft.com/office/powerpoint/2010/main" val="959424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ircle(in)">
                                      <p:cBhvr>
                                        <p:cTn id="25" dur="2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nline Shopping Store In 3d On Smartphone App Promotional Sale Banner With  Floating Bag Pink Background Rendered Illustration Backgrounds | JPG Free  Download - Pikbest">
            <a:extLst>
              <a:ext uri="{FF2B5EF4-FFF2-40B4-BE49-F238E27FC236}">
                <a16:creationId xmlns:a16="http://schemas.microsoft.com/office/drawing/2014/main" id="{99AEF0DD-80E3-7190-22B2-AA2679061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4642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E37002A-4A1D-D467-C880-EA19DB9E8346}"/>
              </a:ext>
            </a:extLst>
          </p:cNvPr>
          <p:cNvPicPr>
            <a:picLocks noChangeAspect="1"/>
          </p:cNvPicPr>
          <p:nvPr/>
        </p:nvPicPr>
        <p:blipFill>
          <a:blip r:embed="rId3"/>
          <a:stretch>
            <a:fillRect/>
          </a:stretch>
        </p:blipFill>
        <p:spPr>
          <a:xfrm>
            <a:off x="5267078" y="944381"/>
            <a:ext cx="6924922" cy="40654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8CD32152-8DA6-9F02-21E1-C81D3B5B7DF0}"/>
              </a:ext>
            </a:extLst>
          </p:cNvPr>
          <p:cNvSpPr txBox="1"/>
          <p:nvPr/>
        </p:nvSpPr>
        <p:spPr>
          <a:xfrm>
            <a:off x="344773" y="404734"/>
            <a:ext cx="4922305" cy="5863144"/>
          </a:xfrm>
          <a:prstGeom prst="rect">
            <a:avLst/>
          </a:prstGeom>
          <a:noFill/>
        </p:spPr>
        <p:txBody>
          <a:bodyPr wrap="square" rtlCol="0">
            <a:spAutoFit/>
          </a:bodyPr>
          <a:lstStyle/>
          <a:p>
            <a:r>
              <a:rPr lang="en-US" sz="1500" b="1" dirty="0">
                <a:solidFill>
                  <a:schemeClr val="bg2">
                    <a:lumMod val="10000"/>
                  </a:schemeClr>
                </a:solidFill>
                <a:latin typeface="Times New Roman" panose="02020603050405020304" pitchFamily="18" charset="0"/>
                <a:cs typeface="Times New Roman" panose="02020603050405020304" pitchFamily="18" charset="0"/>
              </a:rPr>
              <a:t>Type:</a:t>
            </a:r>
            <a:r>
              <a:rPr lang="en-US" sz="1500" dirty="0">
                <a:solidFill>
                  <a:schemeClr val="bg2">
                    <a:lumMod val="10000"/>
                  </a:schemeClr>
                </a:solidFill>
                <a:latin typeface="Times New Roman" panose="02020603050405020304" pitchFamily="18" charset="0"/>
                <a:cs typeface="Times New Roman" panose="02020603050405020304" pitchFamily="18" charset="0"/>
              </a:rPr>
              <a:t> Donald Chart (which is essentially a pie chart with a central hole)</a:t>
            </a:r>
          </a:p>
          <a:p>
            <a:r>
              <a:rPr lang="en-US" sz="1500" b="1" dirty="0">
                <a:solidFill>
                  <a:schemeClr val="bg2">
                    <a:lumMod val="10000"/>
                  </a:schemeClr>
                </a:solidFill>
                <a:latin typeface="Times New Roman" panose="02020603050405020304" pitchFamily="18" charset="0"/>
                <a:cs typeface="Times New Roman" panose="02020603050405020304" pitchFamily="18" charset="0"/>
              </a:rPr>
              <a:t>Data:</a:t>
            </a:r>
            <a:r>
              <a:rPr lang="en-US" sz="1500" dirty="0">
                <a:solidFill>
                  <a:schemeClr val="bg2">
                    <a:lumMod val="10000"/>
                  </a:schemeClr>
                </a:solidFill>
                <a:latin typeface="Times New Roman" panose="02020603050405020304" pitchFamily="18" charset="0"/>
                <a:cs typeface="Times New Roman" panose="02020603050405020304" pitchFamily="18" charset="0"/>
              </a:rPr>
              <a:t> The chart visualizes the </a:t>
            </a:r>
            <a:r>
              <a:rPr lang="en-US" sz="1500" b="1" dirty="0">
                <a:solidFill>
                  <a:schemeClr val="bg2">
                    <a:lumMod val="10000"/>
                  </a:schemeClr>
                </a:solidFill>
                <a:latin typeface="Times New Roman" panose="02020603050405020304" pitchFamily="18" charset="0"/>
                <a:cs typeface="Times New Roman" panose="02020603050405020304" pitchFamily="18" charset="0"/>
              </a:rPr>
              <a:t>sum of discounts</a:t>
            </a:r>
            <a:r>
              <a:rPr lang="en-US" sz="1500" dirty="0">
                <a:solidFill>
                  <a:schemeClr val="bg2">
                    <a:lumMod val="10000"/>
                  </a:schemeClr>
                </a:solidFill>
                <a:latin typeface="Times New Roman" panose="02020603050405020304" pitchFamily="18" charset="0"/>
                <a:cs typeface="Times New Roman" panose="02020603050405020304" pitchFamily="18" charset="0"/>
              </a:rPr>
              <a:t> offered across various cosmetic brands. Each slice of the pie corresponds to a brand, and the size of the slice represents the total discount amount for that brand.</a:t>
            </a:r>
          </a:p>
          <a:p>
            <a:r>
              <a:rPr lang="en-US" sz="1500" b="1" dirty="0">
                <a:solidFill>
                  <a:schemeClr val="bg2">
                    <a:lumMod val="10000"/>
                  </a:schemeClr>
                </a:solidFill>
                <a:latin typeface="Times New Roman" panose="02020603050405020304" pitchFamily="18" charset="0"/>
                <a:cs typeface="Times New Roman" panose="02020603050405020304" pitchFamily="18" charset="0"/>
              </a:rPr>
              <a:t>Key Observations:</a:t>
            </a:r>
            <a:endParaRPr lang="en-US" sz="1500" dirty="0">
              <a:solidFill>
                <a:schemeClr val="bg2">
                  <a:lumMod val="10000"/>
                </a:schemeClr>
              </a:solidFill>
              <a:latin typeface="Times New Roman" panose="02020603050405020304" pitchFamily="18" charset="0"/>
              <a:cs typeface="Times New Roman" panose="02020603050405020304" pitchFamily="18" charset="0"/>
            </a:endParaRPr>
          </a:p>
          <a:p>
            <a:pPr>
              <a:buFont typeface="+mj-lt"/>
              <a:buAutoNum type="arabicPeriod"/>
            </a:pPr>
            <a:r>
              <a:rPr lang="en-US" sz="1500" b="1" dirty="0" err="1">
                <a:solidFill>
                  <a:schemeClr val="bg2">
                    <a:lumMod val="10000"/>
                  </a:schemeClr>
                </a:solidFill>
                <a:latin typeface="Times New Roman" panose="02020603050405020304" pitchFamily="18" charset="0"/>
                <a:cs typeface="Times New Roman" panose="02020603050405020304" pitchFamily="18" charset="0"/>
              </a:rPr>
              <a:t>Nykaa</a:t>
            </a:r>
            <a:r>
              <a:rPr lang="en-US" sz="1500" b="1" dirty="0">
                <a:solidFill>
                  <a:schemeClr val="bg2">
                    <a:lumMod val="10000"/>
                  </a:schemeClr>
                </a:solidFill>
                <a:latin typeface="Times New Roman" panose="02020603050405020304" pitchFamily="18" charset="0"/>
                <a:cs typeface="Times New Roman" panose="02020603050405020304" pitchFamily="18" charset="0"/>
              </a:rPr>
              <a:t> Cosmetics</a:t>
            </a:r>
            <a:r>
              <a:rPr lang="en-US" sz="1500" dirty="0">
                <a:solidFill>
                  <a:schemeClr val="bg2">
                    <a:lumMod val="10000"/>
                  </a:schemeClr>
                </a:solidFill>
                <a:latin typeface="Times New Roman" panose="02020603050405020304" pitchFamily="18" charset="0"/>
                <a:cs typeface="Times New Roman" panose="02020603050405020304" pitchFamily="18" charset="0"/>
              </a:rPr>
              <a:t> dominates with the largest slice, indicating it offers the highest sum of discounts at </a:t>
            </a:r>
            <a:r>
              <a:rPr lang="en-US" sz="1500" b="1" dirty="0">
                <a:solidFill>
                  <a:schemeClr val="bg2">
                    <a:lumMod val="10000"/>
                  </a:schemeClr>
                </a:solidFill>
                <a:latin typeface="Times New Roman" panose="02020603050405020304" pitchFamily="18" charset="0"/>
                <a:cs typeface="Times New Roman" panose="02020603050405020304" pitchFamily="18" charset="0"/>
              </a:rPr>
              <a:t>76K</a:t>
            </a:r>
            <a:r>
              <a:rPr lang="en-US" sz="1500" dirty="0">
                <a:solidFill>
                  <a:schemeClr val="bg2">
                    <a:lumMod val="10000"/>
                  </a:schemeClr>
                </a:solidFill>
                <a:latin typeface="Times New Roman" panose="02020603050405020304" pitchFamily="18" charset="0"/>
                <a:cs typeface="Times New Roman" panose="02020603050405020304" pitchFamily="18" charset="0"/>
              </a:rPr>
              <a:t> (presumably 76 thousand units of currency).</a:t>
            </a:r>
          </a:p>
          <a:p>
            <a:pPr>
              <a:buFont typeface="+mj-lt"/>
              <a:buAutoNum type="arabicPeriod"/>
            </a:pPr>
            <a:r>
              <a:rPr lang="en-US" sz="1500" b="1" dirty="0">
                <a:solidFill>
                  <a:schemeClr val="bg2">
                    <a:lumMod val="10000"/>
                  </a:schemeClr>
                </a:solidFill>
                <a:latin typeface="Times New Roman" panose="02020603050405020304" pitchFamily="18" charset="0"/>
                <a:cs typeface="Times New Roman" panose="02020603050405020304" pitchFamily="18" charset="0"/>
              </a:rPr>
              <a:t>Kay Beauty</a:t>
            </a:r>
            <a:r>
              <a:rPr lang="en-US" sz="1500" dirty="0">
                <a:solidFill>
                  <a:schemeClr val="bg2">
                    <a:lumMod val="10000"/>
                  </a:schemeClr>
                </a:solidFill>
                <a:latin typeface="Times New Roman" panose="02020603050405020304" pitchFamily="18" charset="0"/>
                <a:cs typeface="Times New Roman" panose="02020603050405020304" pitchFamily="18" charset="0"/>
              </a:rPr>
              <a:t> and </a:t>
            </a:r>
            <a:r>
              <a:rPr lang="en-US" sz="1500" b="1" dirty="0">
                <a:solidFill>
                  <a:schemeClr val="bg2">
                    <a:lumMod val="10000"/>
                  </a:schemeClr>
                </a:solidFill>
                <a:latin typeface="Times New Roman" panose="02020603050405020304" pitchFamily="18" charset="0"/>
                <a:cs typeface="Times New Roman" panose="02020603050405020304" pitchFamily="18" charset="0"/>
              </a:rPr>
              <a:t>Lotus Herbals</a:t>
            </a:r>
            <a:r>
              <a:rPr lang="en-US" sz="1500" dirty="0">
                <a:solidFill>
                  <a:schemeClr val="bg2">
                    <a:lumMod val="10000"/>
                  </a:schemeClr>
                </a:solidFill>
                <a:latin typeface="Times New Roman" panose="02020603050405020304" pitchFamily="18" charset="0"/>
                <a:cs typeface="Times New Roman" panose="02020603050405020304" pitchFamily="18" charset="0"/>
              </a:rPr>
              <a:t> tie for the second-largest slice with a sum of discounts at </a:t>
            </a:r>
            <a:r>
              <a:rPr lang="en-US" sz="1500" b="1" dirty="0">
                <a:solidFill>
                  <a:schemeClr val="bg2">
                    <a:lumMod val="10000"/>
                  </a:schemeClr>
                </a:solidFill>
                <a:latin typeface="Times New Roman" panose="02020603050405020304" pitchFamily="18" charset="0"/>
                <a:cs typeface="Times New Roman" panose="02020603050405020304" pitchFamily="18" charset="0"/>
              </a:rPr>
              <a:t>32K</a:t>
            </a:r>
            <a:r>
              <a:rPr lang="en-US" sz="1500" dirty="0">
                <a:solidFill>
                  <a:schemeClr val="bg2">
                    <a:lumMod val="10000"/>
                  </a:schemeClr>
                </a:solidFill>
                <a:latin typeface="Times New Roman" panose="02020603050405020304" pitchFamily="18" charset="0"/>
                <a:cs typeface="Times New Roman" panose="02020603050405020304" pitchFamily="18" charset="0"/>
              </a:rPr>
              <a:t> each.</a:t>
            </a:r>
          </a:p>
          <a:p>
            <a:pPr>
              <a:buFont typeface="+mj-lt"/>
              <a:buAutoNum type="arabicPeriod"/>
            </a:pPr>
            <a:r>
              <a:rPr lang="en-US" sz="1500" b="1" dirty="0">
                <a:solidFill>
                  <a:schemeClr val="bg2">
                    <a:lumMod val="10000"/>
                  </a:schemeClr>
                </a:solidFill>
                <a:latin typeface="Times New Roman" panose="02020603050405020304" pitchFamily="18" charset="0"/>
                <a:cs typeface="Times New Roman" panose="02020603050405020304" pitchFamily="18" charset="0"/>
              </a:rPr>
              <a:t>Lakme</a:t>
            </a:r>
            <a:r>
              <a:rPr lang="en-US" sz="1500" dirty="0">
                <a:solidFill>
                  <a:schemeClr val="bg2">
                    <a:lumMod val="10000"/>
                  </a:schemeClr>
                </a:solidFill>
                <a:latin typeface="Times New Roman" panose="02020603050405020304" pitchFamily="18" charset="0"/>
                <a:cs typeface="Times New Roman" panose="02020603050405020304" pitchFamily="18" charset="0"/>
              </a:rPr>
              <a:t> and </a:t>
            </a:r>
            <a:r>
              <a:rPr lang="en-US" sz="1500" b="1" dirty="0" err="1">
                <a:solidFill>
                  <a:schemeClr val="bg2">
                    <a:lumMod val="10000"/>
                  </a:schemeClr>
                </a:solidFill>
                <a:latin typeface="Times New Roman" panose="02020603050405020304" pitchFamily="18" charset="0"/>
                <a:cs typeface="Times New Roman" panose="02020603050405020304" pitchFamily="18" charset="0"/>
              </a:rPr>
              <a:t>L'Oreal</a:t>
            </a:r>
            <a:r>
              <a:rPr lang="en-US" sz="1500" b="1" dirty="0">
                <a:solidFill>
                  <a:schemeClr val="bg2">
                    <a:lumMod val="10000"/>
                  </a:schemeClr>
                </a:solidFill>
                <a:latin typeface="Times New Roman" panose="02020603050405020304" pitchFamily="18" charset="0"/>
                <a:cs typeface="Times New Roman" panose="02020603050405020304" pitchFamily="18" charset="0"/>
              </a:rPr>
              <a:t> Paris</a:t>
            </a:r>
            <a:r>
              <a:rPr lang="en-US" sz="1500" dirty="0">
                <a:solidFill>
                  <a:schemeClr val="bg2">
                    <a:lumMod val="10000"/>
                  </a:schemeClr>
                </a:solidFill>
                <a:latin typeface="Times New Roman" panose="02020603050405020304" pitchFamily="18" charset="0"/>
                <a:cs typeface="Times New Roman" panose="02020603050405020304" pitchFamily="18" charset="0"/>
              </a:rPr>
              <a:t> also tie, offering a sum of discounts at </a:t>
            </a:r>
            <a:r>
              <a:rPr lang="en-US" sz="1500" b="1" dirty="0">
                <a:solidFill>
                  <a:schemeClr val="bg2">
                    <a:lumMod val="10000"/>
                  </a:schemeClr>
                </a:solidFill>
                <a:latin typeface="Times New Roman" panose="02020603050405020304" pitchFamily="18" charset="0"/>
                <a:cs typeface="Times New Roman" panose="02020603050405020304" pitchFamily="18" charset="0"/>
              </a:rPr>
              <a:t>24K</a:t>
            </a:r>
            <a:r>
              <a:rPr lang="en-US" sz="1500" dirty="0">
                <a:solidFill>
                  <a:schemeClr val="bg2">
                    <a:lumMod val="10000"/>
                  </a:schemeClr>
                </a:solidFill>
                <a:latin typeface="Times New Roman" panose="02020603050405020304" pitchFamily="18" charset="0"/>
                <a:cs typeface="Times New Roman" panose="02020603050405020304" pitchFamily="18" charset="0"/>
              </a:rPr>
              <a:t> each.</a:t>
            </a:r>
          </a:p>
          <a:p>
            <a:pPr>
              <a:buFont typeface="+mj-lt"/>
              <a:buAutoNum type="arabicPeriod"/>
            </a:pPr>
            <a:r>
              <a:rPr lang="en-US" sz="1500" b="1" dirty="0">
                <a:solidFill>
                  <a:schemeClr val="bg2">
                    <a:lumMod val="10000"/>
                  </a:schemeClr>
                </a:solidFill>
                <a:latin typeface="Times New Roman" panose="02020603050405020304" pitchFamily="18" charset="0"/>
                <a:cs typeface="Times New Roman" panose="02020603050405020304" pitchFamily="18" charset="0"/>
              </a:rPr>
              <a:t>Maybelline New York</a:t>
            </a:r>
            <a:r>
              <a:rPr lang="en-US" sz="1500" dirty="0">
                <a:solidFill>
                  <a:schemeClr val="bg2">
                    <a:lumMod val="10000"/>
                  </a:schemeClr>
                </a:solidFill>
                <a:latin typeface="Times New Roman" panose="02020603050405020304" pitchFamily="18" charset="0"/>
                <a:cs typeface="Times New Roman" panose="02020603050405020304" pitchFamily="18" charset="0"/>
              </a:rPr>
              <a:t> offers a sum of discounts at </a:t>
            </a:r>
            <a:r>
              <a:rPr lang="en-US" sz="1500" b="1" dirty="0">
                <a:solidFill>
                  <a:schemeClr val="bg2">
                    <a:lumMod val="10000"/>
                  </a:schemeClr>
                </a:solidFill>
                <a:latin typeface="Times New Roman" panose="02020603050405020304" pitchFamily="18" charset="0"/>
                <a:cs typeface="Times New Roman" panose="02020603050405020304" pitchFamily="18" charset="0"/>
              </a:rPr>
              <a:t>10K</a:t>
            </a:r>
            <a:r>
              <a:rPr lang="en-US" sz="1500" dirty="0">
                <a:solidFill>
                  <a:schemeClr val="bg2">
                    <a:lumMod val="10000"/>
                  </a:schemeClr>
                </a:solidFill>
                <a:latin typeface="Times New Roman" panose="02020603050405020304" pitchFamily="18" charset="0"/>
                <a:cs typeface="Times New Roman" panose="02020603050405020304" pitchFamily="18" charset="0"/>
              </a:rPr>
              <a:t>.</a:t>
            </a:r>
          </a:p>
          <a:p>
            <a:pPr>
              <a:buFont typeface="+mj-lt"/>
              <a:buAutoNum type="arabicPeriod"/>
            </a:pPr>
            <a:r>
              <a:rPr lang="en-US" sz="1500" b="1" dirty="0">
                <a:solidFill>
                  <a:schemeClr val="bg2">
                    <a:lumMod val="10000"/>
                  </a:schemeClr>
                </a:solidFill>
                <a:latin typeface="Times New Roman" panose="02020603050405020304" pitchFamily="18" charset="0"/>
                <a:cs typeface="Times New Roman" panose="02020603050405020304" pitchFamily="18" charset="0"/>
              </a:rPr>
              <a:t>Nivea</a:t>
            </a:r>
            <a:r>
              <a:rPr lang="en-US" sz="1500" dirty="0">
                <a:solidFill>
                  <a:schemeClr val="bg2">
                    <a:lumMod val="10000"/>
                  </a:schemeClr>
                </a:solidFill>
                <a:latin typeface="Times New Roman" panose="02020603050405020304" pitchFamily="18" charset="0"/>
                <a:cs typeface="Times New Roman" panose="02020603050405020304" pitchFamily="18" charset="0"/>
              </a:rPr>
              <a:t> offers the smallest sum of discounts at </a:t>
            </a:r>
            <a:r>
              <a:rPr lang="en-US" sz="1500" b="1" dirty="0">
                <a:solidFill>
                  <a:schemeClr val="bg2">
                    <a:lumMod val="10000"/>
                  </a:schemeClr>
                </a:solidFill>
                <a:latin typeface="Times New Roman" panose="02020603050405020304" pitchFamily="18" charset="0"/>
                <a:cs typeface="Times New Roman" panose="02020603050405020304" pitchFamily="18" charset="0"/>
              </a:rPr>
              <a:t>9K</a:t>
            </a:r>
            <a:r>
              <a:rPr lang="en-US" sz="1500" dirty="0">
                <a:solidFill>
                  <a:schemeClr val="bg2">
                    <a:lumMod val="10000"/>
                  </a:schemeClr>
                </a:solidFill>
                <a:latin typeface="Times New Roman" panose="02020603050405020304" pitchFamily="18" charset="0"/>
                <a:cs typeface="Times New Roman" panose="02020603050405020304" pitchFamily="18" charset="0"/>
              </a:rPr>
              <a:t>.</a:t>
            </a:r>
          </a:p>
          <a:p>
            <a:r>
              <a:rPr lang="en-US" sz="1500" b="1" dirty="0">
                <a:solidFill>
                  <a:schemeClr val="bg2">
                    <a:lumMod val="10000"/>
                  </a:schemeClr>
                </a:solidFill>
                <a:latin typeface="Times New Roman" panose="02020603050405020304" pitchFamily="18" charset="0"/>
                <a:cs typeface="Times New Roman" panose="02020603050405020304" pitchFamily="18" charset="0"/>
              </a:rPr>
              <a:t>Note:</a:t>
            </a:r>
            <a:endParaRPr lang="en-US" sz="1500" dirty="0">
              <a:solidFill>
                <a:schemeClr val="bg2">
                  <a:lumMod val="10000"/>
                </a:schemeClr>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500" dirty="0">
                <a:solidFill>
                  <a:schemeClr val="bg2">
                    <a:lumMod val="10000"/>
                  </a:schemeClr>
                </a:solidFill>
                <a:latin typeface="Times New Roman" panose="02020603050405020304" pitchFamily="18" charset="0"/>
                <a:cs typeface="Times New Roman" panose="02020603050405020304" pitchFamily="18" charset="0"/>
              </a:rPr>
              <a:t>The exact units for the sum of discounts (e.g., rupees, dollars) are not specified in the chart.</a:t>
            </a:r>
          </a:p>
          <a:p>
            <a:r>
              <a:rPr lang="en-US" sz="1500" b="1" dirty="0">
                <a:solidFill>
                  <a:schemeClr val="bg2">
                    <a:lumMod val="10000"/>
                  </a:schemeClr>
                </a:solidFill>
                <a:latin typeface="Times New Roman" panose="02020603050405020304" pitchFamily="18" charset="0"/>
                <a:cs typeface="Times New Roman" panose="02020603050405020304" pitchFamily="18" charset="0"/>
              </a:rPr>
              <a:t>Interpretation:</a:t>
            </a:r>
            <a:endParaRPr lang="en-US" sz="1500" dirty="0">
              <a:solidFill>
                <a:schemeClr val="bg2">
                  <a:lumMod val="10000"/>
                </a:schemeClr>
              </a:solidFill>
              <a:latin typeface="Times New Roman" panose="02020603050405020304" pitchFamily="18" charset="0"/>
              <a:cs typeface="Times New Roman" panose="02020603050405020304" pitchFamily="18" charset="0"/>
            </a:endParaRPr>
          </a:p>
          <a:p>
            <a:r>
              <a:rPr lang="en-US" sz="1500" dirty="0">
                <a:solidFill>
                  <a:schemeClr val="bg2">
                    <a:lumMod val="10000"/>
                  </a:schemeClr>
                </a:solidFill>
                <a:latin typeface="Times New Roman" panose="02020603050405020304" pitchFamily="18" charset="0"/>
                <a:cs typeface="Times New Roman" panose="02020603050405020304" pitchFamily="18" charset="0"/>
              </a:rPr>
              <a:t>The chart clearly shows that </a:t>
            </a:r>
            <a:r>
              <a:rPr lang="en-US" sz="1500" dirty="0" err="1">
                <a:solidFill>
                  <a:schemeClr val="bg2">
                    <a:lumMod val="10000"/>
                  </a:schemeClr>
                </a:solidFill>
                <a:latin typeface="Times New Roman" panose="02020603050405020304" pitchFamily="18" charset="0"/>
                <a:cs typeface="Times New Roman" panose="02020603050405020304" pitchFamily="18" charset="0"/>
              </a:rPr>
              <a:t>Nykaa</a:t>
            </a:r>
            <a:r>
              <a:rPr lang="en-US" sz="1500" dirty="0">
                <a:solidFill>
                  <a:schemeClr val="bg2">
                    <a:lumMod val="10000"/>
                  </a:schemeClr>
                </a:solidFill>
                <a:latin typeface="Times New Roman" panose="02020603050405020304" pitchFamily="18" charset="0"/>
                <a:cs typeface="Times New Roman" panose="02020603050405020304" pitchFamily="18" charset="0"/>
              </a:rPr>
              <a:t> Cosmetics offers the highest total discounts, followed by a tie between Kay Beauty and Lotus Herbals. This information could be valuable for consumers looking for the best deals on cosmetic products.</a:t>
            </a:r>
          </a:p>
          <a:p>
            <a:endParaRPr lang="en-IN" sz="15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05CB58D-2607-AFD1-F7CB-D062846442A1}"/>
              </a:ext>
            </a:extLst>
          </p:cNvPr>
          <p:cNvSpPr txBox="1"/>
          <p:nvPr/>
        </p:nvSpPr>
        <p:spPr>
          <a:xfrm>
            <a:off x="5701260" y="6113913"/>
            <a:ext cx="6145967" cy="556710"/>
          </a:xfrm>
          <a:prstGeom prst="rect">
            <a:avLst/>
          </a:prstGeom>
          <a:noFill/>
        </p:spPr>
        <p:txBody>
          <a:bodyPr wrap="square" rtlCol="0">
            <a:prstTxWarp prst="textChevron">
              <a:avLst/>
            </a:prstTxWarp>
            <a:spAutoFit/>
          </a:bodyPr>
          <a:lstStyle/>
          <a:p>
            <a:r>
              <a:rPr lang="en-IN" sz="3500" dirty="0">
                <a:solidFill>
                  <a:schemeClr val="accent1">
                    <a:lumMod val="50000"/>
                  </a:schemeClr>
                </a:solidFill>
                <a:latin typeface="Algerian" panose="04020705040A02060702" pitchFamily="82" charset="0"/>
              </a:rPr>
              <a:t>Highest discount brands</a:t>
            </a:r>
          </a:p>
        </p:txBody>
      </p:sp>
    </p:spTree>
    <p:extLst>
      <p:ext uri="{BB962C8B-B14F-4D97-AF65-F5344CB8AC3E}">
        <p14:creationId xmlns:p14="http://schemas.microsoft.com/office/powerpoint/2010/main" val="16056375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ircle(in)">
                                      <p:cBhvr>
                                        <p:cTn id="25" dur="2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ink Wallpaper | Free Beautiful HD iPhone, Samsung &amp; Mobile Phone Images -  rawpixel">
            <a:extLst>
              <a:ext uri="{FF2B5EF4-FFF2-40B4-BE49-F238E27FC236}">
                <a16:creationId xmlns:a16="http://schemas.microsoft.com/office/drawing/2014/main" id="{EEE51938-98A1-37DD-F671-FBD54A03C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550827" y="-2550823"/>
            <a:ext cx="7090347" cy="121920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2EF7153-BA93-4994-320E-0384C044B681}"/>
              </a:ext>
            </a:extLst>
          </p:cNvPr>
          <p:cNvPicPr>
            <a:picLocks noChangeAspect="1"/>
          </p:cNvPicPr>
          <p:nvPr/>
        </p:nvPicPr>
        <p:blipFill>
          <a:blip r:embed="rId3"/>
          <a:stretch>
            <a:fillRect/>
          </a:stretch>
        </p:blipFill>
        <p:spPr>
          <a:xfrm>
            <a:off x="441685" y="3222885"/>
            <a:ext cx="7151943" cy="3635111"/>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BD256DA7-85B0-D8DB-3989-C511C6975A78}"/>
              </a:ext>
            </a:extLst>
          </p:cNvPr>
          <p:cNvSpPr txBox="1"/>
          <p:nvPr/>
        </p:nvSpPr>
        <p:spPr>
          <a:xfrm>
            <a:off x="7593627" y="254833"/>
            <a:ext cx="4428483" cy="4832092"/>
          </a:xfrm>
          <a:prstGeom prst="rect">
            <a:avLst/>
          </a:prstGeom>
          <a:noFill/>
        </p:spPr>
        <p:txBody>
          <a:bodyPr wrap="square" rtlCol="0">
            <a:spAutoFit/>
          </a:bodyPr>
          <a:lstStyle/>
          <a:p>
            <a:r>
              <a:rPr lang="en-US" sz="1400" b="1" dirty="0">
                <a:solidFill>
                  <a:schemeClr val="accent6">
                    <a:lumMod val="50000"/>
                  </a:schemeClr>
                </a:solidFill>
                <a:latin typeface="Times New Roman" panose="02020603050405020304" pitchFamily="18" charset="0"/>
                <a:cs typeface="Times New Roman" panose="02020603050405020304" pitchFamily="18" charset="0"/>
              </a:rPr>
              <a:t>Type:</a:t>
            </a:r>
            <a:r>
              <a:rPr lang="en-US" sz="1400" dirty="0">
                <a:solidFill>
                  <a:schemeClr val="accent6">
                    <a:lumMod val="50000"/>
                  </a:schemeClr>
                </a:solidFill>
                <a:latin typeface="Times New Roman" panose="02020603050405020304" pitchFamily="18" charset="0"/>
                <a:cs typeface="Times New Roman" panose="02020603050405020304" pitchFamily="18" charset="0"/>
              </a:rPr>
              <a:t> Bar Chart</a:t>
            </a:r>
          </a:p>
          <a:p>
            <a:r>
              <a:rPr lang="en-US" sz="1400" b="1" dirty="0">
                <a:solidFill>
                  <a:schemeClr val="accent6">
                    <a:lumMod val="50000"/>
                  </a:schemeClr>
                </a:solidFill>
                <a:latin typeface="Times New Roman" panose="02020603050405020304" pitchFamily="18" charset="0"/>
                <a:cs typeface="Times New Roman" panose="02020603050405020304" pitchFamily="18" charset="0"/>
              </a:rPr>
              <a:t>Data:</a:t>
            </a:r>
            <a:r>
              <a:rPr lang="en-US" sz="1400" dirty="0">
                <a:solidFill>
                  <a:schemeClr val="accent6">
                    <a:lumMod val="50000"/>
                  </a:schemeClr>
                </a:solidFill>
                <a:latin typeface="Times New Roman" panose="02020603050405020304" pitchFamily="18" charset="0"/>
                <a:cs typeface="Times New Roman" panose="02020603050405020304" pitchFamily="18" charset="0"/>
              </a:rPr>
              <a:t> The chart visualizes the </a:t>
            </a:r>
            <a:r>
              <a:rPr lang="en-US" sz="1400" b="1" dirty="0">
                <a:solidFill>
                  <a:schemeClr val="accent6">
                    <a:lumMod val="50000"/>
                  </a:schemeClr>
                </a:solidFill>
                <a:latin typeface="Times New Roman" panose="02020603050405020304" pitchFamily="18" charset="0"/>
                <a:cs typeface="Times New Roman" panose="02020603050405020304" pitchFamily="18" charset="0"/>
              </a:rPr>
              <a:t>sum of ratings</a:t>
            </a:r>
            <a:r>
              <a:rPr lang="en-US" sz="1400" dirty="0">
                <a:solidFill>
                  <a:schemeClr val="accent6">
                    <a:lumMod val="50000"/>
                  </a:schemeClr>
                </a:solidFill>
                <a:latin typeface="Times New Roman" panose="02020603050405020304" pitchFamily="18" charset="0"/>
                <a:cs typeface="Times New Roman" panose="02020603050405020304" pitchFamily="18" charset="0"/>
              </a:rPr>
              <a:t> received by different cosmetic brands. The x-axis represents the brand names, and the y-axis represents the sum of ratings.</a:t>
            </a:r>
          </a:p>
          <a:p>
            <a:r>
              <a:rPr lang="en-US" sz="1400" b="1" dirty="0">
                <a:solidFill>
                  <a:schemeClr val="accent6">
                    <a:lumMod val="50000"/>
                  </a:schemeClr>
                </a:solidFill>
                <a:latin typeface="Times New Roman" panose="02020603050405020304" pitchFamily="18" charset="0"/>
                <a:cs typeface="Times New Roman" panose="02020603050405020304" pitchFamily="18" charset="0"/>
              </a:rPr>
              <a:t>Key Observations:</a:t>
            </a:r>
            <a:endParaRPr lang="en-US" sz="1400" dirty="0">
              <a:solidFill>
                <a:schemeClr val="accent6">
                  <a:lumMod val="50000"/>
                </a:schemeClr>
              </a:solidFill>
              <a:latin typeface="Times New Roman" panose="02020603050405020304" pitchFamily="18" charset="0"/>
              <a:cs typeface="Times New Roman" panose="02020603050405020304" pitchFamily="18" charset="0"/>
            </a:endParaRPr>
          </a:p>
          <a:p>
            <a:pPr>
              <a:buFont typeface="+mj-lt"/>
              <a:buAutoNum type="arabicPeriod"/>
            </a:pPr>
            <a:r>
              <a:rPr lang="en-US" sz="1400" b="1" dirty="0" err="1">
                <a:solidFill>
                  <a:schemeClr val="accent6">
                    <a:lumMod val="50000"/>
                  </a:schemeClr>
                </a:solidFill>
                <a:latin typeface="Times New Roman" panose="02020603050405020304" pitchFamily="18" charset="0"/>
                <a:cs typeface="Times New Roman" panose="02020603050405020304" pitchFamily="18" charset="0"/>
              </a:rPr>
              <a:t>Nykaa</a:t>
            </a:r>
            <a:r>
              <a:rPr lang="en-US" sz="1400" b="1" dirty="0">
                <a:solidFill>
                  <a:schemeClr val="accent6">
                    <a:lumMod val="50000"/>
                  </a:schemeClr>
                </a:solidFill>
                <a:latin typeface="Times New Roman" panose="02020603050405020304" pitchFamily="18" charset="0"/>
                <a:cs typeface="Times New Roman" panose="02020603050405020304" pitchFamily="18" charset="0"/>
              </a:rPr>
              <a:t> Cosmetics</a:t>
            </a:r>
            <a:r>
              <a:rPr lang="en-US" sz="1400" dirty="0">
                <a:solidFill>
                  <a:schemeClr val="accent6">
                    <a:lumMod val="50000"/>
                  </a:schemeClr>
                </a:solidFill>
                <a:latin typeface="Times New Roman" panose="02020603050405020304" pitchFamily="18" charset="0"/>
                <a:cs typeface="Times New Roman" panose="02020603050405020304" pitchFamily="18" charset="0"/>
              </a:rPr>
              <a:t> holds the highest sum of ratings with a value of </a:t>
            </a:r>
            <a:r>
              <a:rPr lang="en-US" sz="1400" b="1" dirty="0">
                <a:solidFill>
                  <a:schemeClr val="accent6">
                    <a:lumMod val="50000"/>
                  </a:schemeClr>
                </a:solidFill>
                <a:latin typeface="Times New Roman" panose="02020603050405020304" pitchFamily="18" charset="0"/>
                <a:cs typeface="Times New Roman" panose="02020603050405020304" pitchFamily="18" charset="0"/>
              </a:rPr>
              <a:t>3345</a:t>
            </a:r>
            <a:r>
              <a:rPr lang="en-US" sz="1400" dirty="0">
                <a:solidFill>
                  <a:schemeClr val="accent6">
                    <a:lumMod val="50000"/>
                  </a:schemeClr>
                </a:solidFill>
                <a:latin typeface="Times New Roman" panose="02020603050405020304" pitchFamily="18" charset="0"/>
                <a:cs typeface="Times New Roman" panose="02020603050405020304" pitchFamily="18" charset="0"/>
              </a:rPr>
              <a:t>.</a:t>
            </a:r>
          </a:p>
          <a:p>
            <a:pPr>
              <a:buFont typeface="+mj-lt"/>
              <a:buAutoNum type="arabicPeriod"/>
            </a:pPr>
            <a:r>
              <a:rPr lang="en-US" sz="1400" b="1" dirty="0" err="1">
                <a:solidFill>
                  <a:schemeClr val="accent6">
                    <a:lumMod val="50000"/>
                  </a:schemeClr>
                </a:solidFill>
                <a:latin typeface="Times New Roman" panose="02020603050405020304" pitchFamily="18" charset="0"/>
                <a:cs typeface="Times New Roman" panose="02020603050405020304" pitchFamily="18" charset="0"/>
              </a:rPr>
              <a:t>Biotique</a:t>
            </a:r>
            <a:r>
              <a:rPr lang="en-US" sz="1400" dirty="0">
                <a:solidFill>
                  <a:schemeClr val="accent6">
                    <a:lumMod val="50000"/>
                  </a:schemeClr>
                </a:solidFill>
                <a:latin typeface="Times New Roman" panose="02020603050405020304" pitchFamily="18" charset="0"/>
                <a:cs typeface="Times New Roman" panose="02020603050405020304" pitchFamily="18" charset="0"/>
              </a:rPr>
              <a:t> comes in second with a sum of ratings at </a:t>
            </a:r>
            <a:r>
              <a:rPr lang="en-US" sz="1400" b="1" dirty="0">
                <a:solidFill>
                  <a:schemeClr val="accent6">
                    <a:lumMod val="50000"/>
                  </a:schemeClr>
                </a:solidFill>
                <a:latin typeface="Times New Roman" panose="02020603050405020304" pitchFamily="18" charset="0"/>
                <a:cs typeface="Times New Roman" panose="02020603050405020304" pitchFamily="18" charset="0"/>
              </a:rPr>
              <a:t>1513</a:t>
            </a:r>
            <a:r>
              <a:rPr lang="en-US" sz="1400" dirty="0">
                <a:solidFill>
                  <a:schemeClr val="accent6">
                    <a:lumMod val="50000"/>
                  </a:schemeClr>
                </a:solidFill>
                <a:latin typeface="Times New Roman" panose="02020603050405020304" pitchFamily="18" charset="0"/>
                <a:cs typeface="Times New Roman" panose="02020603050405020304" pitchFamily="18" charset="0"/>
              </a:rPr>
              <a:t>.</a:t>
            </a:r>
          </a:p>
          <a:p>
            <a:pPr>
              <a:buFont typeface="+mj-lt"/>
              <a:buAutoNum type="arabicPeriod"/>
            </a:pPr>
            <a:r>
              <a:rPr lang="en-US" sz="1400" b="1" dirty="0">
                <a:solidFill>
                  <a:schemeClr val="accent6">
                    <a:lumMod val="50000"/>
                  </a:schemeClr>
                </a:solidFill>
                <a:latin typeface="Times New Roman" panose="02020603050405020304" pitchFamily="18" charset="0"/>
                <a:cs typeface="Times New Roman" panose="02020603050405020304" pitchFamily="18" charset="0"/>
              </a:rPr>
              <a:t>Lakme</a:t>
            </a:r>
            <a:r>
              <a:rPr lang="en-US" sz="1400" dirty="0">
                <a:solidFill>
                  <a:schemeClr val="accent6">
                    <a:lumMod val="50000"/>
                  </a:schemeClr>
                </a:solidFill>
                <a:latin typeface="Times New Roman" panose="02020603050405020304" pitchFamily="18" charset="0"/>
                <a:cs typeface="Times New Roman" panose="02020603050405020304" pitchFamily="18" charset="0"/>
              </a:rPr>
              <a:t> has a sum of ratings at </a:t>
            </a:r>
            <a:r>
              <a:rPr lang="en-US" sz="1400" b="1" dirty="0">
                <a:solidFill>
                  <a:schemeClr val="accent6">
                    <a:lumMod val="50000"/>
                  </a:schemeClr>
                </a:solidFill>
                <a:latin typeface="Times New Roman" panose="02020603050405020304" pitchFamily="18" charset="0"/>
                <a:cs typeface="Times New Roman" panose="02020603050405020304" pitchFamily="18" charset="0"/>
              </a:rPr>
              <a:t>1030</a:t>
            </a:r>
            <a:r>
              <a:rPr lang="en-US" sz="1400" dirty="0">
                <a:solidFill>
                  <a:schemeClr val="accent6">
                    <a:lumMod val="50000"/>
                  </a:schemeClr>
                </a:solidFill>
                <a:latin typeface="Times New Roman" panose="02020603050405020304" pitchFamily="18" charset="0"/>
                <a:cs typeface="Times New Roman" panose="02020603050405020304" pitchFamily="18" charset="0"/>
              </a:rPr>
              <a:t>.</a:t>
            </a:r>
          </a:p>
          <a:p>
            <a:pPr>
              <a:buFont typeface="+mj-lt"/>
              <a:buAutoNum type="arabicPeriod"/>
            </a:pPr>
            <a:r>
              <a:rPr lang="en-US" sz="1400" b="1" dirty="0">
                <a:solidFill>
                  <a:schemeClr val="accent6">
                    <a:lumMod val="50000"/>
                  </a:schemeClr>
                </a:solidFill>
                <a:latin typeface="Times New Roman" panose="02020603050405020304" pitchFamily="18" charset="0"/>
                <a:cs typeface="Times New Roman" panose="02020603050405020304" pitchFamily="18" charset="0"/>
              </a:rPr>
              <a:t>Lotus Herbals</a:t>
            </a:r>
            <a:r>
              <a:rPr lang="en-US" sz="1400" dirty="0">
                <a:solidFill>
                  <a:schemeClr val="accent6">
                    <a:lumMod val="50000"/>
                  </a:schemeClr>
                </a:solidFill>
                <a:latin typeface="Times New Roman" panose="02020603050405020304" pitchFamily="18" charset="0"/>
                <a:cs typeface="Times New Roman" panose="02020603050405020304" pitchFamily="18" charset="0"/>
              </a:rPr>
              <a:t> has a sum of ratings at </a:t>
            </a:r>
            <a:r>
              <a:rPr lang="en-US" sz="1400" b="1" dirty="0">
                <a:solidFill>
                  <a:schemeClr val="accent6">
                    <a:lumMod val="50000"/>
                  </a:schemeClr>
                </a:solidFill>
                <a:latin typeface="Times New Roman" panose="02020603050405020304" pitchFamily="18" charset="0"/>
                <a:cs typeface="Times New Roman" panose="02020603050405020304" pitchFamily="18" charset="0"/>
              </a:rPr>
              <a:t>866</a:t>
            </a:r>
            <a:r>
              <a:rPr lang="en-US" sz="1400" dirty="0">
                <a:solidFill>
                  <a:schemeClr val="accent6">
                    <a:lumMod val="50000"/>
                  </a:schemeClr>
                </a:solidFill>
                <a:latin typeface="Times New Roman" panose="02020603050405020304" pitchFamily="18" charset="0"/>
                <a:cs typeface="Times New Roman" panose="02020603050405020304" pitchFamily="18" charset="0"/>
              </a:rPr>
              <a:t>.</a:t>
            </a:r>
          </a:p>
          <a:p>
            <a:pPr>
              <a:buFont typeface="+mj-lt"/>
              <a:buAutoNum type="arabicPeriod"/>
            </a:pPr>
            <a:r>
              <a:rPr lang="en-US" sz="1400" dirty="0">
                <a:solidFill>
                  <a:schemeClr val="accent6">
                    <a:lumMod val="50000"/>
                  </a:schemeClr>
                </a:solidFill>
                <a:latin typeface="Times New Roman" panose="02020603050405020304" pitchFamily="18" charset="0"/>
                <a:cs typeface="Times New Roman" panose="02020603050405020304" pitchFamily="18" charset="0"/>
              </a:rPr>
              <a:t>The remaining brands show a decreasing trend in the sum of ratings, with </a:t>
            </a:r>
            <a:r>
              <a:rPr lang="en-US" sz="1400" b="1" dirty="0" err="1">
                <a:solidFill>
                  <a:schemeClr val="accent6">
                    <a:lumMod val="50000"/>
                  </a:schemeClr>
                </a:solidFill>
                <a:latin typeface="Times New Roman" panose="02020603050405020304" pitchFamily="18" charset="0"/>
                <a:cs typeface="Times New Roman" panose="02020603050405020304" pitchFamily="18" charset="0"/>
              </a:rPr>
              <a:t>L'Oreal</a:t>
            </a:r>
            <a:r>
              <a:rPr lang="en-US" sz="1400" b="1" dirty="0">
                <a:solidFill>
                  <a:schemeClr val="accent6">
                    <a:lumMod val="50000"/>
                  </a:schemeClr>
                </a:solidFill>
                <a:latin typeface="Times New Roman" panose="02020603050405020304" pitchFamily="18" charset="0"/>
                <a:cs typeface="Times New Roman" panose="02020603050405020304" pitchFamily="18" charset="0"/>
              </a:rPr>
              <a:t> Paris</a:t>
            </a:r>
            <a:r>
              <a:rPr lang="en-US" sz="1400" dirty="0">
                <a:solidFill>
                  <a:schemeClr val="accent6">
                    <a:lumMod val="50000"/>
                  </a:schemeClr>
                </a:solidFill>
                <a:latin typeface="Times New Roman" panose="02020603050405020304" pitchFamily="18" charset="0"/>
                <a:cs typeface="Times New Roman" panose="02020603050405020304" pitchFamily="18" charset="0"/>
              </a:rPr>
              <a:t> at </a:t>
            </a:r>
            <a:r>
              <a:rPr lang="en-US" sz="1400" b="1" dirty="0">
                <a:solidFill>
                  <a:schemeClr val="accent6">
                    <a:lumMod val="50000"/>
                  </a:schemeClr>
                </a:solidFill>
                <a:latin typeface="Times New Roman" panose="02020603050405020304" pitchFamily="18" charset="0"/>
                <a:cs typeface="Times New Roman" panose="02020603050405020304" pitchFamily="18" charset="0"/>
              </a:rPr>
              <a:t>823</a:t>
            </a:r>
            <a:r>
              <a:rPr lang="en-US" sz="1400" dirty="0">
                <a:solidFill>
                  <a:schemeClr val="accent6">
                    <a:lumMod val="50000"/>
                  </a:schemeClr>
                </a:solidFill>
                <a:latin typeface="Times New Roman" panose="02020603050405020304" pitchFamily="18" charset="0"/>
                <a:cs typeface="Times New Roman" panose="02020603050405020304" pitchFamily="18" charset="0"/>
              </a:rPr>
              <a:t>, </a:t>
            </a:r>
            <a:r>
              <a:rPr lang="en-US" sz="1400" b="1" dirty="0">
                <a:solidFill>
                  <a:schemeClr val="accent6">
                    <a:lumMod val="50000"/>
                  </a:schemeClr>
                </a:solidFill>
                <a:latin typeface="Times New Roman" panose="02020603050405020304" pitchFamily="18" charset="0"/>
                <a:cs typeface="Times New Roman" panose="02020603050405020304" pitchFamily="18" charset="0"/>
              </a:rPr>
              <a:t>Nivea</a:t>
            </a:r>
            <a:r>
              <a:rPr lang="en-US" sz="1400" dirty="0">
                <a:solidFill>
                  <a:schemeClr val="accent6">
                    <a:lumMod val="50000"/>
                  </a:schemeClr>
                </a:solidFill>
                <a:latin typeface="Times New Roman" panose="02020603050405020304" pitchFamily="18" charset="0"/>
                <a:cs typeface="Times New Roman" panose="02020603050405020304" pitchFamily="18" charset="0"/>
              </a:rPr>
              <a:t> at </a:t>
            </a:r>
            <a:r>
              <a:rPr lang="en-US" sz="1400" b="1" dirty="0">
                <a:solidFill>
                  <a:schemeClr val="accent6">
                    <a:lumMod val="50000"/>
                  </a:schemeClr>
                </a:solidFill>
                <a:latin typeface="Times New Roman" panose="02020603050405020304" pitchFamily="18" charset="0"/>
                <a:cs typeface="Times New Roman" panose="02020603050405020304" pitchFamily="18" charset="0"/>
              </a:rPr>
              <a:t>704</a:t>
            </a:r>
            <a:r>
              <a:rPr lang="en-US" sz="1400" dirty="0">
                <a:solidFill>
                  <a:schemeClr val="accent6">
                    <a:lumMod val="50000"/>
                  </a:schemeClr>
                </a:solidFill>
                <a:latin typeface="Times New Roman" panose="02020603050405020304" pitchFamily="18" charset="0"/>
                <a:cs typeface="Times New Roman" panose="02020603050405020304" pitchFamily="18" charset="0"/>
              </a:rPr>
              <a:t>, </a:t>
            </a:r>
            <a:r>
              <a:rPr lang="en-US" sz="1400" b="1" dirty="0">
                <a:solidFill>
                  <a:schemeClr val="accent6">
                    <a:lumMod val="50000"/>
                  </a:schemeClr>
                </a:solidFill>
                <a:latin typeface="Times New Roman" panose="02020603050405020304" pitchFamily="18" charset="0"/>
                <a:cs typeface="Times New Roman" panose="02020603050405020304" pitchFamily="18" charset="0"/>
              </a:rPr>
              <a:t>Kay Beauty</a:t>
            </a:r>
            <a:r>
              <a:rPr lang="en-US" sz="1400" dirty="0">
                <a:solidFill>
                  <a:schemeClr val="accent6">
                    <a:lumMod val="50000"/>
                  </a:schemeClr>
                </a:solidFill>
                <a:latin typeface="Times New Roman" panose="02020603050405020304" pitchFamily="18" charset="0"/>
                <a:cs typeface="Times New Roman" panose="02020603050405020304" pitchFamily="18" charset="0"/>
              </a:rPr>
              <a:t> at </a:t>
            </a:r>
            <a:r>
              <a:rPr lang="en-US" sz="1400" b="1" dirty="0">
                <a:solidFill>
                  <a:schemeClr val="accent6">
                    <a:lumMod val="50000"/>
                  </a:schemeClr>
                </a:solidFill>
                <a:latin typeface="Times New Roman" panose="02020603050405020304" pitchFamily="18" charset="0"/>
                <a:cs typeface="Times New Roman" panose="02020603050405020304" pitchFamily="18" charset="0"/>
              </a:rPr>
              <a:t>699</a:t>
            </a:r>
            <a:r>
              <a:rPr lang="en-US" sz="1400" dirty="0">
                <a:solidFill>
                  <a:schemeClr val="accent6">
                    <a:lumMod val="50000"/>
                  </a:schemeClr>
                </a:solidFill>
                <a:latin typeface="Times New Roman" panose="02020603050405020304" pitchFamily="18" charset="0"/>
                <a:cs typeface="Times New Roman" panose="02020603050405020304" pitchFamily="18" charset="0"/>
              </a:rPr>
              <a:t>, </a:t>
            </a:r>
            <a:r>
              <a:rPr lang="en-US" sz="1400" b="1" dirty="0">
                <a:solidFill>
                  <a:schemeClr val="accent6">
                    <a:lumMod val="50000"/>
                  </a:schemeClr>
                </a:solidFill>
                <a:latin typeface="Times New Roman" panose="02020603050405020304" pitchFamily="18" charset="0"/>
                <a:cs typeface="Times New Roman" panose="02020603050405020304" pitchFamily="18" charset="0"/>
              </a:rPr>
              <a:t>Maybelline New York</a:t>
            </a:r>
            <a:r>
              <a:rPr lang="en-US" sz="1400" dirty="0">
                <a:solidFill>
                  <a:schemeClr val="accent6">
                    <a:lumMod val="50000"/>
                  </a:schemeClr>
                </a:solidFill>
                <a:latin typeface="Times New Roman" panose="02020603050405020304" pitchFamily="18" charset="0"/>
                <a:cs typeface="Times New Roman" panose="02020603050405020304" pitchFamily="18" charset="0"/>
              </a:rPr>
              <a:t> at </a:t>
            </a:r>
            <a:r>
              <a:rPr lang="en-US" sz="1400" b="1" dirty="0">
                <a:solidFill>
                  <a:schemeClr val="accent6">
                    <a:lumMod val="50000"/>
                  </a:schemeClr>
                </a:solidFill>
                <a:latin typeface="Times New Roman" panose="02020603050405020304" pitchFamily="18" charset="0"/>
                <a:cs typeface="Times New Roman" panose="02020603050405020304" pitchFamily="18" charset="0"/>
              </a:rPr>
              <a:t>695</a:t>
            </a:r>
            <a:r>
              <a:rPr lang="en-US" sz="1400" dirty="0">
                <a:solidFill>
                  <a:schemeClr val="accent6">
                    <a:lumMod val="50000"/>
                  </a:schemeClr>
                </a:solidFill>
                <a:latin typeface="Times New Roman" panose="02020603050405020304" pitchFamily="18" charset="0"/>
                <a:cs typeface="Times New Roman" panose="02020603050405020304" pitchFamily="18" charset="0"/>
              </a:rPr>
              <a:t>, </a:t>
            </a:r>
            <a:r>
              <a:rPr lang="en-US" sz="1400" b="1" dirty="0">
                <a:solidFill>
                  <a:schemeClr val="accent6">
                    <a:lumMod val="50000"/>
                  </a:schemeClr>
                </a:solidFill>
                <a:latin typeface="Times New Roman" panose="02020603050405020304" pitchFamily="18" charset="0"/>
                <a:cs typeface="Times New Roman" panose="02020603050405020304" pitchFamily="18" charset="0"/>
              </a:rPr>
              <a:t>Huda Beauty</a:t>
            </a:r>
            <a:r>
              <a:rPr lang="en-US" sz="1400" dirty="0">
                <a:solidFill>
                  <a:schemeClr val="accent6">
                    <a:lumMod val="50000"/>
                  </a:schemeClr>
                </a:solidFill>
                <a:latin typeface="Times New Roman" panose="02020603050405020304" pitchFamily="18" charset="0"/>
                <a:cs typeface="Times New Roman" panose="02020603050405020304" pitchFamily="18" charset="0"/>
              </a:rPr>
              <a:t> at </a:t>
            </a:r>
            <a:r>
              <a:rPr lang="en-US" sz="1400" b="1" dirty="0">
                <a:solidFill>
                  <a:schemeClr val="accent6">
                    <a:lumMod val="50000"/>
                  </a:schemeClr>
                </a:solidFill>
                <a:latin typeface="Times New Roman" panose="02020603050405020304" pitchFamily="18" charset="0"/>
                <a:cs typeface="Times New Roman" panose="02020603050405020304" pitchFamily="18" charset="0"/>
              </a:rPr>
              <a:t>421</a:t>
            </a:r>
            <a:r>
              <a:rPr lang="en-US" sz="1400" dirty="0">
                <a:solidFill>
                  <a:schemeClr val="accent6">
                    <a:lumMod val="50000"/>
                  </a:schemeClr>
                </a:solidFill>
                <a:latin typeface="Times New Roman" panose="02020603050405020304" pitchFamily="18" charset="0"/>
                <a:cs typeface="Times New Roman" panose="02020603050405020304" pitchFamily="18" charset="0"/>
              </a:rPr>
              <a:t>, </a:t>
            </a:r>
            <a:r>
              <a:rPr lang="en-US" sz="1400" b="1" dirty="0">
                <a:solidFill>
                  <a:schemeClr val="accent6">
                    <a:lumMod val="50000"/>
                  </a:schemeClr>
                </a:solidFill>
                <a:latin typeface="Times New Roman" panose="02020603050405020304" pitchFamily="18" charset="0"/>
                <a:cs typeface="Times New Roman" panose="02020603050405020304" pitchFamily="18" charset="0"/>
              </a:rPr>
              <a:t>Aveeno</a:t>
            </a:r>
            <a:r>
              <a:rPr lang="en-US" sz="1400" dirty="0">
                <a:solidFill>
                  <a:schemeClr val="accent6">
                    <a:lumMod val="50000"/>
                  </a:schemeClr>
                </a:solidFill>
                <a:latin typeface="Times New Roman" panose="02020603050405020304" pitchFamily="18" charset="0"/>
                <a:cs typeface="Times New Roman" panose="02020603050405020304" pitchFamily="18" charset="0"/>
              </a:rPr>
              <a:t> at </a:t>
            </a:r>
            <a:r>
              <a:rPr lang="en-US" sz="1400" b="1" dirty="0">
                <a:solidFill>
                  <a:schemeClr val="accent6">
                    <a:lumMod val="50000"/>
                  </a:schemeClr>
                </a:solidFill>
                <a:latin typeface="Times New Roman" panose="02020603050405020304" pitchFamily="18" charset="0"/>
                <a:cs typeface="Times New Roman" panose="02020603050405020304" pitchFamily="18" charset="0"/>
              </a:rPr>
              <a:t>13</a:t>
            </a:r>
            <a:r>
              <a:rPr lang="en-US" sz="1400" dirty="0">
                <a:solidFill>
                  <a:schemeClr val="accent6">
                    <a:lumMod val="50000"/>
                  </a:schemeClr>
                </a:solidFill>
                <a:latin typeface="Times New Roman" panose="02020603050405020304" pitchFamily="18" charset="0"/>
                <a:cs typeface="Times New Roman" panose="02020603050405020304" pitchFamily="18" charset="0"/>
              </a:rPr>
              <a:t>, </a:t>
            </a:r>
            <a:r>
              <a:rPr lang="en-US" sz="1400" b="1" dirty="0">
                <a:solidFill>
                  <a:schemeClr val="accent6">
                    <a:lumMod val="50000"/>
                  </a:schemeClr>
                </a:solidFill>
                <a:latin typeface="Times New Roman" panose="02020603050405020304" pitchFamily="18" charset="0"/>
                <a:cs typeface="Times New Roman" panose="02020603050405020304" pitchFamily="18" charset="0"/>
              </a:rPr>
              <a:t>Kayali</a:t>
            </a:r>
            <a:r>
              <a:rPr lang="en-US" sz="1400" dirty="0">
                <a:solidFill>
                  <a:schemeClr val="accent6">
                    <a:lumMod val="50000"/>
                  </a:schemeClr>
                </a:solidFill>
                <a:latin typeface="Times New Roman" panose="02020603050405020304" pitchFamily="18" charset="0"/>
                <a:cs typeface="Times New Roman" panose="02020603050405020304" pitchFamily="18" charset="0"/>
              </a:rPr>
              <a:t> at </a:t>
            </a:r>
            <a:r>
              <a:rPr lang="en-US" sz="1400" b="1" dirty="0">
                <a:solidFill>
                  <a:schemeClr val="accent6">
                    <a:lumMod val="50000"/>
                  </a:schemeClr>
                </a:solidFill>
                <a:latin typeface="Times New Roman" panose="02020603050405020304" pitchFamily="18" charset="0"/>
                <a:cs typeface="Times New Roman" panose="02020603050405020304" pitchFamily="18" charset="0"/>
              </a:rPr>
              <a:t>5</a:t>
            </a:r>
            <a:r>
              <a:rPr lang="en-US" sz="1400" dirty="0">
                <a:solidFill>
                  <a:schemeClr val="accent6">
                    <a:lumMod val="50000"/>
                  </a:schemeClr>
                </a:solidFill>
                <a:latin typeface="Times New Roman" panose="02020603050405020304" pitchFamily="18" charset="0"/>
                <a:cs typeface="Times New Roman" panose="02020603050405020304" pitchFamily="18" charset="0"/>
              </a:rPr>
              <a:t>, and </a:t>
            </a:r>
            <a:r>
              <a:rPr lang="en-US" sz="1400" b="1" dirty="0" err="1">
                <a:solidFill>
                  <a:schemeClr val="accent6">
                    <a:lumMod val="50000"/>
                  </a:schemeClr>
                </a:solidFill>
                <a:latin typeface="Times New Roman" panose="02020603050405020304" pitchFamily="18" charset="0"/>
                <a:cs typeface="Times New Roman" panose="02020603050405020304" pitchFamily="18" charset="0"/>
              </a:rPr>
              <a:t>Veet</a:t>
            </a:r>
            <a:r>
              <a:rPr lang="en-US" sz="1400" dirty="0">
                <a:solidFill>
                  <a:schemeClr val="accent6">
                    <a:lumMod val="50000"/>
                  </a:schemeClr>
                </a:solidFill>
                <a:latin typeface="Times New Roman" panose="02020603050405020304" pitchFamily="18" charset="0"/>
                <a:cs typeface="Times New Roman" panose="02020603050405020304" pitchFamily="18" charset="0"/>
              </a:rPr>
              <a:t> at </a:t>
            </a:r>
            <a:r>
              <a:rPr lang="en-US" sz="1400" b="1" dirty="0">
                <a:solidFill>
                  <a:schemeClr val="accent6">
                    <a:lumMod val="50000"/>
                  </a:schemeClr>
                </a:solidFill>
                <a:latin typeface="Times New Roman" panose="02020603050405020304" pitchFamily="18" charset="0"/>
                <a:cs typeface="Times New Roman" panose="02020603050405020304" pitchFamily="18" charset="0"/>
              </a:rPr>
              <a:t>4</a:t>
            </a:r>
            <a:r>
              <a:rPr lang="en-US" sz="1400" dirty="0">
                <a:solidFill>
                  <a:schemeClr val="accent6">
                    <a:lumMod val="50000"/>
                  </a:schemeClr>
                </a:solidFill>
                <a:latin typeface="Times New Roman" panose="02020603050405020304" pitchFamily="18" charset="0"/>
                <a:cs typeface="Times New Roman" panose="02020603050405020304" pitchFamily="18" charset="0"/>
              </a:rPr>
              <a:t>.</a:t>
            </a:r>
          </a:p>
          <a:p>
            <a:r>
              <a:rPr lang="en-US" sz="1400" b="1" dirty="0">
                <a:solidFill>
                  <a:schemeClr val="accent6">
                    <a:lumMod val="50000"/>
                  </a:schemeClr>
                </a:solidFill>
                <a:latin typeface="Times New Roman" panose="02020603050405020304" pitchFamily="18" charset="0"/>
                <a:cs typeface="Times New Roman" panose="02020603050405020304" pitchFamily="18" charset="0"/>
              </a:rPr>
              <a:t>Interpretation:</a:t>
            </a:r>
            <a:endParaRPr lang="en-US" sz="1400" dirty="0">
              <a:solidFill>
                <a:schemeClr val="accent6">
                  <a:lumMod val="50000"/>
                </a:schemeClr>
              </a:solidFill>
              <a:latin typeface="Times New Roman" panose="02020603050405020304" pitchFamily="18" charset="0"/>
              <a:cs typeface="Times New Roman" panose="02020603050405020304" pitchFamily="18" charset="0"/>
            </a:endParaRPr>
          </a:p>
          <a:p>
            <a:r>
              <a:rPr lang="en-US" sz="1400" dirty="0">
                <a:solidFill>
                  <a:schemeClr val="accent6">
                    <a:lumMod val="50000"/>
                  </a:schemeClr>
                </a:solidFill>
                <a:latin typeface="Times New Roman" panose="02020603050405020304" pitchFamily="18" charset="0"/>
                <a:cs typeface="Times New Roman" panose="02020603050405020304" pitchFamily="18" charset="0"/>
              </a:rPr>
              <a:t>The chart clearly shows that </a:t>
            </a:r>
            <a:r>
              <a:rPr lang="en-US" sz="1400" dirty="0" err="1">
                <a:solidFill>
                  <a:schemeClr val="accent6">
                    <a:lumMod val="50000"/>
                  </a:schemeClr>
                </a:solidFill>
                <a:latin typeface="Times New Roman" panose="02020603050405020304" pitchFamily="18" charset="0"/>
                <a:cs typeface="Times New Roman" panose="02020603050405020304" pitchFamily="18" charset="0"/>
              </a:rPr>
              <a:t>Nykaa</a:t>
            </a:r>
            <a:r>
              <a:rPr lang="en-US" sz="1400" dirty="0">
                <a:solidFill>
                  <a:schemeClr val="accent6">
                    <a:lumMod val="50000"/>
                  </a:schemeClr>
                </a:solidFill>
                <a:latin typeface="Times New Roman" panose="02020603050405020304" pitchFamily="18" charset="0"/>
                <a:cs typeface="Times New Roman" panose="02020603050405020304" pitchFamily="18" charset="0"/>
              </a:rPr>
              <a:t> Cosmetics has received the highest number of ratings, indicating a strong customer base and positive feedback. </a:t>
            </a:r>
            <a:r>
              <a:rPr lang="en-US" sz="1400" dirty="0" err="1">
                <a:solidFill>
                  <a:schemeClr val="accent6">
                    <a:lumMod val="50000"/>
                  </a:schemeClr>
                </a:solidFill>
                <a:latin typeface="Times New Roman" panose="02020603050405020304" pitchFamily="18" charset="0"/>
                <a:cs typeface="Times New Roman" panose="02020603050405020304" pitchFamily="18" charset="0"/>
              </a:rPr>
              <a:t>Biotique</a:t>
            </a:r>
            <a:r>
              <a:rPr lang="en-US" sz="1400" dirty="0">
                <a:solidFill>
                  <a:schemeClr val="accent6">
                    <a:lumMod val="50000"/>
                  </a:schemeClr>
                </a:solidFill>
                <a:latin typeface="Times New Roman" panose="02020603050405020304" pitchFamily="18" charset="0"/>
                <a:cs typeface="Times New Roman" panose="02020603050405020304" pitchFamily="18" charset="0"/>
              </a:rPr>
              <a:t> and Lakme follow with a significant number of ratings. The remaining brands have a lower number of ratings, suggesting a smaller customer base or less active user engagement.</a:t>
            </a:r>
          </a:p>
          <a:p>
            <a:endParaRPr lang="en-IN" sz="14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AD03967-E9C6-711A-7910-50F06EB50068}"/>
              </a:ext>
            </a:extLst>
          </p:cNvPr>
          <p:cNvSpPr txBox="1"/>
          <p:nvPr/>
        </p:nvSpPr>
        <p:spPr>
          <a:xfrm>
            <a:off x="801279" y="1295974"/>
            <a:ext cx="5991069" cy="630942"/>
          </a:xfrm>
          <a:prstGeom prst="rect">
            <a:avLst/>
          </a:prstGeom>
          <a:noFill/>
        </p:spPr>
        <p:txBody>
          <a:bodyPr wrap="square" rtlCol="0">
            <a:prstTxWarp prst="textChevron">
              <a:avLst/>
            </a:prstTxWarp>
            <a:spAutoFit/>
          </a:bodyPr>
          <a:lstStyle/>
          <a:p>
            <a:r>
              <a:rPr lang="en-IN" sz="3500" dirty="0">
                <a:solidFill>
                  <a:schemeClr val="accent6">
                    <a:lumMod val="50000"/>
                  </a:schemeClr>
                </a:solidFill>
                <a:latin typeface="Algerian" panose="04020705040A02060702" pitchFamily="82" charset="0"/>
              </a:rPr>
              <a:t>Highest rating brands</a:t>
            </a:r>
          </a:p>
        </p:txBody>
      </p:sp>
    </p:spTree>
    <p:extLst>
      <p:ext uri="{BB962C8B-B14F-4D97-AF65-F5344CB8AC3E}">
        <p14:creationId xmlns:p14="http://schemas.microsoft.com/office/powerpoint/2010/main" val="1482774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ircle(in)">
                                      <p:cBhvr>
                                        <p:cTn id="25" dur="2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1661</Words>
  <Application>Microsoft Office PowerPoint</Application>
  <PresentationFormat>Widescreen</PresentationFormat>
  <Paragraphs>102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vaishnavi leharkar</dc:creator>
  <cp:lastModifiedBy>vaishnavi leharkar</cp:lastModifiedBy>
  <cp:revision>2</cp:revision>
  <dcterms:created xsi:type="dcterms:W3CDTF">2024-12-10T06:21:44Z</dcterms:created>
  <dcterms:modified xsi:type="dcterms:W3CDTF">2024-12-12T13:37:26Z</dcterms:modified>
</cp:coreProperties>
</file>