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6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7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8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9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7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8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2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6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>
          <a:xfrm>
            <a:off x="685800" y="731003"/>
            <a:ext cx="7772400" cy="1470025"/>
          </a:xfrm>
        </p:spPr>
        <p:txBody>
          <a:bodyPr/>
          <a:p>
            <a:r>
              <a:rPr b="1">
                <a:solidFill>
                  <a:srgbClr val="000080"/>
                </a:solidFill>
              </a:rPr>
              <a:t>CPU Monitoring using Grafana on Linux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>
          <a:xfrm>
            <a:off x="1371599" y="3109248"/>
            <a:ext cx="6400800" cy="2589981"/>
          </a:xfrm>
        </p:spPr>
        <p:txBody>
          <a:bodyPr/>
          <a:p>
            <a:r>
              <a:rPr>
                <a:solidFill>
                  <a:srgbClr val="0000FF"/>
                </a:solidFill>
              </a:rPr>
              <a:t>Real-time CPU Utilization Dashboard</a:t>
            </a:r>
            <a:endParaRPr>
              <a:solidFill>
                <a:srgbClr val="0000FF"/>
              </a:solidFill>
            </a:endParaRPr>
          </a:p>
          <a:p>
            <a:r>
              <a:rPr>
                <a:solidFill>
                  <a:srgbClr val="0000FF"/>
                </a:solidFill>
              </a:rPr>
              <a:t>Presented by: </a:t>
            </a:r>
            <a:r>
              <a:rPr altLang="en-IN" lang="en-US">
                <a:solidFill>
                  <a:srgbClr val="0000FF"/>
                </a:solidFill>
              </a:rPr>
              <a:t>V</a:t>
            </a:r>
            <a:r>
              <a:rPr altLang="en-IN" lang="en-US">
                <a:solidFill>
                  <a:srgbClr val="0000FF"/>
                </a:solidFill>
              </a:rPr>
              <a:t>a</a:t>
            </a:r>
            <a:r>
              <a:rPr altLang="en-IN" lang="en-US">
                <a:solidFill>
                  <a:srgbClr val="0000FF"/>
                </a:solidFill>
              </a:rPr>
              <a:t>i</a:t>
            </a:r>
            <a:r>
              <a:rPr altLang="en-IN" lang="en-US">
                <a:solidFill>
                  <a:srgbClr val="0000FF"/>
                </a:solidFill>
              </a:rPr>
              <a:t>s</a:t>
            </a:r>
            <a:r>
              <a:rPr altLang="en-IN" lang="en-US">
                <a:solidFill>
                  <a:srgbClr val="0000FF"/>
                </a:solidFill>
              </a:rPr>
              <a:t>hnavi </a:t>
            </a:r>
            <a:r>
              <a:rPr altLang="en-IN" lang="en-US">
                <a:solidFill>
                  <a:srgbClr val="0000FF"/>
                </a:solidFill>
              </a:rPr>
              <a:t>G</a:t>
            </a:r>
            <a:r>
              <a:rPr altLang="en-IN" lang="en-US">
                <a:solidFill>
                  <a:srgbClr val="0000FF"/>
                </a:solidFill>
              </a:rPr>
              <a:t>u</a:t>
            </a:r>
            <a:r>
              <a:rPr altLang="en-IN" lang="en-US">
                <a:solidFill>
                  <a:srgbClr val="0000FF"/>
                </a:solidFill>
              </a:rPr>
              <a:t>p</a:t>
            </a:r>
            <a:r>
              <a:rPr altLang="en-IN" lang="en-US">
                <a:solidFill>
                  <a:srgbClr val="0000FF"/>
                </a:solidFill>
              </a:rPr>
              <a:t>ta </a:t>
            </a:r>
            <a:endParaRPr>
              <a:solidFill>
                <a:srgbClr val="0000FF"/>
              </a:solidFill>
            </a:endParaRPr>
          </a:p>
          <a:p>
            <a:r>
              <a:rPr>
                <a:solidFill>
                  <a:srgbClr val="0000FF"/>
                </a:solidFill>
              </a:rPr>
              <a:t>Date: </a:t>
            </a:r>
            <a:r>
              <a:rPr altLang="en-IN" lang="en-US">
                <a:solidFill>
                  <a:srgbClr val="0000FF"/>
                </a:solidFill>
              </a:rPr>
              <a:t>2</a:t>
            </a:r>
            <a:r>
              <a:rPr altLang="en-IN" lang="en-US">
                <a:solidFill>
                  <a:srgbClr val="0000FF"/>
                </a:solidFill>
              </a:rPr>
              <a:t>6</a:t>
            </a:r>
            <a:r>
              <a:rPr altLang="en-IN" lang="en-US">
                <a:solidFill>
                  <a:srgbClr val="0000FF"/>
                </a:solidFill>
              </a:rPr>
              <a:t>/</a:t>
            </a:r>
            <a:r>
              <a:rPr altLang="en-IN" lang="en-US">
                <a:solidFill>
                  <a:srgbClr val="0000FF"/>
                </a:solidFill>
              </a:rPr>
              <a:t>0</a:t>
            </a:r>
            <a:r>
              <a:rPr altLang="en-IN" lang="en-US">
                <a:solidFill>
                  <a:srgbClr val="0000FF"/>
                </a:solidFill>
              </a:rPr>
              <a:t>6</a:t>
            </a:r>
            <a:r>
              <a:rPr altLang="en-IN" lang="en-US">
                <a:solidFill>
                  <a:srgbClr val="0000FF"/>
                </a:solidFill>
              </a:rPr>
              <a:t>/</a:t>
            </a:r>
            <a:r>
              <a:rPr altLang="en-IN" lang="en-US">
                <a:solidFill>
                  <a:srgbClr val="0000FF"/>
                </a:solidFill>
              </a:rPr>
              <a:t>2</a:t>
            </a:r>
            <a:r>
              <a:rPr altLang="en-IN" lang="en-US">
                <a:solidFill>
                  <a:srgbClr val="0000FF"/>
                </a:solidFill>
              </a:rPr>
              <a:t>0</a:t>
            </a:r>
            <a:r>
              <a:rPr altLang="en-IN" lang="en-US">
                <a:solidFill>
                  <a:srgbClr val="0000FF"/>
                </a:solidFill>
              </a:rPr>
              <a:t>2</a:t>
            </a:r>
            <a:r>
              <a:rPr altLang="en-IN" lang="en-US">
                <a:solidFill>
                  <a:srgbClr val="0000FF"/>
                </a:solidFill>
              </a:rPr>
              <a:t>5</a:t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/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Create CPU Utilization Graph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Go to Dashboard → New Panel</a:t>
            </a:r>
          </a:p>
          <a:p>
            <a:r>
              <a:t>- Query:</a:t>
            </a:r>
          </a:p>
          <a:p>
            <a:r>
              <a:t>  100 - (avg by (instance) (rate(node_cpu_seconds_total{mode="idle"}[1m])) * 100)</a:t>
            </a:r>
          </a:p>
          <a:p>
            <a:r>
              <a:t>- Visualization: Graph</a:t>
            </a:r>
          </a:p>
          <a:p>
            <a:r>
              <a:t>- Title: "CPU Usage % (per instance)"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/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Final Dashboard View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>
          <a:xfrm>
            <a:off x="457199" y="2567073"/>
            <a:ext cx="8229600" cy="4525963"/>
          </a:xfrm>
        </p:spPr>
        <p:txBody>
          <a:bodyPr/>
          <a:p>
            <a:r>
              <a:t>(Insert screenshot of final Grafana graph showing CPU usage)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/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Conclusion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Real-time CPU monitoring in place</a:t>
            </a:r>
          </a:p>
          <a:p>
            <a:r>
              <a:t>- Easy to visualize usage spikes</a:t>
            </a:r>
          </a:p>
          <a:p>
            <a:r>
              <a:t>- Ready for alerts and performance tuning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/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References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C00000"/>
                </a:solidFill>
              </a:rPr>
              <a:t>- https://grafana.com</a:t>
            </a:r>
            <a:endParaRPr>
              <a:solidFill>
                <a:srgbClr val="C00000"/>
              </a:solidFill>
            </a:endParaRPr>
          </a:p>
          <a:p>
            <a:r>
              <a:rPr>
                <a:solidFill>
                  <a:srgbClr val="C00000"/>
                </a:solidFill>
              </a:rPr>
              <a:t>- https://prometheus.io</a:t>
            </a:r>
            <a:endParaRPr>
              <a:solidFill>
                <a:srgbClr val="C00000"/>
              </a:solidFill>
            </a:endParaRPr>
          </a:p>
          <a:p>
            <a:r>
              <a:rPr>
                <a:solidFill>
                  <a:srgbClr val="C00000"/>
                </a:solidFill>
              </a:rPr>
              <a:t>- https://github.com/prometheus/node_exporter</a:t>
            </a:r>
            <a:endParaRPr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Introduction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What is Grafana?</a:t>
            </a:r>
          </a:p>
          <a:p>
            <a:r>
              <a:t>→ Open-source visualization and analytics tool</a:t>
            </a:r>
          </a:p>
          <a:p/>
          <a:p>
            <a:r>
              <a:t>Why Monitor CPU?</a:t>
            </a:r>
          </a:p>
          <a:p>
            <a:r>
              <a:t>→ Detect high usage</a:t>
            </a:r>
          </a:p>
          <a:p>
            <a:r>
              <a:t>→ Prevent performance bottlenecks</a:t>
            </a:r>
          </a:p>
          <a:p>
            <a:r>
              <a:t>→ Improve server health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Tools Used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Linux Server (Ubuntu/CentOS)</a:t>
            </a:r>
          </a:p>
          <a:p>
            <a:r>
              <a:t>- Grafana</a:t>
            </a:r>
          </a:p>
          <a:p>
            <a:r>
              <a:t>- Prometheus (for data collection)</a:t>
            </a:r>
          </a:p>
          <a:p>
            <a:r>
              <a:t>- Node Exporter (agent for system metrics)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Architecture Diagram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>
          <a:xfrm>
            <a:off x="457199" y="2441898"/>
            <a:ext cx="8229600" cy="2834203"/>
          </a:xfrm>
        </p:spPr>
        <p:txBody>
          <a:bodyPr/>
          <a:p>
            <a:r>
              <a:rPr>
                <a:solidFill>
                  <a:srgbClr val="FF0000"/>
                </a:solidFill>
              </a:rPr>
              <a:t>Node Exporter → Prometheus → Grafana → Web Dashboard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Step 1 – Install Node Exporter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3399FF"/>
                </a:solidFill>
              </a:rPr>
              <a:t>wget https://github.com/prometheus/node_exporter/releases/download/v1.8.0/node_exporter-1.8.0.linux-amd64.tar.gz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tar xvf node_exporter*.tar.gz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cd node_exporter*/</a:t>
            </a:r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./node_exporter &amp;</a:t>
            </a:r>
            <a:endParaRPr>
              <a:solidFill>
                <a:srgbClr val="3399FF"/>
              </a:solidFill>
            </a:endParaRPr>
          </a:p>
          <a:p>
            <a:endParaRPr>
              <a:solidFill>
                <a:srgbClr val="3399FF"/>
              </a:solidFill>
            </a:endParaRPr>
          </a:p>
          <a:p>
            <a:r>
              <a:rPr>
                <a:solidFill>
                  <a:srgbClr val="3399FF"/>
                </a:solidFill>
              </a:rPr>
              <a:t>✅ Running on port: 9100</a:t>
            </a:r>
            <a:endParaRPr>
              <a:solidFill>
                <a:srgbClr val="3399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Step 2 – Install Prometheus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wget https://github.com/prometheus/prometheus/releases/download/v2.52.0/prometheus-2.52.0.linux-amd64.tar.gz</a:t>
            </a:r>
          </a:p>
          <a:p>
            <a:r>
              <a:t>tar xvf prometheus*.tar.gz</a:t>
            </a:r>
          </a:p>
          <a:p>
            <a:r>
              <a:t>cd prometheus*/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/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Configure Prometheus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/>
          </a:bodyPr>
          <a:p>
            <a:r>
              <a:t>Edit prometheus.yml:</a:t>
            </a:r>
          </a:p>
          <a:p>
            <a:r>
              <a:t>scrape_configs:</a:t>
            </a:r>
          </a:p>
          <a:p>
            <a:r>
              <a:t>  - job_name: 'node_exporter'</a:t>
            </a:r>
          </a:p>
          <a:p>
            <a:r>
              <a:t>    static_configs:</a:t>
            </a:r>
          </a:p>
          <a:p>
            <a:r>
              <a:t>      - targets: ['localhost:9100']</a:t>
            </a:r>
          </a:p>
          <a:p/>
          <a:p>
            <a:r>
              <a:t>Start Prometheus:</a:t>
            </a:r>
          </a:p>
          <a:p>
            <a:r>
              <a:t>./prometheus --config.file=prometheus.yml &amp;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/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Install Grafana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60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sudo apt-get install -y software-properties-common</a:t>
            </a:r>
          </a:p>
          <a:p>
            <a:r>
              <a:t>sudo add-apt-repository "deb https://packages.grafana.com/oss/deb stable main"</a:t>
            </a:r>
          </a:p>
          <a:p>
            <a:r>
              <a:t>sudo apt-get update</a:t>
            </a:r>
          </a:p>
          <a:p>
            <a:r>
              <a:t>sudo apt-get install grafana</a:t>
            </a:r>
          </a:p>
          <a:p>
            <a:r>
              <a:t>sudo systemctl start grafana-server</a:t>
            </a:r>
          </a:p>
          <a:p/>
          <a:p>
            <a:r>
              <a:t>🔗 Access via: http://&lt;IP&gt;:3000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/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>
                <a:solidFill>
                  <a:srgbClr val="000080"/>
                </a:solidFill>
              </a:rPr>
              <a:t>Connect Prometheus to Grafana</a:t>
            </a:r>
            <a:endParaRPr b="1">
              <a:solidFill>
                <a:srgbClr val="000080"/>
              </a:solidFill>
            </a:endParaRPr>
          </a:p>
        </p:txBody>
      </p:sp>
      <p:sp>
        <p:nvSpPr>
          <p:cNvPr id="104860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- Go to Grafana → Settings → Data Sources → Add Data Source</a:t>
            </a:r>
          </a:p>
          <a:p>
            <a:r>
              <a:t>- Choose Prometheus</a:t>
            </a:r>
          </a:p>
          <a:p>
            <a:r>
              <a:t>- URL: http://localhost:9090</a:t>
            </a:r>
          </a:p>
          <a:p>
            <a:r>
              <a:t>- Click Save &amp; Test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Redmi Note 8</dc:creator>
  <cp:lastModifiedBy>Steve Canny</cp:lastModifiedBy>
  <dcterms:created xsi:type="dcterms:W3CDTF">2013-01-26T22:14:16Z</dcterms:created>
  <dcterms:modified xsi:type="dcterms:W3CDTF">2025-06-25T17:44:06Z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f56b4cca53d743718ab4f2cb68d53a13</vt:lpwstr>
  </property>
</Properties>
</file>