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8288000" cy="10287000"/>
  <p:notesSz cx="6858000" cy="9144000"/>
  <p:embeddedFontLst>
    <p:embeddedFont>
      <p:font typeface="Arial Bold" panose="020B0802020202020204"/>
      <p:bold r:id="rId21"/>
    </p:embeddedFont>
    <p:embeddedFont>
      <p:font typeface="Zen Maru Gothic Bold" charset="-120"/>
      <p:bold r:id="rId22"/>
    </p:embeddedFont>
    <p:embeddedFont>
      <p:font typeface="Zen Maru Gothic" charset="-120"/>
      <p:regular r:id="rId23"/>
    </p:embeddedFont>
    <p:embeddedFont>
      <p:font typeface="Hind Bold" panose="02000000000000000000"/>
      <p:bold r:id="rId24"/>
    </p:embeddedFont>
    <p:embeddedFont>
      <p:font typeface="Cascadia Code" panose="020B0509020204030204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Vaishu46/AICTE-Edunet-IBM-Internship.git" TargetMode="Externa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597872" cy="6676263"/>
            </a:xfrm>
            <a:custGeom>
              <a:avLst/>
              <a:gdLst/>
              <a:ahLst/>
              <a:cxnLst/>
              <a:rect l="l" t="t" r="r" b="b"/>
              <a:pathLst>
                <a:path w="22597872" h="6676263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194385" y="2214121"/>
            <a:ext cx="1353312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My College - ChatBot</a:t>
            </a:r>
            <a:endParaRPr lang="en-US" sz="540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403233" y="1501952"/>
            <a:ext cx="18907092" cy="880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800">
                <a:solidFill>
                  <a:srgbClr val="1482AC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CAPSTONE PROJECT</a:t>
            </a:r>
            <a:endParaRPr lang="en-US" sz="4800">
              <a:solidFill>
                <a:srgbClr val="1482AC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360611" y="8277225"/>
            <a:ext cx="2898689" cy="92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482AC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Presented By:</a:t>
            </a:r>
            <a:endParaRPr lang="en-US" sz="3000">
              <a:solidFill>
                <a:srgbClr val="1482AC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3600"/>
              </a:lnSpc>
            </a:pPr>
            <a:r>
              <a:rPr lang="en-IN" altLang="en-US" sz="3000">
                <a:solidFill>
                  <a:srgbClr val="1482AC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Vaishnavi Devi</a:t>
            </a:r>
            <a:endParaRPr lang="en-IN" altLang="en-US" sz="3000">
              <a:solidFill>
                <a:srgbClr val="1482AC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7757" y="2197687"/>
            <a:ext cx="16361543" cy="1666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1010" lvl="1" indent="-230505" algn="l">
              <a:lnSpc>
                <a:spcPts val="3365"/>
              </a:lnSpc>
              <a:buFont typeface="Arial" panose="020B0604020202020204"/>
              <a:buChar char="•"/>
            </a:pPr>
            <a:r>
              <a:rPr lang="en-US" sz="2550" spc="-20">
                <a:solidFill>
                  <a:srgbClr val="00000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Personalized Assistance: </a:t>
            </a:r>
            <a:r>
              <a:rPr lang="en-US" sz="2550" spc="-20">
                <a:solidFill>
                  <a:srgbClr val="00000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Implement machine learning algorithms to offer personalized recommendations and adaptive guidance. </a:t>
            </a:r>
            <a:endParaRPr lang="en-US" sz="2550" spc="-20">
              <a:solidFill>
                <a:srgbClr val="00000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010" lvl="1" indent="-230505" algn="l">
              <a:lnSpc>
                <a:spcPts val="3365"/>
              </a:lnSpc>
              <a:buFont typeface="Arial" panose="020B0604020202020204"/>
              <a:buChar char="•"/>
            </a:pPr>
            <a:r>
              <a:rPr lang="en-US" sz="2550" spc="-20">
                <a:solidFill>
                  <a:srgbClr val="00000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Multilingual Support: </a:t>
            </a:r>
            <a:r>
              <a:rPr lang="en-US" sz="2550" spc="-20">
                <a:solidFill>
                  <a:srgbClr val="00000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Integrate language translation capabilities to cater to diverse applicant demographics. </a:t>
            </a:r>
            <a:endParaRPr lang="en-US" sz="2550" spc="-20">
              <a:solidFill>
                <a:srgbClr val="00000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645" lvl="1" indent="-230505" algn="l">
              <a:lnSpc>
                <a:spcPts val="3365"/>
              </a:lnSpc>
              <a:buFont typeface="Arial" panose="020B0604020202020204"/>
              <a:buChar char="•"/>
            </a:pPr>
            <a:r>
              <a:rPr lang="en-US" sz="2550" spc="-20">
                <a:solidFill>
                  <a:srgbClr val="00000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Enhanced Features: </a:t>
            </a:r>
            <a:r>
              <a:rPr lang="en-US" sz="2550" spc="-20">
                <a:solidFill>
                  <a:srgbClr val="00000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Incorporate virtual campus tours, interactive FAQs, and real-time application status updates.</a:t>
            </a:r>
            <a:endParaRPr lang="en-US" sz="2550" spc="-20">
              <a:solidFill>
                <a:srgbClr val="00000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94945" y="1322233"/>
            <a:ext cx="16361544" cy="69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495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Future scope</a:t>
            </a:r>
            <a:endParaRPr lang="en-US" sz="495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References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157635"/>
            <a:ext cx="16361543" cy="58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1510" lvl="1" indent="-325755" algn="l">
              <a:lnSpc>
                <a:spcPts val="4750"/>
              </a:lnSpc>
              <a:buFont typeface="Arial" panose="020B0604020202020204"/>
              <a:buChar char="•"/>
            </a:pPr>
            <a:r>
              <a:rPr lang="en-US" sz="3600" spc="-29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IBM watsonx Assistant tutorial</a:t>
            </a:r>
            <a:endParaRPr lang="en-US" sz="3600" spc="-29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3228" y="1003704"/>
            <a:ext cx="16361544" cy="79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00B0F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course certificate 1 </a:t>
            </a:r>
            <a:endParaRPr lang="en-US" sz="4800">
              <a:solidFill>
                <a:srgbClr val="00B0F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pic>
        <p:nvPicPr>
          <p:cNvPr id="11" name="Picture 10" descr="IBMDesign20250720-28-5nq6kl_page-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71700"/>
            <a:ext cx="100584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3228" y="1003704"/>
            <a:ext cx="16361544" cy="79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00B0F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course certificate 2 </a:t>
            </a:r>
            <a:endParaRPr lang="en-US" sz="4800">
              <a:solidFill>
                <a:srgbClr val="00B0F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pic>
        <p:nvPicPr>
          <p:cNvPr id="11" name="Picture 10" descr="IBMDesign20250721-34-9to67d_page-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171700"/>
            <a:ext cx="1005840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3228" y="983808"/>
            <a:ext cx="16361544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00B0F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course certificate 3</a:t>
            </a:r>
            <a:endParaRPr lang="en-US" sz="4800">
              <a:solidFill>
                <a:srgbClr val="00B0F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pic>
        <p:nvPicPr>
          <p:cNvPr id="11" name="Picture 10" descr="Completion Certificate _ SkillsBuild_page-0001"/>
          <p:cNvPicPr>
            <a:picLocks noChangeAspect="1"/>
          </p:cNvPicPr>
          <p:nvPr/>
        </p:nvPicPr>
        <p:blipFill>
          <a:blip r:embed="rId2"/>
          <a:srcRect b="66296"/>
          <a:stretch>
            <a:fillRect/>
          </a:stretch>
        </p:blipFill>
        <p:spPr>
          <a:xfrm>
            <a:off x="3124200" y="3009900"/>
            <a:ext cx="10050780" cy="4789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286001" y="4109322"/>
            <a:ext cx="13765236" cy="198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00206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THANK YOU</a:t>
            </a:r>
            <a:endParaRPr lang="en-US" sz="4200">
              <a:solidFill>
                <a:srgbClr val="00206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4975" y="1201956"/>
            <a:ext cx="1559052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206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OUTLINE</a:t>
            </a:r>
            <a:endParaRPr lang="en-US" sz="4200">
              <a:solidFill>
                <a:srgbClr val="00206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2550" y="1977037"/>
            <a:ext cx="16345650" cy="450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  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Problem Statement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Proposed System/Solution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System Development Approach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Result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Conclusion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Future Scope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References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Problem Statement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2550" y="1977037"/>
            <a:ext cx="16345650" cy="252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  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Challenges in streamlining the college admission process for prospective students.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Need for a user-friendly and efficient system to provide accurate information and guidance.</a:t>
            </a:r>
            <a:endParaRPr lang="en-US" sz="3000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Proposed Solution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3228" y="2050608"/>
            <a:ext cx="15838944" cy="418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1645" lvl="1" indent="-230505" algn="l">
              <a:lnSpc>
                <a:spcPts val="3365"/>
              </a:lnSpc>
              <a:buAutoNum type="arabicPeriod"/>
            </a:pPr>
            <a:r>
              <a:rPr lang="en-US" sz="2550" spc="-20">
                <a:solidFill>
                  <a:srgbClr val="40404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User Interaction</a:t>
            </a:r>
            <a:r>
              <a:rPr lang="en-US" sz="2550" spc="-20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: Engages users in natural language conversations, guiding them through the admission process.</a:t>
            </a:r>
            <a:endParaRPr lang="en-US" sz="2550" spc="-20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645" lvl="1" indent="-230505" algn="l">
              <a:lnSpc>
                <a:spcPts val="3365"/>
              </a:lnSpc>
              <a:buAutoNum type="arabicPeriod"/>
            </a:pPr>
            <a:r>
              <a:rPr lang="en-US" sz="2550" spc="-20">
                <a:solidFill>
                  <a:srgbClr val="40404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Information Collection</a:t>
            </a:r>
            <a:r>
              <a:rPr lang="en-US" sz="2550" spc="-20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: Securely gathers essential user data such as name, contact details, exam scores, and course preferences.</a:t>
            </a:r>
            <a:endParaRPr lang="en-US" sz="2550" spc="-20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645" lvl="1" indent="-230505" algn="l">
              <a:lnSpc>
                <a:spcPts val="3365"/>
              </a:lnSpc>
              <a:buAutoNum type="arabicPeriod"/>
            </a:pPr>
            <a:r>
              <a:rPr lang="en-US" sz="2550" spc="-20">
                <a:solidFill>
                  <a:srgbClr val="40404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Query Handling: </a:t>
            </a:r>
            <a:r>
              <a:rPr lang="en-US" sz="2550" spc="-20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Responds promptly and accurately to inquiries about course details, admission criteria, application status, and general college information.</a:t>
            </a:r>
            <a:endParaRPr lang="en-US" sz="2550" spc="-20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010" lvl="1" indent="-230505" algn="l">
              <a:lnSpc>
                <a:spcPts val="3365"/>
              </a:lnSpc>
              <a:buAutoNum type="arabicPeriod"/>
            </a:pPr>
            <a:r>
              <a:rPr lang="en-US" sz="2550" spc="-20">
                <a:solidFill>
                  <a:srgbClr val="40404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User Guidance: </a:t>
            </a:r>
            <a:r>
              <a:rPr lang="en-US" sz="2550" spc="-20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Offers step-by-step assistance on completing applications, submission deadlines, and required documentation.</a:t>
            </a:r>
            <a:endParaRPr lang="en-US" sz="2550" spc="-20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  <a:p>
            <a:pPr marL="461645" lvl="1" indent="-230505" algn="l">
              <a:lnSpc>
                <a:spcPts val="3365"/>
              </a:lnSpc>
              <a:buAutoNum type="arabicPeriod"/>
            </a:pPr>
            <a:r>
              <a:rPr lang="en-US" sz="2550" spc="-20">
                <a:solidFill>
                  <a:srgbClr val="404040"/>
                </a:solidFill>
                <a:latin typeface="Zen Maru Gothic Bold" charset="-120"/>
                <a:ea typeface="Zen Maru Gothic Bold" charset="-120"/>
                <a:cs typeface="Zen Maru Gothic Bold" charset="-120"/>
                <a:sym typeface="Zen Maru Gothic Bold" charset="-120"/>
              </a:rPr>
              <a:t>Feedback Mechanism</a:t>
            </a:r>
            <a:r>
              <a:rPr lang="en-US" sz="2550" spc="-20">
                <a:solidFill>
                  <a:srgbClr val="404040"/>
                </a:solidFill>
                <a:latin typeface="Zen Maru Gothic" charset="-120"/>
                <a:ea typeface="Zen Maru Gothic" charset="-120"/>
                <a:cs typeface="Zen Maru Gothic" charset="-120"/>
                <a:sym typeface="Zen Maru Gothic" charset="-120"/>
              </a:rPr>
              <a:t>: Incorporates user feedback to continuously improve response accuracy and user satisfaction.</a:t>
            </a:r>
            <a:endParaRPr lang="en-US" sz="2550" spc="-20">
              <a:solidFill>
                <a:srgbClr val="404040"/>
              </a:solidFill>
              <a:latin typeface="Zen Maru Gothic" charset="-120"/>
              <a:ea typeface="Zen Maru Gothic" charset="-120"/>
              <a:cs typeface="Zen Maru Gothic" charset="-120"/>
              <a:sym typeface="Zen Maru Gothic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25278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System  Approach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2550" y="1867407"/>
            <a:ext cx="16345650" cy="203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  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Technology Used: </a:t>
            </a: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IBM Watson Assistant for natural language processing and dialog management.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System Requirements: </a:t>
            </a: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Compatible with modern web browsers and mobile devices.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Result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2550" y="1867407"/>
            <a:ext cx="16345650" cy="450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  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Developed a college admission chatbot aimed at simplifying and enhancing the application process for prospective students.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Facilitates intuitive and efficient interaction through natural language processing capabilities.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Ensures secure and confidential handling of user data throughout the application journey.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Enhances user experience by providing timely and accurate information tailored to individual queries.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Feedback mechanism enables ongoing refinement of chatbot responses based on user interactions.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9801" y="2861427"/>
            <a:ext cx="2484076" cy="4108032"/>
          </a:xfrm>
          <a:custGeom>
            <a:avLst/>
            <a:gdLst/>
            <a:ahLst/>
            <a:cxnLst/>
            <a:rect l="l" t="t" r="r" b="b"/>
            <a:pathLst>
              <a:path w="2484076" h="4108032">
                <a:moveTo>
                  <a:pt x="0" y="0"/>
                </a:moveTo>
                <a:lnTo>
                  <a:pt x="2484076" y="0"/>
                </a:lnTo>
                <a:lnTo>
                  <a:pt x="2484076" y="4108032"/>
                </a:lnTo>
                <a:lnTo>
                  <a:pt x="0" y="410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06126" y="2868548"/>
            <a:ext cx="3290340" cy="4100911"/>
          </a:xfrm>
          <a:custGeom>
            <a:avLst/>
            <a:gdLst/>
            <a:ahLst/>
            <a:cxnLst/>
            <a:rect l="l" t="t" r="r" b="b"/>
            <a:pathLst>
              <a:path w="3290340" h="4100911">
                <a:moveTo>
                  <a:pt x="0" y="0"/>
                </a:moveTo>
                <a:lnTo>
                  <a:pt x="3290340" y="0"/>
                </a:lnTo>
                <a:lnTo>
                  <a:pt x="3290340" y="4100911"/>
                </a:lnTo>
                <a:lnTo>
                  <a:pt x="0" y="4100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746017" y="2868548"/>
            <a:ext cx="2569477" cy="4100911"/>
          </a:xfrm>
          <a:custGeom>
            <a:avLst/>
            <a:gdLst/>
            <a:ahLst/>
            <a:cxnLst/>
            <a:rect l="l" t="t" r="r" b="b"/>
            <a:pathLst>
              <a:path w="2569477" h="4100911">
                <a:moveTo>
                  <a:pt x="0" y="0"/>
                </a:moveTo>
                <a:lnTo>
                  <a:pt x="2569477" y="0"/>
                </a:lnTo>
                <a:lnTo>
                  <a:pt x="2569477" y="4100911"/>
                </a:lnTo>
                <a:lnTo>
                  <a:pt x="0" y="410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465044" y="2868548"/>
            <a:ext cx="3319175" cy="4100911"/>
          </a:xfrm>
          <a:custGeom>
            <a:avLst/>
            <a:gdLst/>
            <a:ahLst/>
            <a:cxnLst/>
            <a:rect l="l" t="t" r="r" b="b"/>
            <a:pathLst>
              <a:path w="3319175" h="4100911">
                <a:moveTo>
                  <a:pt x="0" y="0"/>
                </a:moveTo>
                <a:lnTo>
                  <a:pt x="3319175" y="0"/>
                </a:lnTo>
                <a:lnTo>
                  <a:pt x="3319175" y="4100911"/>
                </a:lnTo>
                <a:lnTo>
                  <a:pt x="0" y="4100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933770" y="2861427"/>
            <a:ext cx="4626355" cy="4108032"/>
          </a:xfrm>
          <a:custGeom>
            <a:avLst/>
            <a:gdLst/>
            <a:ahLst/>
            <a:cxnLst/>
            <a:rect l="l" t="t" r="r" b="b"/>
            <a:pathLst>
              <a:path w="4626355" h="4108032">
                <a:moveTo>
                  <a:pt x="0" y="0"/>
                </a:moveTo>
                <a:lnTo>
                  <a:pt x="4626355" y="0"/>
                </a:lnTo>
                <a:lnTo>
                  <a:pt x="4626355" y="4108032"/>
                </a:lnTo>
                <a:lnTo>
                  <a:pt x="0" y="41080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Result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2136333"/>
            <a:ext cx="5334045" cy="5387924"/>
          </a:xfrm>
          <a:custGeom>
            <a:avLst/>
            <a:gdLst/>
            <a:ahLst/>
            <a:cxnLst/>
            <a:rect l="l" t="t" r="r" b="b"/>
            <a:pathLst>
              <a:path w="5334045" h="5387924">
                <a:moveTo>
                  <a:pt x="0" y="0"/>
                </a:moveTo>
                <a:lnTo>
                  <a:pt x="5334045" y="0"/>
                </a:lnTo>
                <a:lnTo>
                  <a:pt x="5334045" y="5387924"/>
                </a:lnTo>
                <a:lnTo>
                  <a:pt x="0" y="538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3228" y="1164783"/>
            <a:ext cx="16361544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 panose="02000000000000000000"/>
                <a:ea typeface="Hind Bold" panose="02000000000000000000"/>
                <a:cs typeface="Hind Bold" panose="02000000000000000000"/>
                <a:sym typeface="Hind Bold" panose="02000000000000000000"/>
              </a:rPr>
              <a:t>Project Link</a:t>
            </a:r>
            <a:endParaRPr lang="en-US" sz="4200" spc="-46">
              <a:solidFill>
                <a:srgbClr val="404040"/>
              </a:solidFill>
              <a:latin typeface="Hind Bold" panose="02000000000000000000"/>
              <a:ea typeface="Hind Bold" panose="02000000000000000000"/>
              <a:cs typeface="Hind Bold" panose="02000000000000000000"/>
              <a:sym typeface="Hind Bold" panose="020000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3228" y="7793355"/>
            <a:ext cx="11328127" cy="150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IN" sz="4200" u="sng">
                <a:solidFill>
                  <a:srgbClr val="404040"/>
                </a:solidFill>
                <a:latin typeface="Cascadia Code" panose="020B0509020204030204"/>
                <a:ea typeface="Cascadia Code" panose="020B0509020204030204"/>
                <a:cs typeface="Cascadia Code" panose="020B0509020204030204"/>
                <a:sym typeface="Cascadia Code" panose="020B0509020204030204"/>
                <a:hlinkClick r:id="rId4" tooltip="" action="ppaction://hlinkfile"/>
              </a:rPr>
              <a:t>https://github.com/Vaishu46/AICTE-Edunet-IBM-Internship.git</a:t>
            </a:r>
            <a:endParaRPr lang="en-IN" sz="4200" u="sng">
              <a:solidFill>
                <a:srgbClr val="404040"/>
              </a:solidFill>
              <a:latin typeface="Cascadia Code" panose="020B0509020204030204"/>
              <a:ea typeface="Cascadia Code" panose="020B0509020204030204"/>
              <a:cs typeface="Cascadia Code" panose="020B0509020204030204"/>
              <a:sym typeface="Cascadia Code" panose="020B0509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id="8" name="Freeform 8" descr="Logo&#10;&#10;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" b="-14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3228" y="984654"/>
            <a:ext cx="16361544" cy="81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5940">
                <a:solidFill>
                  <a:srgbClr val="1CADE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Conclusion</a:t>
            </a:r>
            <a:endParaRPr lang="en-US" sz="5940">
              <a:solidFill>
                <a:srgbClr val="1CADE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72550" y="1867407"/>
            <a:ext cx="16345650" cy="450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40404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  </a:t>
            </a:r>
            <a:endParaRPr lang="en-US" sz="3000">
              <a:solidFill>
                <a:srgbClr val="40404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college admission chatbot represents a significant advancement in improving accessibility and user experience in the admission process.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leveraging AI-powered natural language processing, it effectively addresses the informational needs of prospective students.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Offers a scalable solution to accommodate future enhancements and adapt to evolving user requirements. 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lvl="1" indent="-271145" algn="l">
              <a:lnSpc>
                <a:spcPts val="396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Contributes to a streamlined and efficient admission process that benefits both applicants and the institution.</a:t>
            </a:r>
            <a:endParaRPr lang="en-US" sz="3000">
              <a:solidFill>
                <a:srgbClr val="40404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</Words>
  <Application>WPS Presentation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 Bold</vt:lpstr>
      <vt:lpstr>Arial</vt:lpstr>
      <vt:lpstr>Zen Maru Gothic Bold</vt:lpstr>
      <vt:lpstr>Zen Maru Gothic</vt:lpstr>
      <vt:lpstr>Hind Bold</vt:lpstr>
      <vt:lpstr>Cascadia Code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_SB4C_AICTE 1.pptx</dc:title>
  <dc:creator/>
  <cp:lastModifiedBy>Admin</cp:lastModifiedBy>
  <cp:revision>2</cp:revision>
  <dcterms:created xsi:type="dcterms:W3CDTF">2006-08-16T00:00:00Z</dcterms:created>
  <dcterms:modified xsi:type="dcterms:W3CDTF">2025-08-04T09:57:37Z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559719E235F844F998915D62E4E6A95A_13</vt:lpwstr>
  </property>
  <property fmtid="{D5CDD505-2E9C-101B-9397-08002B2CF9AE}" pid="3" name="KSOProductBuildVer">
    <vt:lpwstr>1033-12.2.0.21931</vt:lpwstr>
  </property>
</Properties>
</file>