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3916"/>
            <a:ext cx="7279640" cy="346075"/>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2" cstate="print"/>
          <a:stretch>
            <a:fillRect/>
          </a:stretch>
        </p:blipFill>
        <p:spPr>
          <a:xfrm>
            <a:off x="-65530" y="0"/>
            <a:ext cx="12179807" cy="6857997"/>
          </a:xfrm>
          <a:prstGeom prst="rect">
            <a:avLst/>
          </a:prstGeom>
        </p:spPr>
      </p:pic>
      <p:sp>
        <p:nvSpPr>
          <p:cNvPr id="4" name="object 4"/>
          <p:cNvSpPr txBox="1"/>
          <p:nvPr/>
        </p:nvSpPr>
        <p:spPr>
          <a:xfrm>
            <a:off x="2430272" y="1568576"/>
            <a:ext cx="75438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Email</a:t>
            </a:r>
            <a:r>
              <a:rPr sz="1100" b="1" spc="-65" dirty="0">
                <a:solidFill>
                  <a:srgbClr val="FFFFFF"/>
                </a:solidFill>
                <a:latin typeface="Verdana"/>
                <a:cs typeface="Verdana"/>
              </a:rPr>
              <a:t> </a:t>
            </a:r>
            <a:r>
              <a:rPr sz="1100" b="1" spc="-5" dirty="0">
                <a:solidFill>
                  <a:srgbClr val="FFFFFF"/>
                </a:solidFill>
                <a:latin typeface="Verdana"/>
                <a:cs typeface="Verdana"/>
              </a:rPr>
              <a:t>ID:</a:t>
            </a:r>
            <a:endParaRPr sz="1100" dirty="0">
              <a:latin typeface="Verdana"/>
              <a:cs typeface="Verdana"/>
            </a:endParaRPr>
          </a:p>
        </p:txBody>
      </p:sp>
      <p:sp>
        <p:nvSpPr>
          <p:cNvPr id="5" name="object 5"/>
          <p:cNvSpPr txBox="1"/>
          <p:nvPr/>
        </p:nvSpPr>
        <p:spPr>
          <a:xfrm>
            <a:off x="2436367" y="2022729"/>
            <a:ext cx="55118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endParaRPr sz="1100">
              <a:latin typeface="Verdana"/>
              <a:cs typeface="Verdana"/>
            </a:endParaRPr>
          </a:p>
        </p:txBody>
      </p:sp>
      <p:grpSp>
        <p:nvGrpSpPr>
          <p:cNvPr id="6" name="object 6"/>
          <p:cNvGrpSpPr/>
          <p:nvPr/>
        </p:nvGrpSpPr>
        <p:grpSpPr>
          <a:xfrm>
            <a:off x="77723" y="2214365"/>
            <a:ext cx="5108575" cy="612775"/>
            <a:chOff x="77723" y="2383535"/>
            <a:chExt cx="5108575" cy="612775"/>
          </a:xfrm>
        </p:grpSpPr>
        <p:pic>
          <p:nvPicPr>
            <p:cNvPr id="7" name="object 7"/>
            <p:cNvPicPr/>
            <p:nvPr/>
          </p:nvPicPr>
          <p:blipFill>
            <a:blip r:embed="rId3" cstate="print"/>
            <a:stretch>
              <a:fillRect/>
            </a:stretch>
          </p:blipFill>
          <p:spPr>
            <a:xfrm>
              <a:off x="77723" y="2383535"/>
              <a:ext cx="611124" cy="612648"/>
            </a:xfrm>
            <a:prstGeom prst="rect">
              <a:avLst/>
            </a:prstGeom>
          </p:spPr>
        </p:pic>
        <p:pic>
          <p:nvPicPr>
            <p:cNvPr id="8" name="object 8"/>
            <p:cNvPicPr/>
            <p:nvPr/>
          </p:nvPicPr>
          <p:blipFill>
            <a:blip r:embed="rId4" cstate="print"/>
            <a:stretch>
              <a:fillRect/>
            </a:stretch>
          </p:blipFill>
          <p:spPr>
            <a:xfrm>
              <a:off x="4739639" y="2510027"/>
              <a:ext cx="446532" cy="446532"/>
            </a:xfrm>
            <a:prstGeom prst="rect">
              <a:avLst/>
            </a:prstGeom>
          </p:spPr>
        </p:pic>
      </p:grpSp>
      <p:sp>
        <p:nvSpPr>
          <p:cNvPr id="9" name="object 9"/>
          <p:cNvSpPr txBox="1"/>
          <p:nvPr/>
        </p:nvSpPr>
        <p:spPr>
          <a:xfrm>
            <a:off x="5116278" y="2297857"/>
            <a:ext cx="2769235" cy="531495"/>
          </a:xfrm>
          <a:prstGeom prst="rect">
            <a:avLst/>
          </a:prstGeom>
        </p:spPr>
        <p:txBody>
          <a:bodyPr vert="horz" wrap="square" lIns="0" tIns="106045" rIns="0" bIns="0" rtlCol="0">
            <a:spAutoFit/>
          </a:bodyPr>
          <a:lstStyle/>
          <a:p>
            <a:pPr marL="387985">
              <a:lnSpc>
                <a:spcPct val="100000"/>
              </a:lnSpc>
              <a:spcBef>
                <a:spcPts val="835"/>
              </a:spcBef>
            </a:pPr>
            <a:r>
              <a:rPr sz="1200" b="1" spc="-5" dirty="0">
                <a:solidFill>
                  <a:srgbClr val="006FAC"/>
                </a:solidFill>
                <a:latin typeface="Verdana"/>
                <a:cs typeface="Verdana"/>
              </a:rPr>
              <a:t>Achivement</a:t>
            </a:r>
            <a:endParaRPr sz="1200" dirty="0">
              <a:latin typeface="Verdana"/>
              <a:cs typeface="Verdana"/>
            </a:endParaRPr>
          </a:p>
          <a:p>
            <a:pPr marL="12700">
              <a:lnSpc>
                <a:spcPct val="100000"/>
              </a:lnSpc>
              <a:spcBef>
                <a:spcPts val="605"/>
              </a:spcBef>
            </a:pPr>
            <a:r>
              <a:rPr lang="en-IN" sz="1000" b="1" spc="-15" dirty="0">
                <a:latin typeface="Verdana"/>
                <a:cs typeface="Verdana"/>
              </a:rPr>
              <a:t>Escalation </a:t>
            </a:r>
            <a:r>
              <a:rPr sz="1000" b="1" spc="-10" dirty="0">
                <a:latin typeface="Verdana"/>
                <a:cs typeface="Verdana"/>
              </a:rPr>
              <a:t>Application</a:t>
            </a:r>
            <a:endParaRPr sz="1000" dirty="0">
              <a:latin typeface="Verdana"/>
              <a:cs typeface="Verdana"/>
            </a:endParaRPr>
          </a:p>
        </p:txBody>
      </p:sp>
      <p:sp>
        <p:nvSpPr>
          <p:cNvPr id="10" name="object 10"/>
          <p:cNvSpPr txBox="1"/>
          <p:nvPr/>
        </p:nvSpPr>
        <p:spPr>
          <a:xfrm>
            <a:off x="4962904" y="2887675"/>
            <a:ext cx="3911699" cy="1991827"/>
          </a:xfrm>
          <a:prstGeom prst="rect">
            <a:avLst/>
          </a:prstGeom>
        </p:spPr>
        <p:txBody>
          <a:bodyPr vert="horz" wrap="square" lIns="0" tIns="12065" rIns="0" bIns="0" rtlCol="0">
            <a:spAutoFit/>
          </a:bodyPr>
          <a:lstStyle/>
          <a:p>
            <a:pPr marL="12065" marR="276225">
              <a:lnSpc>
                <a:spcPct val="114100"/>
              </a:lnSpc>
              <a:spcBef>
                <a:spcPts val="405"/>
              </a:spcBef>
              <a:tabLst>
                <a:tab pos="185420" algn="l"/>
              </a:tabLst>
            </a:pPr>
            <a:r>
              <a:rPr lang="en-IN" sz="1000" spc="-5" dirty="0">
                <a:latin typeface="Verdana"/>
              </a:rPr>
              <a:t>Have developed Escalation is an AWS Cloud Based CSA Application used to calculate the Escalation Factor which in turn is used to revise the prices of the CSA as per the contract T&amp;Cs agreed between GE and Customer . An Escalation clause is generally part of the CSA contract which is signed between the customer and GE . When prices are put into a contract , the prices are reflective of the economy at the time of the contract written . Escalation clauses allow the prices to adjust with economic trends over the lifespan of a contract.</a:t>
            </a:r>
          </a:p>
          <a:p>
            <a:pPr marL="12065" marR="276225">
              <a:lnSpc>
                <a:spcPct val="114100"/>
              </a:lnSpc>
              <a:spcBef>
                <a:spcPts val="405"/>
              </a:spcBef>
              <a:tabLst>
                <a:tab pos="185420" algn="l"/>
              </a:tabLst>
            </a:pPr>
            <a:endParaRPr lang="en-IN" sz="1100" dirty="0">
              <a:latin typeface="Verdana"/>
              <a:cs typeface="Verdana"/>
            </a:endParaRPr>
          </a:p>
        </p:txBody>
      </p:sp>
      <p:sp>
        <p:nvSpPr>
          <p:cNvPr id="11" name="object 11"/>
          <p:cNvSpPr txBox="1"/>
          <p:nvPr/>
        </p:nvSpPr>
        <p:spPr>
          <a:xfrm>
            <a:off x="4826213" y="4162454"/>
            <a:ext cx="2488988" cy="999633"/>
          </a:xfrm>
          <a:prstGeom prst="rect">
            <a:avLst/>
          </a:prstGeom>
        </p:spPr>
        <p:txBody>
          <a:bodyPr vert="horz" wrap="square" lIns="0" tIns="12065" rIns="0" bIns="0" rtlCol="0">
            <a:spAutoFit/>
          </a:bodyPr>
          <a:lstStyle/>
          <a:p>
            <a:pPr marL="12700">
              <a:lnSpc>
                <a:spcPct val="100000"/>
              </a:lnSpc>
              <a:spcBef>
                <a:spcPts val="95"/>
              </a:spcBef>
            </a:pPr>
            <a:endParaRPr lang="en-US" sz="1000" b="1" spc="-15" dirty="0">
              <a:latin typeface="Verdana"/>
            </a:endParaRPr>
          </a:p>
          <a:p>
            <a:pPr marL="12700">
              <a:lnSpc>
                <a:spcPct val="100000"/>
              </a:lnSpc>
              <a:spcBef>
                <a:spcPts val="95"/>
              </a:spcBef>
            </a:pPr>
            <a:endParaRPr lang="en-US" sz="1000" b="1" spc="-15" dirty="0">
              <a:latin typeface="Verdana"/>
            </a:endParaRPr>
          </a:p>
          <a:p>
            <a:pPr marL="12700">
              <a:lnSpc>
                <a:spcPct val="100000"/>
              </a:lnSpc>
              <a:spcBef>
                <a:spcPts val="95"/>
              </a:spcBef>
            </a:pPr>
            <a:endParaRPr lang="en-US" sz="1000" b="1" spc="-15" dirty="0">
              <a:latin typeface="Verdana"/>
            </a:endParaRPr>
          </a:p>
          <a:p>
            <a:pPr marL="12700">
              <a:lnSpc>
                <a:spcPct val="100000"/>
              </a:lnSpc>
              <a:spcBef>
                <a:spcPts val="95"/>
              </a:spcBef>
            </a:pPr>
            <a:endParaRPr lang="en-US" sz="1000" b="1" spc="-15" dirty="0">
              <a:latin typeface="Verdana"/>
            </a:endParaRPr>
          </a:p>
          <a:p>
            <a:pPr marL="12700">
              <a:lnSpc>
                <a:spcPct val="100000"/>
              </a:lnSpc>
              <a:spcBef>
                <a:spcPts val="95"/>
              </a:spcBef>
            </a:pPr>
            <a:endParaRPr lang="en-US" sz="1000" b="1" spc="-15" dirty="0">
              <a:latin typeface="Verdana"/>
            </a:endParaRPr>
          </a:p>
          <a:p>
            <a:pPr marL="12700">
              <a:lnSpc>
                <a:spcPct val="100000"/>
              </a:lnSpc>
              <a:spcBef>
                <a:spcPts val="95"/>
              </a:spcBef>
            </a:pPr>
            <a:r>
              <a:rPr lang="en-US" sz="1000" b="1" spc="-15" dirty="0">
                <a:latin typeface="Verdana"/>
              </a:rPr>
              <a:t>Warehouse Management System</a:t>
            </a:r>
            <a:endParaRPr sz="1000" b="1" spc="-15" dirty="0">
              <a:latin typeface="Verdana"/>
            </a:endParaRPr>
          </a:p>
        </p:txBody>
      </p:sp>
      <p:sp>
        <p:nvSpPr>
          <p:cNvPr id="12" name="object 12"/>
          <p:cNvSpPr txBox="1"/>
          <p:nvPr/>
        </p:nvSpPr>
        <p:spPr>
          <a:xfrm>
            <a:off x="4828854" y="4661950"/>
            <a:ext cx="3895821" cy="1129220"/>
          </a:xfrm>
          <a:prstGeom prst="rect">
            <a:avLst/>
          </a:prstGeom>
        </p:spPr>
        <p:txBody>
          <a:bodyPr vert="horz" wrap="square" lIns="0" tIns="12700" rIns="0" bIns="0" rtlCol="0">
            <a:spAutoFit/>
          </a:bodyPr>
          <a:lstStyle/>
          <a:p>
            <a:pPr marL="12065" marR="276225">
              <a:lnSpc>
                <a:spcPct val="114100"/>
              </a:lnSpc>
              <a:spcBef>
                <a:spcPts val="405"/>
              </a:spcBef>
              <a:spcAft>
                <a:spcPts val="600"/>
              </a:spcAft>
              <a:tabLst>
                <a:tab pos="185420" algn="l"/>
              </a:tabLst>
            </a:pPr>
            <a:r>
              <a:rPr lang="en-IN" sz="1000" spc="-5" dirty="0">
                <a:latin typeface="Verdana"/>
              </a:rPr>
              <a:t>      </a:t>
            </a:r>
          </a:p>
          <a:p>
            <a:pPr marL="12065" marR="276225">
              <a:lnSpc>
                <a:spcPct val="114100"/>
              </a:lnSpc>
              <a:spcBef>
                <a:spcPts val="405"/>
              </a:spcBef>
              <a:spcAft>
                <a:spcPts val="600"/>
              </a:spcAft>
              <a:tabLst>
                <a:tab pos="185420" algn="l"/>
              </a:tabLst>
            </a:pPr>
            <a:endParaRPr lang="en-IN" sz="1000" spc="-5" dirty="0">
              <a:latin typeface="Verdana"/>
            </a:endParaRPr>
          </a:p>
          <a:p>
            <a:pPr marL="12065" marR="276225">
              <a:lnSpc>
                <a:spcPct val="114100"/>
              </a:lnSpc>
              <a:spcBef>
                <a:spcPts val="405"/>
              </a:spcBef>
              <a:spcAft>
                <a:spcPts val="600"/>
              </a:spcAft>
              <a:tabLst>
                <a:tab pos="185420" algn="l"/>
              </a:tabLst>
            </a:pPr>
            <a:r>
              <a:rPr lang="en-IN" sz="1000" spc="-5" dirty="0">
                <a:latin typeface="Verdana"/>
              </a:rPr>
              <a:t>The Aim of the project is to develop the Database and Queries for the Warehouse Management System . This database is used for storing items and retrieve it</a:t>
            </a:r>
          </a:p>
        </p:txBody>
      </p:sp>
      <p:sp>
        <p:nvSpPr>
          <p:cNvPr id="14" name="object 14"/>
          <p:cNvSpPr txBox="1"/>
          <p:nvPr/>
        </p:nvSpPr>
        <p:spPr>
          <a:xfrm>
            <a:off x="4999879" y="5271846"/>
            <a:ext cx="3724796" cy="164469"/>
          </a:xfrm>
          <a:prstGeom prst="rect">
            <a:avLst/>
          </a:prstGeom>
        </p:spPr>
        <p:txBody>
          <a:bodyPr vert="horz" wrap="square" lIns="0" tIns="12700" rIns="0" bIns="0" rtlCol="0">
            <a:spAutoFit/>
          </a:bodyPr>
          <a:lstStyle/>
          <a:p>
            <a:pPr algn="just">
              <a:lnSpc>
                <a:spcPts val="1300"/>
              </a:lnSpc>
              <a:spcBef>
                <a:spcPts val="500"/>
              </a:spcBef>
              <a:spcAft>
                <a:spcPts val="500"/>
              </a:spcAft>
              <a:tabLst>
                <a:tab pos="2743200" algn="ctr"/>
                <a:tab pos="5486400" algn="r"/>
                <a:tab pos="1680210" algn="r"/>
                <a:tab pos="2743200" algn="ctr"/>
                <a:tab pos="5486400" algn="r"/>
                <a:tab pos="5829300" algn="r"/>
              </a:tabLst>
            </a:pPr>
            <a:endParaRPr lang="en-IN" sz="1000" spc="-5" dirty="0">
              <a:latin typeface="Verdana"/>
            </a:endParaRPr>
          </a:p>
        </p:txBody>
      </p:sp>
      <p:sp>
        <p:nvSpPr>
          <p:cNvPr id="15" name="object 15"/>
          <p:cNvSpPr txBox="1"/>
          <p:nvPr/>
        </p:nvSpPr>
        <p:spPr>
          <a:xfrm>
            <a:off x="2456179" y="684657"/>
            <a:ext cx="241109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Analyst/Software</a:t>
            </a:r>
            <a:r>
              <a:rPr sz="1400" spc="-95" dirty="0">
                <a:solidFill>
                  <a:srgbClr val="FFFFFF"/>
                </a:solidFill>
                <a:latin typeface="Verdana"/>
                <a:cs typeface="Verdana"/>
              </a:rPr>
              <a:t> </a:t>
            </a:r>
            <a:r>
              <a:rPr sz="1400" dirty="0">
                <a:solidFill>
                  <a:srgbClr val="FFFFFF"/>
                </a:solidFill>
                <a:latin typeface="Verdana"/>
                <a:cs typeface="Verdana"/>
              </a:rPr>
              <a:t>Engineer</a:t>
            </a:r>
            <a:endParaRPr sz="1400">
              <a:latin typeface="Verdana"/>
              <a:cs typeface="Verdana"/>
            </a:endParaRPr>
          </a:p>
        </p:txBody>
      </p:sp>
      <p:sp>
        <p:nvSpPr>
          <p:cNvPr id="16" name="object 16"/>
          <p:cNvSpPr txBox="1"/>
          <p:nvPr/>
        </p:nvSpPr>
        <p:spPr>
          <a:xfrm>
            <a:off x="2433928" y="1322094"/>
            <a:ext cx="2356357" cy="182742"/>
          </a:xfrm>
          <a:prstGeom prst="rect">
            <a:avLst/>
          </a:prstGeom>
        </p:spPr>
        <p:txBody>
          <a:bodyPr vert="horz" wrap="square" lIns="0" tIns="13335" rIns="0" bIns="0" rtlCol="0">
            <a:spAutoFit/>
          </a:bodyPr>
          <a:lstStyle/>
          <a:p>
            <a:pPr marL="38100">
              <a:lnSpc>
                <a:spcPct val="100000"/>
              </a:lnSpc>
              <a:spcBef>
                <a:spcPts val="105"/>
              </a:spcBef>
            </a:pPr>
            <a:r>
              <a:rPr sz="1100" b="1" dirty="0">
                <a:solidFill>
                  <a:srgbClr val="FFFFFF"/>
                </a:solidFill>
                <a:latin typeface="Verdana"/>
                <a:cs typeface="Verdana"/>
              </a:rPr>
              <a:t>Base</a:t>
            </a:r>
            <a:r>
              <a:rPr sz="1100" b="1" spc="-50" dirty="0">
                <a:solidFill>
                  <a:srgbClr val="FFFFFF"/>
                </a:solidFill>
                <a:latin typeface="Verdana"/>
                <a:cs typeface="Verdana"/>
              </a:rPr>
              <a:t> </a:t>
            </a:r>
            <a:r>
              <a:rPr sz="1100" b="1" dirty="0">
                <a:solidFill>
                  <a:srgbClr val="FFFFFF"/>
                </a:solidFill>
                <a:latin typeface="Verdana"/>
                <a:cs typeface="Verdana"/>
              </a:rPr>
              <a:t>Location:</a:t>
            </a:r>
            <a:r>
              <a:rPr sz="1100" b="1" spc="60" dirty="0">
                <a:solidFill>
                  <a:srgbClr val="FFFFFF"/>
                </a:solidFill>
                <a:latin typeface="Verdana"/>
                <a:cs typeface="Verdana"/>
              </a:rPr>
              <a:t> </a:t>
            </a:r>
            <a:r>
              <a:rPr lang="en-IN" sz="1100" b="1" spc="60" dirty="0">
                <a:solidFill>
                  <a:srgbClr val="FFFFFF"/>
                </a:solidFill>
                <a:latin typeface="Verdana"/>
                <a:cs typeface="Verdana"/>
              </a:rPr>
              <a:t> Bangalore</a:t>
            </a:r>
            <a:endParaRPr sz="1650" baseline="30303" dirty="0">
              <a:latin typeface="Verdana"/>
              <a:cs typeface="Verdana"/>
            </a:endParaRPr>
          </a:p>
        </p:txBody>
      </p:sp>
      <p:sp>
        <p:nvSpPr>
          <p:cNvPr id="17" name="object 17"/>
          <p:cNvSpPr txBox="1"/>
          <p:nvPr/>
        </p:nvSpPr>
        <p:spPr>
          <a:xfrm>
            <a:off x="3232495" y="1563631"/>
            <a:ext cx="2127885" cy="182742"/>
          </a:xfrm>
          <a:prstGeom prst="rect">
            <a:avLst/>
          </a:prstGeom>
        </p:spPr>
        <p:txBody>
          <a:bodyPr vert="horz" wrap="square" lIns="0" tIns="13335" rIns="0" bIns="0" rtlCol="0">
            <a:spAutoFit/>
          </a:bodyPr>
          <a:lstStyle/>
          <a:p>
            <a:pPr marL="12700">
              <a:lnSpc>
                <a:spcPct val="100000"/>
              </a:lnSpc>
              <a:spcBef>
                <a:spcPts val="105"/>
              </a:spcBef>
            </a:pPr>
            <a:r>
              <a:rPr lang="en-IN" sz="1100" u="sng" spc="-10" dirty="0">
                <a:solidFill>
                  <a:srgbClr val="87D4EC"/>
                </a:solidFill>
                <a:uFill>
                  <a:solidFill>
                    <a:srgbClr val="87D4EC"/>
                  </a:solidFill>
                </a:uFill>
                <a:latin typeface="Verdana"/>
                <a:cs typeface="Verdana"/>
              </a:rPr>
              <a:t>vaishnavi.e.k@capgemini.com</a:t>
            </a:r>
            <a:endParaRPr sz="1100" dirty="0">
              <a:latin typeface="Verdana"/>
              <a:cs typeface="Verdana"/>
            </a:endParaRPr>
          </a:p>
        </p:txBody>
      </p:sp>
      <p:sp>
        <p:nvSpPr>
          <p:cNvPr id="18" name="object 18"/>
          <p:cNvSpPr txBox="1"/>
          <p:nvPr/>
        </p:nvSpPr>
        <p:spPr>
          <a:xfrm>
            <a:off x="2396508" y="1793962"/>
            <a:ext cx="2254630" cy="364843"/>
          </a:xfrm>
          <a:prstGeom prst="rect">
            <a:avLst/>
          </a:prstGeom>
        </p:spPr>
        <p:txBody>
          <a:bodyPr vert="horz" wrap="square" lIns="0" tIns="13335" rIns="0" bIns="0" rtlCol="0">
            <a:spAutoFit/>
          </a:bodyPr>
          <a:lstStyle/>
          <a:p>
            <a:pPr marL="38100">
              <a:lnSpc>
                <a:spcPct val="100000"/>
              </a:lnSpc>
              <a:spcBef>
                <a:spcPts val="105"/>
              </a:spcBef>
            </a:pPr>
            <a:r>
              <a:rPr sz="1650" b="1" spc="-7" baseline="-25252" dirty="0">
                <a:solidFill>
                  <a:srgbClr val="FFFFFF"/>
                </a:solidFill>
                <a:latin typeface="Verdana"/>
                <a:cs typeface="Verdana"/>
              </a:rPr>
              <a:t>Mobile</a:t>
            </a:r>
            <a:r>
              <a:rPr sz="1650" b="1" spc="-37" baseline="-25252" dirty="0">
                <a:solidFill>
                  <a:srgbClr val="FFFFFF"/>
                </a:solidFill>
                <a:latin typeface="Verdana"/>
                <a:cs typeface="Verdana"/>
              </a:rPr>
              <a:t> </a:t>
            </a:r>
            <a:r>
              <a:rPr sz="1650" b="1" baseline="-25252" dirty="0">
                <a:solidFill>
                  <a:srgbClr val="FFFFFF"/>
                </a:solidFill>
                <a:latin typeface="Verdana"/>
                <a:cs typeface="Verdana"/>
              </a:rPr>
              <a:t>No</a:t>
            </a:r>
            <a:r>
              <a:rPr lang="en-IN" sz="1650" b="1" baseline="-25252" dirty="0">
                <a:solidFill>
                  <a:srgbClr val="FFFFFF"/>
                </a:solidFill>
                <a:latin typeface="Verdana"/>
                <a:cs typeface="Verdana"/>
              </a:rPr>
              <a:t>:+91 9445807292</a:t>
            </a:r>
          </a:p>
          <a:p>
            <a:pPr marL="38100">
              <a:lnSpc>
                <a:spcPct val="100000"/>
              </a:lnSpc>
              <a:spcBef>
                <a:spcPts val="105"/>
              </a:spcBef>
            </a:pPr>
            <a:endParaRPr lang="en-IN" sz="1100" dirty="0">
              <a:latin typeface="Verdana"/>
              <a:cs typeface="Verdana"/>
            </a:endParaRPr>
          </a:p>
        </p:txBody>
      </p:sp>
      <p:sp>
        <p:nvSpPr>
          <p:cNvPr id="19" name="object 19"/>
          <p:cNvSpPr txBox="1"/>
          <p:nvPr/>
        </p:nvSpPr>
        <p:spPr>
          <a:xfrm>
            <a:off x="398144" y="2521249"/>
            <a:ext cx="4281314" cy="3946593"/>
          </a:xfrm>
          <a:prstGeom prst="rect">
            <a:avLst/>
          </a:prstGeom>
        </p:spPr>
        <p:txBody>
          <a:bodyPr vert="horz" wrap="square" lIns="0" tIns="93345" rIns="0" bIns="0" rtlCol="0">
            <a:spAutoFit/>
          </a:bodyPr>
          <a:lstStyle/>
          <a:p>
            <a:pPr marL="197485">
              <a:lnSpc>
                <a:spcPct val="100000"/>
              </a:lnSpc>
              <a:spcBef>
                <a:spcPts val="735"/>
              </a:spcBef>
            </a:pPr>
            <a:r>
              <a:rPr lang="en-IN" sz="1400" b="1" spc="-5" dirty="0">
                <a:solidFill>
                  <a:srgbClr val="006FAC"/>
                </a:solidFill>
                <a:latin typeface="Verdana"/>
                <a:cs typeface="Verdana"/>
              </a:rPr>
              <a:t>Oracle Developer</a:t>
            </a:r>
          </a:p>
          <a:p>
            <a:pPr marL="197485">
              <a:lnSpc>
                <a:spcPct val="100000"/>
              </a:lnSpc>
              <a:spcBef>
                <a:spcPts val="735"/>
              </a:spcBef>
            </a:pPr>
            <a:endParaRPr lang="en-IN" sz="1400" dirty="0">
              <a:latin typeface="Verdana"/>
              <a:cs typeface="Verdana"/>
            </a:endParaRPr>
          </a:p>
          <a:p>
            <a:pPr marL="342900" lvl="0" indent="-342900" algn="just">
              <a:spcBef>
                <a:spcPts val="300"/>
              </a:spcBef>
              <a:buFont typeface="Symbol" panose="05050102010706020507" pitchFamily="18" charset="2"/>
              <a:buChar char=""/>
              <a:tabLst>
                <a:tab pos="45720" algn="l"/>
              </a:tabLst>
            </a:pPr>
            <a:r>
              <a:rPr lang="en-US" sz="1100" dirty="0">
                <a:latin typeface="Verdana"/>
              </a:rPr>
              <a:t>Oracle PL/SQL Developer in Analysis, Design and Implementation of Business Applications using the Oracle (RDBMS).</a:t>
            </a:r>
            <a:endParaRPr lang="en-IN" sz="1100" dirty="0">
              <a:latin typeface="Verdana"/>
            </a:endParaRPr>
          </a:p>
          <a:p>
            <a:pPr marL="342900" lvl="0" indent="-342900" algn="just">
              <a:spcBef>
                <a:spcPts val="300"/>
              </a:spcBef>
              <a:buFont typeface="Symbol" panose="05050102010706020507" pitchFamily="18" charset="2"/>
              <a:buChar char=""/>
              <a:tabLst>
                <a:tab pos="45720" algn="l"/>
              </a:tabLst>
            </a:pPr>
            <a:r>
              <a:rPr lang="en-US" sz="1100" dirty="0">
                <a:latin typeface="Verdana"/>
              </a:rPr>
              <a:t>Have knowledge on SDLC from analysis, design, development,testing,implementation and maintenance.</a:t>
            </a:r>
            <a:endParaRPr lang="en-IN" sz="1100" dirty="0">
              <a:latin typeface="Verdana"/>
            </a:endParaRPr>
          </a:p>
          <a:p>
            <a:pPr marL="342900" lvl="0" indent="-342900">
              <a:buFont typeface="Symbol" panose="05050102010706020507" pitchFamily="18" charset="2"/>
              <a:buChar char=""/>
            </a:pPr>
            <a:r>
              <a:rPr lang="en-US" sz="1100" dirty="0">
                <a:latin typeface="Verdana"/>
              </a:rPr>
              <a:t>Hands on experience with Data flow diagrams, Data dictionary, Database normalization theory techniques, Entity relation modeling and design techniques.</a:t>
            </a:r>
            <a:endParaRPr lang="en-IN" sz="1100" dirty="0">
              <a:latin typeface="Verdana"/>
            </a:endParaRPr>
          </a:p>
          <a:p>
            <a:pPr marL="342900" lvl="0" indent="-342900" algn="just">
              <a:spcBef>
                <a:spcPts val="300"/>
              </a:spcBef>
              <a:buFont typeface="Symbol" panose="05050102010706020507" pitchFamily="18" charset="2"/>
              <a:buChar char=""/>
              <a:tabLst>
                <a:tab pos="45720" algn="l"/>
              </a:tabLst>
            </a:pPr>
            <a:r>
              <a:rPr lang="en-US" sz="1100" dirty="0">
                <a:latin typeface="Verdana"/>
              </a:rPr>
              <a:t>Expertise in Client-Server application development using Oracle 11g/10g, PL/SQL, Oracle Enterprise Manager, SQL DEVELOPER.</a:t>
            </a:r>
            <a:endParaRPr lang="en-IN" sz="1100" dirty="0">
              <a:latin typeface="Verdana"/>
            </a:endParaRPr>
          </a:p>
          <a:p>
            <a:pPr marL="342900" lvl="0" indent="-342900">
              <a:buFont typeface="Symbol" panose="05050102010706020507" pitchFamily="18" charset="2"/>
              <a:buChar char=""/>
            </a:pPr>
            <a:r>
              <a:rPr lang="en-US" sz="1100" dirty="0">
                <a:latin typeface="Verdana"/>
              </a:rPr>
              <a:t>Effectively made use of Table Functions, Indexes, Collections, Analytical functions, Materialized Views.</a:t>
            </a:r>
            <a:endParaRPr lang="en-IN" sz="1100" dirty="0">
              <a:latin typeface="Verdana"/>
            </a:endParaRPr>
          </a:p>
          <a:p>
            <a:pPr marL="342900" indent="-342900">
              <a:buFont typeface="Symbol" panose="05050102010706020507" pitchFamily="18" charset="2"/>
              <a:buChar char=""/>
            </a:pPr>
            <a:r>
              <a:rPr lang="en-US" sz="1100" dirty="0">
                <a:latin typeface="Verdana"/>
              </a:rPr>
              <a:t>Created Tables, Views, Constraints, Index and also developed Complex database objects like Stored Procedures, Functions, Packages, Triggers, Synonyms and Exception handling using SQL and PL/SQL.</a:t>
            </a:r>
            <a:endParaRPr lang="en-IN" sz="1100" dirty="0">
              <a:latin typeface="Verdana"/>
            </a:endParaRPr>
          </a:p>
          <a:p>
            <a:pPr marL="342900" lvl="0" indent="-342900">
              <a:buFont typeface="Symbol" panose="05050102010706020507" pitchFamily="18" charset="2"/>
              <a:buChar char=""/>
            </a:pPr>
            <a:r>
              <a:rPr lang="en-US" sz="1100" dirty="0">
                <a:latin typeface="Verdana"/>
              </a:rPr>
              <a:t>Hands on experience with Bulk collection, scheduled jobs.</a:t>
            </a:r>
            <a:endParaRPr lang="en-IN" sz="1100" dirty="0">
              <a:latin typeface="Verdana"/>
            </a:endParaRPr>
          </a:p>
        </p:txBody>
      </p:sp>
      <p:sp>
        <p:nvSpPr>
          <p:cNvPr id="21" name="object 21"/>
          <p:cNvSpPr txBox="1"/>
          <p:nvPr/>
        </p:nvSpPr>
        <p:spPr>
          <a:xfrm>
            <a:off x="9385807" y="351866"/>
            <a:ext cx="2308860" cy="783484"/>
          </a:xfrm>
          <a:prstGeom prst="rect">
            <a:avLst/>
          </a:prstGeom>
        </p:spPr>
        <p:txBody>
          <a:bodyPr vert="horz" wrap="square" lIns="0" tIns="12700" rIns="0" bIns="0" rtlCol="0">
            <a:spAutoFit/>
          </a:bodyPr>
          <a:lstStyle/>
          <a:p>
            <a:pPr marL="73025">
              <a:lnSpc>
                <a:spcPct val="100000"/>
              </a:lnSpc>
              <a:spcBef>
                <a:spcPts val="100"/>
              </a:spcBef>
            </a:pPr>
            <a:r>
              <a:rPr sz="1200" b="1" spc="-5" dirty="0">
                <a:solidFill>
                  <a:srgbClr val="006FAC"/>
                </a:solidFill>
                <a:latin typeface="Verdana"/>
                <a:cs typeface="Verdana"/>
              </a:rPr>
              <a:t>Education</a:t>
            </a:r>
            <a:r>
              <a:rPr sz="1200" b="1" spc="-15" dirty="0">
                <a:solidFill>
                  <a:srgbClr val="006FAC"/>
                </a:solidFill>
                <a:latin typeface="Verdana"/>
                <a:cs typeface="Verdana"/>
              </a:rPr>
              <a:t> </a:t>
            </a:r>
            <a:r>
              <a:rPr sz="1200" b="1" spc="-5" dirty="0">
                <a:solidFill>
                  <a:srgbClr val="006FAC"/>
                </a:solidFill>
                <a:latin typeface="Verdana"/>
                <a:cs typeface="Verdana"/>
              </a:rPr>
              <a:t>and</a:t>
            </a:r>
            <a:r>
              <a:rPr sz="1200" b="1" spc="-30" dirty="0">
                <a:solidFill>
                  <a:srgbClr val="006FAC"/>
                </a:solidFill>
                <a:latin typeface="Verdana"/>
                <a:cs typeface="Verdana"/>
              </a:rPr>
              <a:t> </a:t>
            </a:r>
            <a:r>
              <a:rPr sz="1200" b="1" spc="-5" dirty="0">
                <a:solidFill>
                  <a:srgbClr val="006FAC"/>
                </a:solidFill>
                <a:latin typeface="Verdana"/>
                <a:cs typeface="Verdana"/>
              </a:rPr>
              <a:t>certificates</a:t>
            </a:r>
            <a:endParaRPr sz="1200" dirty="0">
              <a:latin typeface="Verdana"/>
              <a:cs typeface="Verdana"/>
            </a:endParaRPr>
          </a:p>
          <a:p>
            <a:pPr marL="12700" marR="182880">
              <a:lnSpc>
                <a:spcPct val="113999"/>
              </a:lnSpc>
              <a:spcBef>
                <a:spcPts val="615"/>
              </a:spcBef>
            </a:pPr>
            <a:r>
              <a:rPr lang="en-IN" sz="1000" spc="-5" dirty="0">
                <a:latin typeface="Verdana"/>
                <a:cs typeface="Verdana"/>
              </a:rPr>
              <a:t>Bachelor of Engineering(Computer Science): </a:t>
            </a:r>
            <a:r>
              <a:rPr sz="1000" spc="-5" dirty="0">
                <a:latin typeface="Verdana"/>
                <a:cs typeface="Verdana"/>
              </a:rPr>
              <a:t>201</a:t>
            </a:r>
            <a:r>
              <a:rPr lang="en-IN" sz="1000" spc="-5" dirty="0">
                <a:latin typeface="Verdana"/>
                <a:cs typeface="Verdana"/>
              </a:rPr>
              <a:t>7</a:t>
            </a:r>
            <a:r>
              <a:rPr sz="1000" spc="10" dirty="0">
                <a:latin typeface="Verdana"/>
                <a:cs typeface="Verdana"/>
              </a:rPr>
              <a:t> </a:t>
            </a:r>
            <a:r>
              <a:rPr sz="1000" spc="-5" dirty="0">
                <a:latin typeface="Verdana"/>
                <a:cs typeface="Verdana"/>
              </a:rPr>
              <a:t>- 2021</a:t>
            </a:r>
            <a:endParaRPr sz="1000" dirty="0">
              <a:latin typeface="Verdana"/>
              <a:cs typeface="Verdana"/>
            </a:endParaRPr>
          </a:p>
        </p:txBody>
      </p:sp>
      <p:sp>
        <p:nvSpPr>
          <p:cNvPr id="22" name="object 22"/>
          <p:cNvSpPr txBox="1"/>
          <p:nvPr/>
        </p:nvSpPr>
        <p:spPr>
          <a:xfrm>
            <a:off x="9385806" y="1126575"/>
            <a:ext cx="2728471" cy="1327286"/>
          </a:xfrm>
          <a:prstGeom prst="rect">
            <a:avLst/>
          </a:prstGeom>
        </p:spPr>
        <p:txBody>
          <a:bodyPr vert="horz" wrap="square" lIns="0" tIns="17145" rIns="0" bIns="0" rtlCol="0">
            <a:spAutoFit/>
          </a:bodyPr>
          <a:lstStyle/>
          <a:p>
            <a:pPr marL="12700" marR="893444">
              <a:lnSpc>
                <a:spcPct val="113500"/>
              </a:lnSpc>
              <a:spcBef>
                <a:spcPts val="135"/>
              </a:spcBef>
            </a:pPr>
            <a:r>
              <a:rPr lang="en-IN" sz="1200" b="1" spc="-5" dirty="0">
                <a:solidFill>
                  <a:srgbClr val="006FAC"/>
                </a:solidFill>
                <a:latin typeface="Verdana"/>
                <a:cs typeface="Verdana"/>
              </a:rPr>
              <a:t>Skills </a:t>
            </a:r>
            <a:r>
              <a:rPr lang="en-IN" sz="1200" b="1" dirty="0">
                <a:solidFill>
                  <a:srgbClr val="006FAC"/>
                </a:solidFill>
                <a:latin typeface="Verdana"/>
                <a:cs typeface="Verdana"/>
              </a:rPr>
              <a:t> </a:t>
            </a:r>
          </a:p>
          <a:p>
            <a:pPr marL="12700" marR="893444">
              <a:lnSpc>
                <a:spcPct val="113500"/>
              </a:lnSpc>
              <a:spcBef>
                <a:spcPts val="135"/>
              </a:spcBef>
            </a:pPr>
            <a:r>
              <a:rPr lang="en-IN" sz="1000" dirty="0">
                <a:latin typeface="Verdana"/>
                <a:cs typeface="Verdana"/>
              </a:rPr>
              <a:t>Oracle</a:t>
            </a:r>
          </a:p>
          <a:p>
            <a:pPr marL="12700" marR="893444">
              <a:lnSpc>
                <a:spcPct val="113500"/>
              </a:lnSpc>
              <a:spcBef>
                <a:spcPts val="135"/>
              </a:spcBef>
            </a:pPr>
            <a:r>
              <a:rPr lang="en-IN" sz="1000" dirty="0">
                <a:latin typeface="Verdana"/>
                <a:cs typeface="Verdana"/>
              </a:rPr>
              <a:t>PL/SQL</a:t>
            </a:r>
          </a:p>
          <a:p>
            <a:pPr marL="12700" marR="893444">
              <a:lnSpc>
                <a:spcPct val="113500"/>
              </a:lnSpc>
              <a:spcBef>
                <a:spcPts val="135"/>
              </a:spcBef>
            </a:pPr>
            <a:r>
              <a:rPr lang="en-IN" sz="1000" dirty="0">
                <a:latin typeface="Verdana"/>
                <a:cs typeface="Verdana"/>
              </a:rPr>
              <a:t>SQL Server</a:t>
            </a:r>
          </a:p>
          <a:p>
            <a:pPr marL="12700" marR="893444">
              <a:lnSpc>
                <a:spcPct val="113500"/>
              </a:lnSpc>
              <a:spcBef>
                <a:spcPts val="135"/>
              </a:spcBef>
            </a:pPr>
            <a:r>
              <a:rPr lang="en-IN" sz="1000" dirty="0">
                <a:latin typeface="Verdana"/>
                <a:cs typeface="Verdana"/>
              </a:rPr>
              <a:t>Automation Testing-Selenium Robot Framework</a:t>
            </a:r>
          </a:p>
          <a:p>
            <a:pPr marL="12700" marR="893444">
              <a:lnSpc>
                <a:spcPct val="113500"/>
              </a:lnSpc>
              <a:spcBef>
                <a:spcPts val="135"/>
              </a:spcBef>
            </a:pPr>
            <a:endParaRPr lang="en-IN" sz="1000" dirty="0">
              <a:latin typeface="Verdana"/>
              <a:cs typeface="Verdana"/>
            </a:endParaRPr>
          </a:p>
        </p:txBody>
      </p:sp>
      <p:sp>
        <p:nvSpPr>
          <p:cNvPr id="23" name="object 23"/>
          <p:cNvSpPr txBox="1"/>
          <p:nvPr/>
        </p:nvSpPr>
        <p:spPr>
          <a:xfrm>
            <a:off x="9347476" y="2320737"/>
            <a:ext cx="1818639" cy="696922"/>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Back</a:t>
            </a:r>
            <a:r>
              <a:rPr lang="en-IN" sz="1000" b="1" spc="-10" dirty="0">
                <a:solidFill>
                  <a:srgbClr val="006FAC"/>
                </a:solidFill>
                <a:latin typeface="Verdana"/>
                <a:cs typeface="Verdana"/>
              </a:rPr>
              <a:t>end</a:t>
            </a:r>
            <a:endParaRPr lang="en-IN" sz="1000" dirty="0">
              <a:latin typeface="Verdana"/>
              <a:cs typeface="Verdana"/>
            </a:endParaRPr>
          </a:p>
          <a:p>
            <a:pPr marL="12700" marR="5080">
              <a:lnSpc>
                <a:spcPct val="113999"/>
              </a:lnSpc>
            </a:pPr>
            <a:r>
              <a:rPr lang="en-IN" sz="1000" spc="-5" dirty="0">
                <a:latin typeface="Verdana"/>
                <a:cs typeface="Verdana"/>
              </a:rPr>
              <a:t>Oracle</a:t>
            </a:r>
          </a:p>
          <a:p>
            <a:pPr marL="12700" marR="5080">
              <a:lnSpc>
                <a:spcPct val="113999"/>
              </a:lnSpc>
            </a:pPr>
            <a:r>
              <a:rPr lang="en-IN" sz="1000" spc="-5" dirty="0">
                <a:latin typeface="Verdana"/>
                <a:cs typeface="Verdana"/>
              </a:rPr>
              <a:t>PL/SQL</a:t>
            </a:r>
          </a:p>
          <a:p>
            <a:pPr marL="12700" marR="5080">
              <a:lnSpc>
                <a:spcPct val="113999"/>
              </a:lnSpc>
            </a:pPr>
            <a:r>
              <a:rPr sz="1000" spc="-5" dirty="0">
                <a:latin typeface="Verdana"/>
                <a:cs typeface="Verdana"/>
              </a:rPr>
              <a:t>MongoDB</a:t>
            </a:r>
            <a:endParaRPr sz="1000" dirty="0">
              <a:latin typeface="Verdana"/>
              <a:cs typeface="Verdana"/>
            </a:endParaRPr>
          </a:p>
        </p:txBody>
      </p:sp>
      <p:sp>
        <p:nvSpPr>
          <p:cNvPr id="24" name="object 24"/>
          <p:cNvSpPr txBox="1"/>
          <p:nvPr/>
        </p:nvSpPr>
        <p:spPr>
          <a:xfrm>
            <a:off x="9344848" y="3090443"/>
            <a:ext cx="1900555" cy="700833"/>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Database</a:t>
            </a:r>
            <a:endParaRPr sz="1000" dirty="0">
              <a:latin typeface="Verdana"/>
              <a:cs typeface="Verdana"/>
            </a:endParaRPr>
          </a:p>
          <a:p>
            <a:pPr marL="12700">
              <a:lnSpc>
                <a:spcPct val="100000"/>
              </a:lnSpc>
              <a:spcBef>
                <a:spcPts val="170"/>
              </a:spcBef>
            </a:pPr>
            <a:r>
              <a:rPr sz="1000" spc="-5" dirty="0">
                <a:latin typeface="Verdana"/>
                <a:cs typeface="Verdana"/>
              </a:rPr>
              <a:t>SQL</a:t>
            </a:r>
            <a:r>
              <a:rPr sz="1000"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 MySQL</a:t>
            </a:r>
            <a:r>
              <a:rPr lang="en-IN" sz="1000" spc="-5" dirty="0">
                <a:latin typeface="Verdana"/>
                <a:cs typeface="Verdana"/>
              </a:rPr>
              <a:t>, PL/SQL, Oracle</a:t>
            </a:r>
            <a:endParaRPr sz="1000" dirty="0">
              <a:latin typeface="Verdana"/>
              <a:cs typeface="Verdana"/>
            </a:endParaRPr>
          </a:p>
          <a:p>
            <a:pPr marL="12700">
              <a:lnSpc>
                <a:spcPct val="100000"/>
              </a:lnSpc>
              <a:spcBef>
                <a:spcPts val="170"/>
              </a:spcBef>
            </a:pPr>
            <a:r>
              <a:rPr sz="1000" spc="-5" dirty="0">
                <a:latin typeface="Verdana"/>
                <a:cs typeface="Verdana"/>
              </a:rPr>
              <a:t>No SQL</a:t>
            </a:r>
            <a:r>
              <a:rPr sz="1000" spc="5"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a:t>
            </a:r>
            <a:r>
              <a:rPr sz="1000" spc="-15" dirty="0">
                <a:latin typeface="Verdana"/>
                <a:cs typeface="Verdana"/>
              </a:rPr>
              <a:t> </a:t>
            </a:r>
            <a:r>
              <a:rPr sz="1000" spc="-5" dirty="0">
                <a:latin typeface="Verdana"/>
                <a:cs typeface="Verdana"/>
              </a:rPr>
              <a:t>MongoDB</a:t>
            </a:r>
            <a:endParaRPr sz="1000" dirty="0">
              <a:latin typeface="Verdana"/>
              <a:cs typeface="Verdana"/>
            </a:endParaRPr>
          </a:p>
        </p:txBody>
      </p:sp>
      <p:sp>
        <p:nvSpPr>
          <p:cNvPr id="25" name="object 25"/>
          <p:cNvSpPr txBox="1"/>
          <p:nvPr/>
        </p:nvSpPr>
        <p:spPr>
          <a:xfrm>
            <a:off x="9345787" y="4016352"/>
            <a:ext cx="1396365" cy="542841"/>
          </a:xfrm>
          <a:prstGeom prst="rect">
            <a:avLst/>
          </a:prstGeom>
        </p:spPr>
        <p:txBody>
          <a:bodyPr vert="horz" wrap="square" lIns="0" tIns="33655" rIns="0" bIns="0" rtlCol="0">
            <a:spAutoFit/>
          </a:bodyPr>
          <a:lstStyle/>
          <a:p>
            <a:pPr marL="12700">
              <a:lnSpc>
                <a:spcPct val="100000"/>
              </a:lnSpc>
              <a:spcBef>
                <a:spcPts val="265"/>
              </a:spcBef>
            </a:pPr>
            <a:r>
              <a:rPr sz="1000" b="1" spc="-5" dirty="0">
                <a:solidFill>
                  <a:srgbClr val="006FAC"/>
                </a:solidFill>
                <a:latin typeface="Verdana"/>
                <a:cs typeface="Verdana"/>
              </a:rPr>
              <a:t>Web</a:t>
            </a:r>
            <a:r>
              <a:rPr sz="1000" b="1" spc="-40" dirty="0">
                <a:solidFill>
                  <a:srgbClr val="006FAC"/>
                </a:solidFill>
                <a:latin typeface="Verdana"/>
                <a:cs typeface="Verdana"/>
              </a:rPr>
              <a:t> </a:t>
            </a:r>
            <a:r>
              <a:rPr sz="1000" b="1" spc="-10" dirty="0">
                <a:solidFill>
                  <a:srgbClr val="006FAC"/>
                </a:solidFill>
                <a:latin typeface="Verdana"/>
                <a:cs typeface="Verdana"/>
              </a:rPr>
              <a:t>Technologies</a:t>
            </a:r>
            <a:endParaRPr sz="1000" dirty="0">
              <a:latin typeface="Verdana"/>
              <a:cs typeface="Verdana"/>
            </a:endParaRPr>
          </a:p>
          <a:p>
            <a:pPr marL="12700" marR="946150">
              <a:lnSpc>
                <a:spcPct val="113999"/>
              </a:lnSpc>
            </a:pPr>
            <a:r>
              <a:rPr sz="1000" spc="-10" dirty="0">
                <a:latin typeface="Verdana"/>
                <a:cs typeface="Verdana"/>
              </a:rPr>
              <a:t>HTML</a:t>
            </a:r>
            <a:r>
              <a:rPr sz="1000" spc="-5" dirty="0">
                <a:latin typeface="Verdana"/>
                <a:cs typeface="Verdana"/>
              </a:rPr>
              <a:t> </a:t>
            </a:r>
            <a:endParaRPr sz="1000" dirty="0">
              <a:latin typeface="Verdana"/>
              <a:cs typeface="Verdana"/>
            </a:endParaRPr>
          </a:p>
          <a:p>
            <a:pPr marL="12700">
              <a:lnSpc>
                <a:spcPct val="100000"/>
              </a:lnSpc>
              <a:spcBef>
                <a:spcPts val="175"/>
              </a:spcBef>
            </a:pPr>
            <a:r>
              <a:rPr lang="en-IN" sz="1000" spc="-5" dirty="0">
                <a:latin typeface="Verdana"/>
                <a:cs typeface="Verdana"/>
              </a:rPr>
              <a:t>CSS</a:t>
            </a:r>
            <a:endParaRPr sz="1000" dirty="0">
              <a:latin typeface="Verdana"/>
              <a:cs typeface="Verdana"/>
            </a:endParaRPr>
          </a:p>
        </p:txBody>
      </p:sp>
      <p:sp>
        <p:nvSpPr>
          <p:cNvPr id="26" name="object 26"/>
          <p:cNvSpPr txBox="1"/>
          <p:nvPr/>
        </p:nvSpPr>
        <p:spPr>
          <a:xfrm>
            <a:off x="9312939" y="4696631"/>
            <a:ext cx="998414" cy="346441"/>
          </a:xfrm>
          <a:prstGeom prst="rect">
            <a:avLst/>
          </a:prstGeom>
        </p:spPr>
        <p:txBody>
          <a:bodyPr vert="horz" wrap="square" lIns="0" tIns="12700" rIns="0" bIns="0" rtlCol="0">
            <a:spAutoFit/>
          </a:bodyPr>
          <a:lstStyle/>
          <a:p>
            <a:pPr marL="12700" marR="5080">
              <a:lnSpc>
                <a:spcPct val="113999"/>
              </a:lnSpc>
              <a:spcBef>
                <a:spcPts val="100"/>
              </a:spcBef>
            </a:pPr>
            <a:r>
              <a:rPr sz="1000" b="1" spc="-15" dirty="0">
                <a:solidFill>
                  <a:srgbClr val="006FAC"/>
                </a:solidFill>
                <a:latin typeface="Verdana"/>
                <a:cs typeface="Verdana"/>
              </a:rPr>
              <a:t>A</a:t>
            </a:r>
            <a:r>
              <a:rPr sz="1000" b="1" spc="-10" dirty="0">
                <a:solidFill>
                  <a:srgbClr val="006FAC"/>
                </a:solidFill>
                <a:latin typeface="Verdana"/>
                <a:cs typeface="Verdana"/>
              </a:rPr>
              <a:t>dd</a:t>
            </a:r>
            <a:r>
              <a:rPr lang="en-IN" sz="1000" b="1" spc="-10" dirty="0">
                <a:solidFill>
                  <a:srgbClr val="006FAC"/>
                </a:solidFill>
                <a:latin typeface="Verdana"/>
                <a:cs typeface="Verdana"/>
              </a:rPr>
              <a:t> </a:t>
            </a:r>
            <a:r>
              <a:rPr sz="1000" b="1" spc="-5" dirty="0">
                <a:solidFill>
                  <a:srgbClr val="006FAC"/>
                </a:solidFill>
                <a:latin typeface="Verdana"/>
                <a:cs typeface="Verdana"/>
              </a:rPr>
              <a:t>O</a:t>
            </a:r>
            <a:r>
              <a:rPr sz="1000" b="1" spc="-10" dirty="0">
                <a:solidFill>
                  <a:srgbClr val="006FAC"/>
                </a:solidFill>
                <a:latin typeface="Verdana"/>
                <a:cs typeface="Verdana"/>
              </a:rPr>
              <a:t>n</a:t>
            </a:r>
            <a:r>
              <a:rPr lang="en-IN" sz="1000" b="1" spc="-10" dirty="0">
                <a:solidFill>
                  <a:srgbClr val="006FAC"/>
                </a:solidFill>
                <a:latin typeface="Verdana"/>
                <a:cs typeface="Verdana"/>
              </a:rPr>
              <a:t> Skills</a:t>
            </a:r>
            <a:r>
              <a:rPr sz="1000" b="1" spc="-10" dirty="0">
                <a:solidFill>
                  <a:srgbClr val="006FAC"/>
                </a:solidFill>
                <a:latin typeface="Verdana"/>
                <a:cs typeface="Verdana"/>
              </a:rPr>
              <a:t>  </a:t>
            </a:r>
            <a:r>
              <a:rPr sz="1000" dirty="0">
                <a:latin typeface="Verdana"/>
                <a:cs typeface="Verdana"/>
              </a:rPr>
              <a:t>GitHub </a:t>
            </a:r>
            <a:r>
              <a:rPr sz="1000" spc="5" dirty="0">
                <a:latin typeface="Verdana"/>
                <a:cs typeface="Verdana"/>
              </a:rPr>
              <a:t> </a:t>
            </a:r>
            <a:endParaRPr sz="1000" dirty="0">
              <a:latin typeface="Verdana"/>
              <a:cs typeface="Verdana"/>
            </a:endParaRPr>
          </a:p>
        </p:txBody>
      </p:sp>
      <p:sp>
        <p:nvSpPr>
          <p:cNvPr id="27" name="object 27"/>
          <p:cNvSpPr txBox="1"/>
          <p:nvPr/>
        </p:nvSpPr>
        <p:spPr>
          <a:xfrm>
            <a:off x="9298211" y="5180802"/>
            <a:ext cx="2026285" cy="726481"/>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Additional</a:t>
            </a:r>
            <a:r>
              <a:rPr sz="1000" b="1" spc="-15" dirty="0">
                <a:solidFill>
                  <a:srgbClr val="006FAC"/>
                </a:solidFill>
                <a:latin typeface="Verdana"/>
                <a:cs typeface="Verdana"/>
              </a:rPr>
              <a:t> </a:t>
            </a:r>
            <a:r>
              <a:rPr sz="1000" b="1" spc="-10" dirty="0">
                <a:solidFill>
                  <a:srgbClr val="006FAC"/>
                </a:solidFill>
                <a:latin typeface="Verdana"/>
                <a:cs typeface="Verdana"/>
              </a:rPr>
              <a:t>Details</a:t>
            </a:r>
            <a:endParaRPr sz="1000" dirty="0">
              <a:latin typeface="Verdana"/>
              <a:cs typeface="Verdana"/>
            </a:endParaRPr>
          </a:p>
          <a:p>
            <a:pPr lvl="0" algn="just">
              <a:spcBef>
                <a:spcPts val="300"/>
              </a:spcBef>
              <a:tabLst>
                <a:tab pos="45720" algn="l"/>
              </a:tabLst>
            </a:pPr>
            <a:r>
              <a:rPr lang="en-US" sz="1000" dirty="0">
                <a:latin typeface="Verdana"/>
              </a:rPr>
              <a:t>Excellent communication skills Expe</a:t>
            </a:r>
            <a:r>
              <a:rPr lang="en-IN" sz="1000" dirty="0">
                <a:latin typeface="Verdana"/>
              </a:rPr>
              <a:t>rience working with client</a:t>
            </a:r>
          </a:p>
          <a:p>
            <a:pPr lvl="0" algn="just">
              <a:spcBef>
                <a:spcPts val="300"/>
              </a:spcBef>
              <a:tabLst>
                <a:tab pos="45720" algn="l"/>
              </a:tabLst>
            </a:pPr>
            <a:r>
              <a:rPr lang="en-IN" sz="1000" dirty="0">
                <a:latin typeface="Verdana"/>
                <a:cs typeface="Verdana"/>
              </a:rPr>
              <a:t>Self Learner</a:t>
            </a:r>
          </a:p>
        </p:txBody>
      </p:sp>
      <p:grpSp>
        <p:nvGrpSpPr>
          <p:cNvPr id="28" name="object 28"/>
          <p:cNvGrpSpPr/>
          <p:nvPr/>
        </p:nvGrpSpPr>
        <p:grpSpPr>
          <a:xfrm>
            <a:off x="2761647" y="6348473"/>
            <a:ext cx="4283964" cy="470916"/>
            <a:chOff x="2627376" y="6280402"/>
            <a:chExt cx="4283964" cy="470916"/>
          </a:xfrm>
        </p:grpSpPr>
        <p:pic>
          <p:nvPicPr>
            <p:cNvPr id="30" name="object 30"/>
            <p:cNvPicPr/>
            <p:nvPr/>
          </p:nvPicPr>
          <p:blipFill>
            <a:blip r:embed="rId5" cstate="print"/>
            <a:stretch>
              <a:fillRect/>
            </a:stretch>
          </p:blipFill>
          <p:spPr>
            <a:xfrm>
              <a:off x="2627376" y="6280402"/>
              <a:ext cx="470915" cy="470916"/>
            </a:xfrm>
            <a:prstGeom prst="rect">
              <a:avLst/>
            </a:prstGeom>
          </p:spPr>
        </p:pic>
        <p:pic>
          <p:nvPicPr>
            <p:cNvPr id="31" name="object 31"/>
            <p:cNvPicPr/>
            <p:nvPr/>
          </p:nvPicPr>
          <p:blipFill>
            <a:blip r:embed="rId6" cstate="print"/>
            <a:stretch>
              <a:fillRect/>
            </a:stretch>
          </p:blipFill>
          <p:spPr>
            <a:xfrm>
              <a:off x="6438900" y="6280402"/>
              <a:ext cx="472440" cy="470914"/>
            </a:xfrm>
            <a:prstGeom prst="rect">
              <a:avLst/>
            </a:prstGeom>
          </p:spPr>
        </p:pic>
      </p:grpSp>
      <p:sp>
        <p:nvSpPr>
          <p:cNvPr id="33" name="object 33"/>
          <p:cNvSpPr txBox="1">
            <a:spLocks noGrp="1"/>
          </p:cNvSpPr>
          <p:nvPr>
            <p:ph type="title"/>
          </p:nvPr>
        </p:nvSpPr>
        <p:spPr>
          <a:xfrm>
            <a:off x="2456179" y="243916"/>
            <a:ext cx="2305050" cy="346075"/>
          </a:xfrm>
          <a:prstGeom prst="rect">
            <a:avLst/>
          </a:prstGeom>
        </p:spPr>
        <p:txBody>
          <a:bodyPr vert="horz" wrap="square" lIns="0" tIns="12700" rIns="0" bIns="0" rtlCol="0">
            <a:spAutoFit/>
          </a:bodyPr>
          <a:lstStyle/>
          <a:p>
            <a:pPr marL="12700">
              <a:lnSpc>
                <a:spcPct val="100000"/>
              </a:lnSpc>
              <a:spcBef>
                <a:spcPts val="100"/>
              </a:spcBef>
            </a:pPr>
            <a:r>
              <a:rPr lang="en-IN" spc="-5" dirty="0"/>
              <a:t>VAISHNAVI  K</a:t>
            </a:r>
            <a:endParaRPr dirty="0"/>
          </a:p>
        </p:txBody>
      </p:sp>
      <p:sp>
        <p:nvSpPr>
          <p:cNvPr id="34" name="object 34"/>
          <p:cNvSpPr txBox="1"/>
          <p:nvPr/>
        </p:nvSpPr>
        <p:spPr>
          <a:xfrm>
            <a:off x="3154172" y="6434734"/>
            <a:ext cx="3210560"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Verdana"/>
                <a:cs typeface="Verdana"/>
              </a:rPr>
              <a:t>Check</a:t>
            </a:r>
            <a:r>
              <a:rPr sz="1100" spc="-30" dirty="0">
                <a:latin typeface="Verdana"/>
                <a:cs typeface="Verdana"/>
              </a:rPr>
              <a:t> </a:t>
            </a:r>
            <a:r>
              <a:rPr sz="1100" dirty="0">
                <a:latin typeface="Verdana"/>
                <a:cs typeface="Verdana"/>
              </a:rPr>
              <a:t>out</a:t>
            </a:r>
            <a:r>
              <a:rPr sz="1100" spc="-5" dirty="0">
                <a:latin typeface="Verdana"/>
                <a:cs typeface="Verdana"/>
              </a:rPr>
              <a:t> </a:t>
            </a:r>
            <a:r>
              <a:rPr sz="1100" dirty="0">
                <a:latin typeface="Verdana"/>
                <a:cs typeface="Verdana"/>
              </a:rPr>
              <a:t>my work</a:t>
            </a:r>
            <a:r>
              <a:rPr sz="1100" spc="-15" dirty="0">
                <a:latin typeface="Verdana"/>
                <a:cs typeface="Verdana"/>
              </a:rPr>
              <a:t> </a:t>
            </a:r>
            <a:r>
              <a:rPr sz="1100" dirty="0">
                <a:latin typeface="Verdana"/>
                <a:cs typeface="Verdana"/>
              </a:rPr>
              <a:t>on</a:t>
            </a:r>
            <a:r>
              <a:rPr sz="1100" spc="-15" dirty="0">
                <a:latin typeface="Verdana"/>
                <a:cs typeface="Verdana"/>
              </a:rPr>
              <a:t> </a:t>
            </a:r>
            <a:r>
              <a:rPr sz="1100" spc="-5" dirty="0">
                <a:latin typeface="Verdana"/>
                <a:cs typeface="Verdana"/>
              </a:rPr>
              <a:t>GitHub</a:t>
            </a:r>
            <a:r>
              <a:rPr sz="1100" spc="10" dirty="0">
                <a:latin typeface="Verdana"/>
                <a:cs typeface="Verdana"/>
              </a:rPr>
              <a:t> </a:t>
            </a:r>
            <a:r>
              <a:rPr sz="1100" dirty="0">
                <a:latin typeface="Verdana"/>
                <a:cs typeface="Verdana"/>
              </a:rPr>
              <a:t>&amp;</a:t>
            </a:r>
            <a:r>
              <a:rPr sz="1100" spc="-10" dirty="0">
                <a:latin typeface="Verdana"/>
                <a:cs typeface="Verdana"/>
              </a:rPr>
              <a:t> </a:t>
            </a:r>
            <a:r>
              <a:rPr sz="1100" spc="-5" dirty="0">
                <a:latin typeface="Verdana"/>
                <a:cs typeface="Verdana"/>
              </a:rPr>
              <a:t>Video</a:t>
            </a:r>
            <a:r>
              <a:rPr sz="1100" spc="-20" dirty="0">
                <a:latin typeface="Verdana"/>
                <a:cs typeface="Verdana"/>
              </a:rPr>
              <a:t> </a:t>
            </a:r>
            <a:r>
              <a:rPr sz="1100" spc="-10" dirty="0">
                <a:latin typeface="Verdana"/>
                <a:cs typeface="Verdana"/>
              </a:rPr>
              <a:t>Profile</a:t>
            </a:r>
            <a:endParaRPr sz="1100">
              <a:latin typeface="Verdana"/>
              <a:cs typeface="Verdana"/>
            </a:endParaRPr>
          </a:p>
        </p:txBody>
      </p:sp>
      <p:sp>
        <p:nvSpPr>
          <p:cNvPr id="35" name="object 35"/>
          <p:cNvSpPr txBox="1"/>
          <p:nvPr/>
        </p:nvSpPr>
        <p:spPr>
          <a:xfrm>
            <a:off x="3062732" y="2046554"/>
            <a:ext cx="210820" cy="194310"/>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FFFF"/>
                </a:solidFill>
                <a:latin typeface="Verdana"/>
                <a:cs typeface="Verdana"/>
              </a:rPr>
              <a:t>A4</a:t>
            </a:r>
            <a:endParaRPr sz="1100">
              <a:latin typeface="Verdana"/>
              <a:cs typeface="Verdana"/>
            </a:endParaRPr>
          </a:p>
        </p:txBody>
      </p:sp>
      <p:pic>
        <p:nvPicPr>
          <p:cNvPr id="45" name="Picture 44">
            <a:extLst>
              <a:ext uri="{FF2B5EF4-FFF2-40B4-BE49-F238E27FC236}">
                <a16:creationId xmlns:a16="http://schemas.microsoft.com/office/drawing/2014/main" id="{EF6E9A1B-4CFA-4698-BC58-95F50C95C79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7181" y="305537"/>
            <a:ext cx="1132205" cy="1522095"/>
          </a:xfrm>
          <a:prstGeom prst="rect">
            <a:avLst/>
          </a:prstGeom>
          <a:noFill/>
          <a:ln>
            <a:noFill/>
          </a:ln>
        </p:spPr>
      </p:pic>
      <p:sp>
        <p:nvSpPr>
          <p:cNvPr id="47" name="TextBox 46">
            <a:extLst>
              <a:ext uri="{FF2B5EF4-FFF2-40B4-BE49-F238E27FC236}">
                <a16:creationId xmlns:a16="http://schemas.microsoft.com/office/drawing/2014/main" id="{37071212-5037-46FF-BB80-A3598DBB9294}"/>
              </a:ext>
            </a:extLst>
          </p:cNvPr>
          <p:cNvSpPr txBox="1"/>
          <p:nvPr/>
        </p:nvSpPr>
        <p:spPr>
          <a:xfrm>
            <a:off x="4739639" y="5092711"/>
            <a:ext cx="6195848" cy="246221"/>
          </a:xfrm>
          <a:prstGeom prst="rect">
            <a:avLst/>
          </a:prstGeom>
          <a:noFill/>
        </p:spPr>
        <p:txBody>
          <a:bodyPr wrap="square">
            <a:spAutoFit/>
          </a:bodyPr>
          <a:lstStyle/>
          <a:p>
            <a:endParaRPr lang="en-IN" sz="1000" b="1" spc="-15" dirty="0">
              <a:latin typeface="Verdana"/>
            </a:endParaRPr>
          </a:p>
        </p:txBody>
      </p:sp>
      <p:pic>
        <p:nvPicPr>
          <p:cNvPr id="36" name="Picture 35">
            <a:extLst>
              <a:ext uri="{FF2B5EF4-FFF2-40B4-BE49-F238E27FC236}">
                <a16:creationId xmlns:a16="http://schemas.microsoft.com/office/drawing/2014/main" id="{9247D136-33D3-4381-9DDF-2C71F8B5A5D2}"/>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7181" y="305537"/>
            <a:ext cx="1203481" cy="1522095"/>
          </a:xfrm>
          <a:prstGeom prst="rect">
            <a:avLst/>
          </a:prstGeom>
          <a:noFill/>
          <a:ln>
            <a:noFill/>
          </a:ln>
        </p:spPr>
      </p:pic>
      <p:sp>
        <p:nvSpPr>
          <p:cNvPr id="13" name="Footer Placeholder 12">
            <a:extLst>
              <a:ext uri="{FF2B5EF4-FFF2-40B4-BE49-F238E27FC236}">
                <a16:creationId xmlns:a16="http://schemas.microsoft.com/office/drawing/2014/main" id="{54BD0CE6-A1DF-4CD2-996E-2DEFD524E247}"/>
              </a:ext>
            </a:extLst>
          </p:cNvPr>
          <p:cNvSpPr>
            <a:spLocks noGrp="1"/>
          </p:cNvSpPr>
          <p:nvPr>
            <p:ph type="ftr" sz="quarter" idx="5"/>
          </p:nvPr>
        </p:nvSpPr>
        <p:spPr/>
        <p:txBody>
          <a:bodyPr/>
          <a:lstStyle/>
          <a:p>
            <a:r>
              <a:rPr lang="en-IN"/>
              <a:t>GE Internal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7D4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407</Words>
  <Application>Microsoft Office PowerPoint</Application>
  <PresentationFormat>Widescreen</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Symbol</vt:lpstr>
      <vt:lpstr>Verdana</vt:lpstr>
      <vt:lpstr>Office Theme</vt:lpstr>
      <vt:lpstr>VAISHNAVI  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K, Vaishnavi (GE Gas Power, consultant)</cp:lastModifiedBy>
  <cp:revision>4</cp:revision>
  <dcterms:created xsi:type="dcterms:W3CDTF">2023-01-04T07:27:45Z</dcterms:created>
  <dcterms:modified xsi:type="dcterms:W3CDTF">2023-01-05T16:42:36Z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2021-05-17T00:00:00Z</vt:filetime>
  </property>
  <property fmtid="{D5CDD505-2E9C-101B-9397-08002B2CF9AE}" pid="3" name="Creator">
    <vt:lpwstr>Microsoft® PowerPoint® 2016</vt:lpwstr>
  </property>
  <property fmtid="{D5CDD505-2E9C-101B-9397-08002B2CF9AE}" pid="4" name="LastSaved">
    <vt:filetime>2023-01-04T00:00:00Z</vt:filetime>
  </property>
</Properties>
</file>