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2" d="100"/>
          <a:sy n="72" d="100"/>
        </p:scale>
        <p:origin x="63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vaishu.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[vaishu.xlsx]Sheet4!PivotTable1</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Female</c:v>
                </c:pt>
              </c:strCache>
            </c:strRef>
          </c:tx>
          <c:spPr>
            <a:solidFill>
              <a:schemeClr val="accent1"/>
            </a:solidFill>
            <a:ln>
              <a:noFill/>
            </a:ln>
            <a:effectLst/>
          </c:spPr>
          <c:invertIfNegative val="0"/>
          <c:cat>
            <c:strRef>
              <c:f>Sheet4!$A$5:$A$18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Sheet4!$B$5:$B$18</c:f>
              <c:numCache>
                <c:formatCode>General</c:formatCode>
                <c:ptCount val="13"/>
                <c:pt idx="0">
                  <c:v>593328.55</c:v>
                </c:pt>
                <c:pt idx="1">
                  <c:v>645391.8</c:v>
                </c:pt>
                <c:pt idx="2">
                  <c:v>299955.46</c:v>
                </c:pt>
                <c:pt idx="3">
                  <c:v>364863.49</c:v>
                </c:pt>
                <c:pt idx="4">
                  <c:v>314028.37</c:v>
                </c:pt>
                <c:pt idx="5">
                  <c:v>309685.020000000</c:v>
                </c:pt>
                <c:pt idx="6">
                  <c:v>272872.87</c:v>
                </c:pt>
                <c:pt idx="7">
                  <c:v>661302.88</c:v>
                </c:pt>
                <c:pt idx="8">
                  <c:v>566916.95</c:v>
                </c:pt>
                <c:pt idx="9">
                  <c:v>250831.84</c:v>
                </c:pt>
                <c:pt idx="10">
                  <c:v>710084.74</c:v>
                </c:pt>
                <c:pt idx="11">
                  <c:v>591810.4</c:v>
                </c:pt>
                <c:pt idx="12">
                  <c:v>943573.67</c:v>
                </c:pt>
              </c:numCache>
            </c:numRef>
          </c:val>
        </c:ser>
        <c:ser>
          <c:idx val="1"/>
          <c:order val="1"/>
          <c:tx>
            <c:strRef>
              <c:f>Sheet4!$C$3:$C$4</c:f>
              <c:strCache>
                <c:ptCount val="1"/>
                <c:pt idx="0">
                  <c:v>Male</c:v>
                </c:pt>
              </c:strCache>
            </c:strRef>
          </c:tx>
          <c:spPr>
            <a:solidFill>
              <a:schemeClr val="accent2"/>
            </a:solidFill>
            <a:ln>
              <a:noFill/>
            </a:ln>
            <a:effectLst/>
          </c:spPr>
          <c:invertIfNegative val="0"/>
          <c:cat>
            <c:strRef>
              <c:f>Sheet4!$A$5:$A$18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Sheet4!$C$5:$C$18</c:f>
              <c:numCache>
                <c:formatCode>General</c:formatCode>
                <c:ptCount val="13"/>
                <c:pt idx="0">
                  <c:v>675617.630000000</c:v>
                </c:pt>
                <c:pt idx="1">
                  <c:v>954220.1</c:v>
                </c:pt>
                <c:pt idx="2">
                  <c:v>700436.76</c:v>
                </c:pt>
                <c:pt idx="3">
                  <c:v>369460.9</c:v>
                </c:pt>
                <c:pt idx="4">
                  <c:v>703739.14</c:v>
                </c:pt>
                <c:pt idx="5">
                  <c:v>342169.160000000</c:v>
                </c:pt>
                <c:pt idx="6">
                  <c:v>327257.86</c:v>
                </c:pt>
                <c:pt idx="7">
                  <c:v>690917.350000000</c:v>
                </c:pt>
                <c:pt idx="8">
                  <c:v>240643.96</c:v>
                </c:pt>
                <c:pt idx="9">
                  <c:v>343193.75</c:v>
                </c:pt>
                <c:pt idx="10">
                  <c:v>530304.640000000</c:v>
                </c:pt>
                <c:pt idx="11">
                  <c:v>365946.89</c:v>
                </c:pt>
                <c:pt idx="12">
                  <c:v>527713.8</c:v>
                </c:pt>
              </c:numCache>
            </c:numRef>
          </c:val>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US"/>
          </a:p>
        </p:txBody>
      </p:sp>
      <p:sp>
        <p:nvSpPr>
          <p:cNvPr id="1048651"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6" y="411001"/>
            <a:ext cx="10353675"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Gender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VAISHNAVI.M  </a:t>
            </a:r>
          </a:p>
          <a:p>
            <a:r>
              <a:rPr dirty="0" sz="2400" lang="en-US"/>
              <a:t>REGISTER NO:312209157</a:t>
            </a:r>
          </a:p>
          <a:p>
            <a:r>
              <a:rPr dirty="0" sz="2400" lang="en-US"/>
              <a:t>DEPARTMENT:B.COM(A&amp;F)</a:t>
            </a:r>
          </a:p>
          <a:p>
            <a:r>
              <a:rPr dirty="0" sz="2400" lang="en-US"/>
              <a:t>COLLEGE: ANNA ADARSH COLLEGE FO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1219200" y="0"/>
            <a:ext cx="11201018" cy="788225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lang="en-IN" spc="-5">
                <a:latin typeface="Trebuchet MS"/>
                <a:cs typeface="Trebuchet MS"/>
              </a:rPr>
              <a:t>ING									</a:t>
            </a:r>
            <a:r>
              <a:rPr b="1" dirty="0" sz="3600" lang="en-IN" spc="-5">
                <a:latin typeface="+mj-lt"/>
                <a:cs typeface="Trebuchet MS"/>
              </a:rPr>
              <a:t>Data set</a:t>
            </a:r>
          </a:p>
          <a:p>
            <a:pPr marL="12700">
              <a:lnSpc>
                <a:spcPct val="100000"/>
              </a:lnSpc>
              <a:spcBef>
                <a:spcPts val="105"/>
              </a:spcBef>
            </a:pPr>
            <a:r>
              <a:rPr b="1" dirty="0" sz="2400" lang="en-IN" spc="-5" u="sng">
                <a:latin typeface="+mj-lt"/>
                <a:cs typeface="Trebuchet MS"/>
              </a:rPr>
              <a:t>Table:</a:t>
            </a:r>
            <a:r>
              <a:rPr b="1" dirty="0" sz="2400" lang="en-IN" spc="-5">
                <a:latin typeface="+mj-lt"/>
                <a:cs typeface="Trebuchet MS"/>
              </a:rPr>
              <a:t>												Border </a:t>
            </a:r>
          </a:p>
          <a:p>
            <a:pPr marL="12700">
              <a:lnSpc>
                <a:spcPct val="100000"/>
              </a:lnSpc>
              <a:spcBef>
                <a:spcPts val="105"/>
              </a:spcBef>
            </a:pPr>
            <a:r>
              <a:rPr b="1" dirty="0" sz="2400" lang="en-IN" spc="-5">
                <a:latin typeface="+mj-lt"/>
                <a:cs typeface="Trebuchet MS"/>
              </a:rPr>
              <a:t>              Table Colour.</a:t>
            </a:r>
          </a:p>
          <a:p>
            <a:pPr marL="12700">
              <a:lnSpc>
                <a:spcPct val="100000"/>
              </a:lnSpc>
              <a:spcBef>
                <a:spcPts val="105"/>
              </a:spcBef>
            </a:pPr>
            <a:r>
              <a:rPr b="1" dirty="0" sz="2400" lang="en-IN" spc="-5" u="sng">
                <a:latin typeface="+mj-lt"/>
                <a:cs typeface="Trebuchet MS"/>
              </a:rPr>
              <a:t>Conditional formatting:</a:t>
            </a:r>
          </a:p>
          <a:p>
            <a:pPr marL="12700">
              <a:lnSpc>
                <a:spcPct val="100000"/>
              </a:lnSpc>
              <a:spcBef>
                <a:spcPts val="105"/>
              </a:spcBef>
            </a:pPr>
            <a:r>
              <a:rPr b="1" dirty="0" sz="2400" lang="en-IN" spc="-5">
                <a:latin typeface="+mj-lt"/>
                <a:cs typeface="Trebuchet MS"/>
              </a:rPr>
              <a:t>              Highlighting data that contains blanks and null text.</a:t>
            </a:r>
          </a:p>
          <a:p>
            <a:pPr marL="12700">
              <a:lnSpc>
                <a:spcPct val="100000"/>
              </a:lnSpc>
              <a:spcBef>
                <a:spcPts val="105"/>
              </a:spcBef>
            </a:pPr>
            <a:r>
              <a:rPr b="1" dirty="0" sz="2400" lang="en-IN" spc="-5" u="sng">
                <a:latin typeface="+mj-lt"/>
                <a:cs typeface="Trebuchet MS"/>
              </a:rPr>
              <a:t>Filtering:</a:t>
            </a:r>
          </a:p>
          <a:p>
            <a:pPr marL="12700">
              <a:lnSpc>
                <a:spcPct val="100000"/>
              </a:lnSpc>
              <a:spcBef>
                <a:spcPts val="105"/>
              </a:spcBef>
            </a:pPr>
            <a:r>
              <a:rPr b="1" dirty="0" sz="2400" lang="en-IN" spc="-5">
                <a:latin typeface="+mj-lt"/>
                <a:cs typeface="Trebuchet MS"/>
              </a:rPr>
              <a:t>              Filtering all the highlighting cells.</a:t>
            </a:r>
          </a:p>
          <a:p>
            <a:pPr marL="12700">
              <a:lnSpc>
                <a:spcPct val="100000"/>
              </a:lnSpc>
              <a:spcBef>
                <a:spcPts val="105"/>
              </a:spcBef>
            </a:pPr>
            <a:r>
              <a:rPr b="1" dirty="0" sz="2400" lang="en-IN" spc="-5" u="sng">
                <a:latin typeface="+mj-lt"/>
                <a:cs typeface="Trebuchet MS"/>
              </a:rPr>
              <a:t>Pivot table:</a:t>
            </a:r>
          </a:p>
          <a:p>
            <a:pPr marL="12700">
              <a:lnSpc>
                <a:spcPct val="100000"/>
              </a:lnSpc>
              <a:spcBef>
                <a:spcPts val="105"/>
              </a:spcBef>
            </a:pPr>
            <a:r>
              <a:rPr b="1" dirty="0" sz="4800" lang="en-IN" spc="-5">
                <a:latin typeface="Trebuchet MS"/>
                <a:cs typeface="Trebuchet MS"/>
              </a:rPr>
              <a:t>     </a:t>
            </a:r>
            <a:r>
              <a:rPr b="1" dirty="0" sz="2400" lang="en-IN" spc="-5">
                <a:latin typeface="+mj-lt"/>
                <a:cs typeface="Trebuchet MS"/>
              </a:rPr>
              <a:t>Create pivot table by   selecting gender and salary to analysis the salary to each gender in the organisation.</a:t>
            </a:r>
          </a:p>
          <a:p>
            <a:pPr marL="12700">
              <a:lnSpc>
                <a:spcPct val="100000"/>
              </a:lnSpc>
              <a:spcBef>
                <a:spcPts val="105"/>
              </a:spcBef>
            </a:pPr>
            <a:r>
              <a:rPr b="1" dirty="0" sz="2400" lang="en-IN" spc="-5" u="sng">
                <a:latin typeface="+mj-lt"/>
                <a:cs typeface="Trebuchet MS"/>
              </a:rPr>
              <a:t>Final Report:</a:t>
            </a:r>
          </a:p>
          <a:p>
            <a:pPr marL="12700">
              <a:lnSpc>
                <a:spcPct val="100000"/>
              </a:lnSpc>
              <a:spcBef>
                <a:spcPts val="105"/>
              </a:spcBef>
            </a:pPr>
            <a:r>
              <a:rPr b="1" dirty="0" sz="2400" lang="en-IN" spc="-5">
                <a:latin typeface="+mj-lt"/>
                <a:cs typeface="Trebuchet MS"/>
              </a:rPr>
              <a:t>                Bar graph for the clear visualization.</a:t>
            </a:r>
          </a:p>
          <a:p>
            <a:pPr marL="12700">
              <a:lnSpc>
                <a:spcPct val="100000"/>
              </a:lnSpc>
              <a:spcBef>
                <a:spcPts val="105"/>
              </a:spcBef>
            </a:pPr>
            <a:r>
              <a:rPr b="1" dirty="0" sz="4800" lang="en-IN" spc="-5">
                <a:latin typeface="Trebuchet MS"/>
                <a:cs typeface="Trebuchet MS"/>
              </a:rPr>
              <a:t>								                             </a:t>
            </a:r>
            <a:r>
              <a:rPr b="1" dirty="0" sz="4800" lang="en-IN" spc="5">
                <a:latin typeface="+mj-lt"/>
                <a:cs typeface="Adobe Arabic" panose="02040503050201020203" pitchFamily="18" charset="-78"/>
              </a:rPr>
              <a:t>	</a:t>
            </a:r>
          </a:p>
          <a:p>
            <a:pPr marL="12700">
              <a:lnSpc>
                <a:spcPct val="100000"/>
              </a:lnSpc>
              <a:spcBef>
                <a:spcPts val="105"/>
              </a:spcBef>
            </a:pPr>
            <a:r>
              <a:rPr b="1" dirty="0" sz="4800" lang="en-IN" spc="5">
                <a:latin typeface="Sitka Subheading" panose="02000505000000020004" pitchFamily="2" charset="0"/>
                <a:cs typeface="Adobe Arabic" panose="02040503050201020203" pitchFamily="18" charset="-78"/>
              </a:rPr>
              <a:t>					</a:t>
            </a:r>
            <a:r>
              <a:rPr b="1" dirty="0" sz="4800" lang="en-IN" spc="5">
                <a:latin typeface="Adobe Arabic" panose="02040503050201020203" pitchFamily="18" charset="-78"/>
                <a:cs typeface="Adobe Arabic" panose="02040503050201020203" pitchFamily="18" charset="-78"/>
              </a:rPr>
              <a:t>	</a:t>
            </a:r>
            <a:endParaRPr dirty="0" sz="4800">
              <a:latin typeface="Stencil Std" panose="04020904080802020404" pitchFamily="82" charset="0"/>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Table 1"/>
          <p:cNvGraphicFramePr>
            <a:graphicFrameLocks noGrp="1"/>
          </p:cNvGraphicFramePr>
          <p:nvPr/>
        </p:nvGraphicFramePr>
        <p:xfrm>
          <a:off x="228600" y="1295400"/>
          <a:ext cx="4578668" cy="3657600"/>
        </p:xfrm>
        <a:graphic>
          <a:graphicData uri="http://schemas.openxmlformats.org/drawingml/2006/table">
            <a:tbl>
              <a:tblPr>
                <a:tableStyleId>{5C22544A-7EE6-4342-B048-85BDC9FD1C3A}</a:tableStyleId>
              </a:tblPr>
              <a:tblGrid>
                <a:gridCol w="1815449"/>
                <a:gridCol w="1148004"/>
                <a:gridCol w="774235"/>
                <a:gridCol w="840980"/>
              </a:tblGrid>
              <a:tr h="228600">
                <a:tc>
                  <a:txBody>
                    <a:bodyPr/>
                    <a:p>
                      <a:pPr algn="l" fontAlgn="b"/>
                      <a:r>
                        <a:rPr sz="1100" lang="en-US" strike="noStrike" u="none">
                          <a:effectLst/>
                        </a:rPr>
                        <a:t>Sum of Salary</a:t>
                      </a:r>
                      <a:endParaRPr b="1" sz="1100" i="0" lang="en-US" strike="noStrike" u="none">
                        <a:solidFill>
                          <a:srgbClr val="FFFFFF"/>
                        </a:solidFill>
                        <a:effectLst/>
                        <a:latin typeface="Calibri" panose="020F0502020204030204" pitchFamily="34" charset="0"/>
                      </a:endParaRPr>
                    </a:p>
                  </a:txBody>
                  <a:tcPr marL="9525" marR="9525" marT="9525" marB="0" anchor="b"/>
                </a:tc>
                <a:tc>
                  <a:txBody>
                    <a:bodyPr/>
                    <a:p>
                      <a:pPr algn="l" fontAlgn="b"/>
                      <a:r>
                        <a:rPr sz="1100" lang="en-US" strike="noStrike" u="none">
                          <a:effectLst/>
                        </a:rPr>
                        <a:t>Column Labels</a:t>
                      </a:r>
                      <a:endParaRPr b="1" sz="1100" i="0" lang="en-US" strike="noStrike" u="none">
                        <a:solidFill>
                          <a:srgbClr val="FFFFFF"/>
                        </a:solidFill>
                        <a:effectLst/>
                        <a:latin typeface="Calibri" panose="020F0502020204030204" pitchFamily="34" charset="0"/>
                      </a:endParaRPr>
                    </a:p>
                  </a:txBody>
                  <a:tcPr marL="9525" marR="9525" marT="9525" marB="0" anchor="b"/>
                </a:tc>
                <a:tc>
                  <a:txBody>
                    <a:bodyPr/>
                    <a:p>
                      <a:pPr algn="l" fontAlgn="b"/>
                      <a:endParaRPr b="1" sz="1100" i="0" lang="en-US" strike="noStrike" u="none">
                        <a:solidFill>
                          <a:srgbClr val="FFFFFF"/>
                        </a:solidFill>
                        <a:effectLst/>
                        <a:latin typeface="Calibri" panose="020F0502020204030204" pitchFamily="34" charset="0"/>
                      </a:endParaRPr>
                    </a:p>
                  </a:txBody>
                  <a:tcPr marL="9525" marR="9525" marT="9525" marB="0" anchor="b"/>
                </a:tc>
                <a:tc>
                  <a:txBody>
                    <a:bodyPr/>
                    <a:p>
                      <a:pPr algn="l" fontAlgn="b"/>
                      <a:endParaRPr b="1" sz="1100" i="0" lang="en-US" strike="noStrike" u="none">
                        <a:solidFill>
                          <a:srgbClr val="FFFFFF"/>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Row Labels</a:t>
                      </a:r>
                      <a:endParaRPr b="1" sz="1100" i="0" lang="en-US" strike="noStrike" u="none">
                        <a:solidFill>
                          <a:srgbClr val="FFFFFF"/>
                        </a:solidFill>
                        <a:effectLst/>
                        <a:latin typeface="Calibri" panose="020F0502020204030204" pitchFamily="34" charset="0"/>
                      </a:endParaRPr>
                    </a:p>
                  </a:txBody>
                  <a:tcPr marL="9525" marR="9525" marT="9525" marB="0" anchor="b"/>
                </a:tc>
                <a:tc>
                  <a:txBody>
                    <a:bodyPr/>
                    <a:p>
                      <a:pPr algn="l" fontAlgn="b"/>
                      <a:r>
                        <a:rPr sz="1100" lang="en-US" strike="noStrike" u="none">
                          <a:effectLst/>
                        </a:rPr>
                        <a:t>Female</a:t>
                      </a:r>
                      <a:endParaRPr b="1" sz="1100" i="0" lang="en-US" strike="noStrike" u="none">
                        <a:solidFill>
                          <a:srgbClr val="FFFFFF"/>
                        </a:solidFill>
                        <a:effectLst/>
                        <a:latin typeface="Calibri" panose="020F0502020204030204" pitchFamily="34" charset="0"/>
                      </a:endParaRPr>
                    </a:p>
                  </a:txBody>
                  <a:tcPr marL="9525" marR="9525" marT="9525" marB="0" anchor="b"/>
                </a:tc>
                <a:tc>
                  <a:txBody>
                    <a:bodyPr/>
                    <a:p>
                      <a:pPr algn="l" fontAlgn="b"/>
                      <a:r>
                        <a:rPr sz="1100" lang="en-US" strike="noStrike" u="none">
                          <a:effectLst/>
                        </a:rPr>
                        <a:t>Male</a:t>
                      </a:r>
                      <a:endParaRPr b="1" sz="1100" i="0" lang="en-US" strike="noStrike" u="none">
                        <a:solidFill>
                          <a:srgbClr val="FFFFFF"/>
                        </a:solidFill>
                        <a:effectLst/>
                        <a:latin typeface="Calibri" panose="020F0502020204030204" pitchFamily="34" charset="0"/>
                      </a:endParaRPr>
                    </a:p>
                  </a:txBody>
                  <a:tcPr marL="9525" marR="9525" marT="9525" marB="0" anchor="b"/>
                </a:tc>
                <a:tc>
                  <a:txBody>
                    <a:bodyPr/>
                    <a:p>
                      <a:pPr algn="l" fontAlgn="b"/>
                      <a:r>
                        <a:rPr sz="1100" lang="en-US" strike="noStrike" u="none">
                          <a:effectLst/>
                        </a:rPr>
                        <a:t>Grand Total</a:t>
                      </a:r>
                      <a:endParaRPr b="1" sz="1100" i="0" lang="en-US" strike="noStrike" u="none">
                        <a:solidFill>
                          <a:srgbClr val="FFFFFF"/>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Accounting</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593328.55</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675617.63</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1268946.18</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Business Development</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645391.8</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954220.1</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1599611.9</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Engineering</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299955.46</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700436.76</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1000392.22</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Human Resources</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364863.49</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369460.9</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734324.39</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Legal</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314028.37</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703739.14</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1017767.51</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Marketing</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309685.02</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342169.16</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651854.18</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NULL</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272872.87</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327257.86</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600130.73</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Product Management</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661302.88</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690917.35</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1352220.23</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Research and Development</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566916.95</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240643.96</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807560.91</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Sales</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250831.84</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343193.75</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594025.59</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Services</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710084.74</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530304.64</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1240389.38</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Support</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591810.4</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365946.89</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957757.29</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Training</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943573.67</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527713.8</a:t>
                      </a:r>
                      <a:endParaRPr b="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US" strike="noStrike" u="none">
                          <a:effectLst/>
                        </a:rPr>
                        <a:t>1471287.47</a:t>
                      </a:r>
                      <a:endParaRPr b="0" sz="1100" i="0" lang="en-US" strike="noStrike" u="none">
                        <a:solidFill>
                          <a:srgbClr val="000000"/>
                        </a:solidFill>
                        <a:effectLst/>
                        <a:latin typeface="Calibri" panose="020F0502020204030204" pitchFamily="34" charset="0"/>
                      </a:endParaRPr>
                    </a:p>
                  </a:txBody>
                  <a:tcPr marL="9525" marR="9525" marT="9525" marB="0" anchor="b"/>
                </a:tc>
              </a:tr>
              <a:tr h="228600">
                <a:tc>
                  <a:txBody>
                    <a:bodyPr/>
                    <a:p>
                      <a:pPr algn="l" fontAlgn="b"/>
                      <a:r>
                        <a:rPr sz="1100" lang="en-US" strike="noStrike" u="none">
                          <a:effectLst/>
                        </a:rPr>
                        <a:t>Grand Total</a:t>
                      </a:r>
                      <a:endParaRPr b="1" sz="1100" i="0" lang="en-US" strike="noStrike" u="none">
                        <a:solidFill>
                          <a:srgbClr val="FFFFFF"/>
                        </a:solidFill>
                        <a:effectLst/>
                        <a:latin typeface="Calibri" panose="020F0502020204030204" pitchFamily="34" charset="0"/>
                      </a:endParaRPr>
                    </a:p>
                  </a:txBody>
                  <a:tcPr marL="9525" marR="9525" marT="9525" marB="0" anchor="b"/>
                </a:tc>
                <a:tc>
                  <a:txBody>
                    <a:bodyPr/>
                    <a:p>
                      <a:pPr algn="r" fontAlgn="b"/>
                      <a:r>
                        <a:rPr sz="1100" lang="en-US" strike="noStrike" u="none">
                          <a:effectLst/>
                        </a:rPr>
                        <a:t>6524646.04</a:t>
                      </a:r>
                      <a:endParaRPr b="1" sz="1100" i="0" lang="en-US" strike="noStrike" u="none">
                        <a:solidFill>
                          <a:srgbClr val="FFFFFF"/>
                        </a:solidFill>
                        <a:effectLst/>
                        <a:latin typeface="Calibri" panose="020F0502020204030204" pitchFamily="34" charset="0"/>
                      </a:endParaRPr>
                    </a:p>
                  </a:txBody>
                  <a:tcPr marL="9525" marR="9525" marT="9525" marB="0" anchor="b"/>
                </a:tc>
                <a:tc>
                  <a:txBody>
                    <a:bodyPr/>
                    <a:p>
                      <a:pPr algn="r" fontAlgn="b"/>
                      <a:r>
                        <a:rPr sz="1100" lang="en-US" strike="noStrike" u="none">
                          <a:effectLst/>
                        </a:rPr>
                        <a:t>6771621.94</a:t>
                      </a:r>
                      <a:endParaRPr b="1" sz="1100" i="0" lang="en-US" strike="noStrike" u="none">
                        <a:solidFill>
                          <a:srgbClr val="FFFFFF"/>
                        </a:solidFill>
                        <a:effectLst/>
                        <a:latin typeface="Calibri" panose="020F0502020204030204" pitchFamily="34" charset="0"/>
                      </a:endParaRPr>
                    </a:p>
                  </a:txBody>
                  <a:tcPr marL="9525" marR="9525" marT="9525" marB="0" anchor="b"/>
                </a:tc>
                <a:tc>
                  <a:txBody>
                    <a:bodyPr/>
                    <a:p>
                      <a:pPr algn="r" fontAlgn="b"/>
                      <a:r>
                        <a:rPr dirty="0" sz="1100" lang="en-US" strike="noStrike" u="none">
                          <a:effectLst/>
                        </a:rPr>
                        <a:t>13296267.98</a:t>
                      </a:r>
                      <a:endParaRPr b="1" dirty="0" sz="1100" i="0" lang="en-US" strike="noStrike" u="none">
                        <a:solidFill>
                          <a:srgbClr val="FFFFFF"/>
                        </a:solidFill>
                        <a:effectLst/>
                        <a:latin typeface="Calibri" panose="020F0502020204030204" pitchFamily="34" charset="0"/>
                      </a:endParaRPr>
                    </a:p>
                  </a:txBody>
                  <a:tcPr marL="9525" marR="9525" marT="9525" marB="0" anchor="b"/>
                </a:tc>
              </a:tr>
            </a:tbl>
          </a:graphicData>
        </a:graphic>
      </p:graphicFrame>
      <p:graphicFrame>
        <p:nvGraphicFramePr>
          <p:cNvPr id="4194305" name="Chart 10"/>
          <p:cNvGraphicFramePr>
            <a:graphicFrameLocks/>
          </p:cNvGraphicFramePr>
          <p:nvPr/>
        </p:nvGraphicFramePr>
        <p:xfrm>
          <a:off x="5257800" y="1295400"/>
          <a:ext cx="5562600" cy="3505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Title 1"/>
          <p:cNvSpPr>
            <a:spLocks noGrp="1"/>
          </p:cNvSpPr>
          <p:nvPr>
            <p:ph type="title"/>
          </p:nvPr>
        </p:nvSpPr>
        <p:spPr>
          <a:xfrm>
            <a:off x="755332" y="762000"/>
            <a:ext cx="10681335" cy="4826000"/>
          </a:xfrm>
        </p:spPr>
        <p:txBody>
          <a:bodyPr/>
          <a:p>
            <a:r>
              <a:rPr dirty="0" sz="3200" lang="en-US">
                <a:latin typeface="Adobe Arabic" panose="02040503050201020203" pitchFamily="18" charset="-78"/>
                <a:cs typeface="Adobe Arabic" panose="02040503050201020203" pitchFamily="18" charset="-78"/>
              </a:rPr>
              <a:t>Conclusion									          		In conclusion, the Employee Gender Analysis project offers vital insights into gender representation, enabling stakeholders to identify disparities and drive positive change. By leveraging the data, the company can promote a more inclusive workplace, align with diversity goals, and enhance employee satisfaction. This project not only supports compliance with legal requirements but also strengthens the organization’s commitment to gender equality and overall workplace diversity.</a:t>
            </a:r>
            <a:endParaRPr dirty="0" sz="3200" lang="en-IN">
              <a:latin typeface="Adobe Arabic" panose="02040503050201020203" pitchFamily="18" charset="-78"/>
              <a:cs typeface="Adobe Arabic" panose="02040503050201020203" pitchFamily="18"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Gender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432175"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8200" y="559815"/>
            <a:ext cx="7852728" cy="6595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2400" lang="en-IN" spc="10">
                <a:latin typeface="Adobe Arabic" panose="02040503050201020203" pitchFamily="18" charset="-78"/>
                <a:cs typeface="Adobe Arabic" panose="02040503050201020203" pitchFamily="18" charset="-78"/>
              </a:rPr>
              <a:t>The</a:t>
            </a:r>
            <a:r>
              <a:rPr dirty="0" sz="2400" lang="en-IN" spc="10">
                <a:effectLst>
                  <a:outerShdw algn="tl" blurRad="38100" dir="2700000" dist="38100">
                    <a:srgbClr val="000000">
                      <a:alpha val="43137"/>
                    </a:srgbClr>
                  </a:outerShdw>
                </a:effectLst>
                <a:latin typeface="Adobe Arabic" panose="02040503050201020203" pitchFamily="18" charset="-78"/>
                <a:cs typeface="Adobe Arabic" panose="02040503050201020203" pitchFamily="18" charset="-78"/>
              </a:rPr>
              <a:t> “Employee Gender Analysis</a:t>
            </a:r>
            <a:r>
              <a:rPr dirty="0" sz="2400" lang="en-IN" spc="10">
                <a:latin typeface="Adobe Arabic" panose="02040503050201020203" pitchFamily="18" charset="-78"/>
                <a:cs typeface="Adobe Arabic" panose="02040503050201020203" pitchFamily="18" charset="-78"/>
              </a:rPr>
              <a:t>” project aims to examine gender distribution, representation, potential disparities within an organisation. By </a:t>
            </a:r>
            <a:r>
              <a:rPr dirty="0" sz="2400" lang="en-IN" spc="10" err="1">
                <a:latin typeface="Adobe Arabic" panose="02040503050201020203" pitchFamily="18" charset="-78"/>
                <a:cs typeface="Adobe Arabic" panose="02040503050201020203" pitchFamily="18" charset="-78"/>
              </a:rPr>
              <a:t>analyzing</a:t>
            </a:r>
            <a:r>
              <a:rPr dirty="0" sz="2400" lang="en-IN" spc="10">
                <a:latin typeface="Adobe Arabic" panose="02040503050201020203" pitchFamily="18" charset="-78"/>
                <a:cs typeface="Adobe Arabic" panose="02040503050201020203" pitchFamily="18" charset="-78"/>
              </a:rPr>
              <a:t> data on employee demographics, positions, promotions, and salaries, the project seeks to identify trends and patterns that may indicate gender biases or imbalances. The findings will inform recommendations  for fostering a more equitable work place ,ensuring  diversity, and promoting inclusive policies.					</a:t>
            </a:r>
            <a:r>
              <a:rPr dirty="0" sz="2400" lang="en-IN" spc="10">
                <a:latin typeface="Times New Roman" panose="02020603050405020304" pitchFamily="18" charset="0"/>
                <a:cs typeface="Times New Roman" panose="02020603050405020304" pitchFamily="18" charset="0"/>
              </a:rPr>
              <a:t>	</a:t>
            </a:r>
            <a:r>
              <a:rPr dirty="0" sz="4250" lang="en-IN" spc="10"/>
              <a:t>																												</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33425" y="2170898"/>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IN">
                <a:solidFill>
                  <a:srgbClr val="0D0D0D"/>
                </a:solidFill>
                <a:effectLst/>
                <a:latin typeface="Adobe Arabic" panose="02040503050201020203" pitchFamily="18" charset="-78"/>
                <a:cs typeface="Adobe Arabic" panose="02040503050201020203" pitchFamily="18" charset="-78"/>
              </a:rPr>
              <a:t>The Employee Gender Analysis project  aims to assess gender distribution and disparities within an organisation. It involves collecting and </a:t>
            </a:r>
            <a:r>
              <a:rPr b="0" dirty="0" sz="2400" i="0" lang="en-IN" err="1">
                <a:solidFill>
                  <a:srgbClr val="0D0D0D"/>
                </a:solidFill>
                <a:effectLst/>
                <a:latin typeface="Adobe Arabic" panose="02040503050201020203" pitchFamily="18" charset="-78"/>
                <a:cs typeface="Adobe Arabic" panose="02040503050201020203" pitchFamily="18" charset="-78"/>
              </a:rPr>
              <a:t>analyzing</a:t>
            </a:r>
            <a:r>
              <a:rPr b="0" dirty="0" sz="2400" i="0" lang="en-IN">
                <a:solidFill>
                  <a:srgbClr val="0D0D0D"/>
                </a:solidFill>
                <a:effectLst/>
                <a:latin typeface="Adobe Arabic" panose="02040503050201020203" pitchFamily="18" charset="-78"/>
                <a:cs typeface="Adobe Arabic" panose="02040503050201020203" pitchFamily="18" charset="-78"/>
              </a:rPr>
              <a:t> employee data, inc</a:t>
            </a:r>
            <a:r>
              <a:rPr dirty="0" sz="2400" lang="en-IN">
                <a:solidFill>
                  <a:srgbClr val="0D0D0D"/>
                </a:solidFill>
                <a:latin typeface="Adobe Arabic" panose="02040503050201020203" pitchFamily="18" charset="-78"/>
                <a:cs typeface="Adobe Arabic" panose="02040503050201020203" pitchFamily="18" charset="-78"/>
              </a:rPr>
              <a:t>l</a:t>
            </a:r>
            <a:r>
              <a:rPr b="0" dirty="0" sz="2400" i="0" lang="en-IN">
                <a:solidFill>
                  <a:srgbClr val="0D0D0D"/>
                </a:solidFill>
                <a:effectLst/>
                <a:latin typeface="Adobe Arabic" panose="02040503050201020203" pitchFamily="18" charset="-78"/>
                <a:cs typeface="Adobe Arabic" panose="02040503050201020203" pitchFamily="18" charset="-78"/>
              </a:rPr>
              <a:t>uding gender, job roles, promotion, salaries, and performance rating. The goal is to identify trends, ensure equitable treatment, and inform policies to promote diversity and inclusion. The project will provide actionable insights to address gender imbalances and enhances organisation fairness. </a:t>
            </a:r>
            <a:endParaRPr b="0" dirty="0" sz="2400" i="0" lang="en-US">
              <a:solidFill>
                <a:srgbClr val="0D0D0D"/>
              </a:solidFill>
              <a:effectLst/>
              <a:latin typeface="Adobe Arabic" panose="02040503050201020203" pitchFamily="18" charset="-78"/>
              <a:cs typeface="Adobe Arabic" panose="02040503050201020203"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6691948" cy="3394710"/>
          </a:xfrm>
          <a:prstGeom prst="rect"/>
        </p:spPr>
        <p:txBody>
          <a:bodyPr bIns="0" lIns="0" rIns="0" rtlCol="0" tIns="16510" vert="horz" wrap="square">
            <a:spAutoFit/>
          </a:bodyPr>
          <a:p>
            <a:pPr marL="12700">
              <a:lnSpc>
                <a:spcPct val="100000"/>
              </a:lnSpc>
              <a:spcBef>
                <a:spcPts val="130"/>
              </a:spcBef>
            </a:pPr>
            <a:r>
              <a:rPr dirty="0" sz="3200" lang="en-IN" spc="-235"/>
              <a:t>WHO </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r>
              <a:rPr dirty="0" sz="2400" lang="en-IN" spc="5">
                <a:latin typeface="Sitka Subheading" panose="02000505000000020004" pitchFamily="2" charset="0"/>
                <a:cs typeface="Adobe Arabic" panose="02040503050201020203" pitchFamily="18" charset="-78"/>
              </a:rPr>
              <a:t>The  end users for the Employee Gender Analysis Dataset:</a:t>
            </a:r>
            <a:r>
              <a:rPr dirty="0" sz="2400" lang="en-IN" spc="5">
                <a:latin typeface="Adobe Arabic" panose="02040503050201020203" pitchFamily="18" charset="-78"/>
                <a:cs typeface="Adobe Arabic" panose="02040503050201020203" pitchFamily="18" charset="-78"/>
              </a:rPr>
              <a:t>	</a:t>
            </a:r>
            <a:r>
              <a:rPr dirty="0" sz="3200" lang="en-IN" spc="5"/>
              <a:t>		</a:t>
            </a:r>
            <a:r>
              <a:rPr dirty="0" sz="3200" lang="en-IN" spc="5">
                <a:latin typeface="Sitka Subheading" panose="02000505000000020004" pitchFamily="2" charset="0"/>
              </a:rPr>
              <a:t>        </a:t>
            </a:r>
            <a:r>
              <a:rPr dirty="0" sz="3200" lang="en-IN" spc="5"/>
              <a:t>	  			Diversity and </a:t>
            </a:r>
            <a:r>
              <a:rPr dirty="0" sz="3200" lang="en-IN" spc="5" err="1"/>
              <a:t>inlusion</a:t>
            </a:r>
            <a:r>
              <a:rPr dirty="0" sz="3200" lang="en-IN" spc="5"/>
              <a:t> officers.								Company executives.  		        HR Managers.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1971674" y="1120567"/>
            <a:ext cx="9763125" cy="35693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r>
              <a:rPr dirty="0" sz="3600" lang="en-IN"/>
              <a:t>			</a:t>
            </a:r>
            <a:r>
              <a:rPr dirty="0" sz="2400" lang="en-IN">
                <a:latin typeface="Adobe Arabic" panose="02040503050201020203" pitchFamily="18" charset="-78"/>
                <a:cs typeface="Adobe Arabic" panose="02040503050201020203" pitchFamily="18" charset="-78"/>
              </a:rPr>
              <a:t>Our solution for the Employee Gender Analysis project is a comprehensive data analytics tool that visualizes gender distribution across various  roles and departments. The value proposition lies in its ability to provide actionable insights for promoting gender equality, identifying disparities , and ensuring compliance with diversity  policies. This tool empowers HR and leadership teams to </a:t>
            </a:r>
            <a:r>
              <a:rPr dirty="0" sz="2400" lang="en-IN" err="1">
                <a:latin typeface="Adobe Arabic" panose="02040503050201020203" pitchFamily="18" charset="-78"/>
                <a:cs typeface="Adobe Arabic" panose="02040503050201020203" pitchFamily="18" charset="-78"/>
              </a:rPr>
              <a:t>makew</a:t>
            </a:r>
            <a:r>
              <a:rPr dirty="0" sz="2400" lang="en-IN">
                <a:latin typeface="Adobe Arabic" panose="02040503050201020203" pitchFamily="18" charset="-78"/>
                <a:cs typeface="Adobe Arabic" panose="02040503050201020203" pitchFamily="18" charset="-78"/>
              </a:rPr>
              <a:t> informed decisions. Fostering a more inclusive  balanced </a:t>
            </a:r>
            <a:r>
              <a:rPr dirty="0" sz="2400" lang="en-IN" err="1">
                <a:latin typeface="Adobe Arabic" panose="02040503050201020203" pitchFamily="18" charset="-78"/>
                <a:cs typeface="Adobe Arabic" panose="02040503050201020203" pitchFamily="18" charset="-78"/>
              </a:rPr>
              <a:t>workplacde</a:t>
            </a:r>
            <a:r>
              <a:rPr dirty="0" sz="2400" lang="en-IN">
                <a:latin typeface="Adobe Arabic" panose="02040503050201020203" pitchFamily="18" charset="-78"/>
                <a:cs typeface="Adobe Arabic" panose="02040503050201020203" pitchFamily="18" charset="-78"/>
              </a:rPr>
              <a:t> environment.</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6819900"/>
          </a:xfrm>
        </p:spPr>
        <p:txBody>
          <a:bodyPr/>
          <a:p>
            <a:r>
              <a:rPr dirty="0" lang="en-IN"/>
              <a:t>Dataset Description					  </a:t>
            </a:r>
            <a:r>
              <a:rPr dirty="0" sz="3600" lang="en-IN">
                <a:latin typeface="Sitka Banner" panose="02000505000000020004" pitchFamily="2" charset="0"/>
              </a:rPr>
              <a:t>	The data which I used for this analysis, which I download from Kaggle</a:t>
            </a:r>
            <a:br>
              <a:rPr dirty="0" sz="3600" lang="en-IN">
                <a:latin typeface="Sitka Banner" panose="02000505000000020004" pitchFamily="2" charset="0"/>
              </a:rPr>
            </a:br>
            <a:r>
              <a:rPr dirty="0" sz="3600" lang="en-IN">
                <a:latin typeface="Sitka Banner" panose="02000505000000020004" pitchFamily="2" charset="0"/>
              </a:rPr>
              <a:t>         There are 8 feature in the data</a:t>
            </a:r>
            <a:br>
              <a:rPr dirty="0" sz="3600" lang="en-IN">
                <a:latin typeface="Sitka Banner" panose="02000505000000020004" pitchFamily="2" charset="0"/>
              </a:rPr>
            </a:br>
            <a:r>
              <a:rPr dirty="0" sz="3600" lang="en-IN">
                <a:latin typeface="Sitka Banner" panose="02000505000000020004" pitchFamily="2" charset="0"/>
              </a:rPr>
              <a:t>       (</a:t>
            </a:r>
            <a:r>
              <a:rPr dirty="0" sz="3600" lang="en-IN" err="1">
                <a:latin typeface="Sitka Banner" panose="02000505000000020004" pitchFamily="2" charset="0"/>
              </a:rPr>
              <a:t>e.i</a:t>
            </a:r>
            <a:r>
              <a:rPr dirty="0" sz="3600" lang="en-IN">
                <a:latin typeface="Sitka Banner" panose="02000505000000020004" pitchFamily="2" charset="0"/>
              </a:rPr>
              <a:t>) </a:t>
            </a:r>
            <a:r>
              <a:rPr dirty="0" sz="3200" lang="en-IN">
                <a:latin typeface="Sitka Banner" panose="02000505000000020004" pitchFamily="2" charset="0"/>
              </a:rPr>
              <a:t>1. emp ID</a:t>
            </a:r>
            <a:br>
              <a:rPr dirty="0" sz="3200" lang="en-IN">
                <a:latin typeface="Sitka Banner" panose="02000505000000020004" pitchFamily="2" charset="0"/>
              </a:rPr>
            </a:br>
            <a:r>
              <a:rPr dirty="0" sz="3200" lang="en-IN">
                <a:latin typeface="Sitka Banner" panose="02000505000000020004" pitchFamily="2" charset="0"/>
              </a:rPr>
              <a:t>                  2.Name                </a:t>
            </a:r>
            <a:br>
              <a:rPr dirty="0" sz="3200" lang="en-IN">
                <a:latin typeface="Sitka Banner" panose="02000505000000020004" pitchFamily="2" charset="0"/>
              </a:rPr>
            </a:br>
            <a:r>
              <a:rPr dirty="0" sz="3200" lang="en-IN">
                <a:latin typeface="Sitka Banner" panose="02000505000000020004" pitchFamily="2" charset="0"/>
              </a:rPr>
              <a:t>                  3.Gender</a:t>
            </a:r>
            <a:br>
              <a:rPr dirty="0" sz="3200" lang="en-IN">
                <a:latin typeface="Sitka Banner" panose="02000505000000020004" pitchFamily="2" charset="0"/>
              </a:rPr>
            </a:br>
            <a:r>
              <a:rPr dirty="0" sz="3200" lang="en-IN">
                <a:latin typeface="Sitka Banner" panose="02000505000000020004" pitchFamily="2" charset="0"/>
              </a:rPr>
              <a:t>                 4.Department</a:t>
            </a:r>
            <a:br>
              <a:rPr dirty="0" sz="3200" lang="en-IN">
                <a:latin typeface="Sitka Banner" panose="02000505000000020004" pitchFamily="2" charset="0"/>
              </a:rPr>
            </a:br>
            <a:r>
              <a:rPr dirty="0" sz="3200" lang="en-IN">
                <a:latin typeface="Sitka Banner" panose="02000505000000020004" pitchFamily="2" charset="0"/>
              </a:rPr>
              <a:t>                  5.Salary</a:t>
            </a:r>
            <a:br>
              <a:rPr dirty="0" sz="3200" lang="en-IN">
                <a:latin typeface="Sitka Banner" panose="02000505000000020004" pitchFamily="2" charset="0"/>
              </a:rPr>
            </a:br>
            <a:r>
              <a:rPr dirty="0" sz="3200" lang="en-IN">
                <a:latin typeface="Sitka Banner" panose="02000505000000020004" pitchFamily="2" charset="0"/>
              </a:rPr>
              <a:t>                  6.Start date </a:t>
            </a:r>
            <a:br>
              <a:rPr dirty="0" sz="3200" lang="en-IN">
                <a:latin typeface="Sitka Banner" panose="02000505000000020004" pitchFamily="2" charset="0"/>
              </a:rPr>
            </a:br>
            <a:r>
              <a:rPr dirty="0" sz="3200" lang="en-IN">
                <a:latin typeface="Sitka Banner" panose="02000505000000020004" pitchFamily="2" charset="0"/>
              </a:rPr>
              <a:t>                   7.Employee type </a:t>
            </a:r>
            <a:br>
              <a:rPr dirty="0" sz="3200" lang="en-IN">
                <a:latin typeface="Sitka Banner" panose="02000505000000020004" pitchFamily="2" charset="0"/>
              </a:rPr>
            </a:br>
            <a:r>
              <a:rPr dirty="0" sz="3200" lang="en-IN">
                <a:latin typeface="Sitka Banner" panose="02000505000000020004" pitchFamily="2" charset="0"/>
              </a:rPr>
              <a:t>                   8.work location</a:t>
            </a:r>
            <a:br>
              <a:rPr dirty="0" sz="3600" lang="en-IN">
                <a:latin typeface="Sitka Banner" panose="02000505000000020004" pitchFamily="2" charset="0"/>
              </a:rPr>
            </a:br>
            <a:r>
              <a:rPr dirty="0" sz="3600" lang="en-IN">
                <a:latin typeface="Sitka Banner" panose="02000505000000020004" pitchFamily="2"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2057399" y="654938"/>
            <a:ext cx="8229601" cy="4105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r>
              <a:rPr dirty="0" sz="4250" lang="en-IN" spc="20"/>
              <a:t>		</a:t>
            </a:r>
            <a:r>
              <a:rPr dirty="0" sz="3600" lang="en-IN" spc="20">
                <a:latin typeface="Adobe Caslon Pro" panose="0205050205050A020403" pitchFamily="18" charset="0"/>
              </a:rPr>
              <a:t>1. Filtering- removing blanks. Conditional formatting.		2.highlighting blanks and ‘null’ text.	3.pivot table- Gender analysis summary.					</a:t>
            </a:r>
            <a:r>
              <a:rPr dirty="0" sz="4250" lang="en-IN" spc="20"/>
              <a:t>   	</a:t>
            </a:r>
            <a:r>
              <a:rPr dirty="0" sz="3600" lang="en-IN" spc="20">
                <a:latin typeface="Adobe Caslon Pro" panose="0205050205050A020403" pitchFamily="18" charset="0"/>
              </a:rPr>
              <a:t>4.Bar graph- Final report</a:t>
            </a:r>
            <a:r>
              <a:rPr dirty="0" sz="4250" lang="en-IN" spc="20"/>
              <a:t>.</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Theri prem</cp:lastModifiedBy>
  <dcterms:created xsi:type="dcterms:W3CDTF">2024-03-29T04:07:22Z</dcterms:created>
  <dcterms:modified xsi:type="dcterms:W3CDTF">2024-08-26T17:07:51Z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7c9ab81e28d9453e8265acc093a4e4fd</vt:lpwstr>
  </property>
</Properties>
</file>