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7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SATHISH%20UCHIHA\Downloads\LOKESH%20employee_data%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[LOKESH employee_data (1).xlsx]Sheet2!PivotTable2</c:name>
    <c:fmtId val="-1"/>
  </c:pivotSource>
  <c:chart>
    <c:autoTitleDeleted val="1"/>
    <c:plotArea>
      <c:layout/>
      <c:barChart>
        <c:barDir val="col"/>
        <c:grouping val="clustered"/>
        <c:varyColors val="0"/>
        <c:ser>
          <c:idx val="0"/>
          <c:order val="0"/>
          <c:tx>
            <c:strRef>
              <c:f>'[LOKESH employee_data (1).xlsx]Sheet2'!$B$3:$B$4</c:f>
              <c:strCache>
                <c:ptCount val="1"/>
                <c:pt idx="0">
                  <c:v>Zone A</c:v>
                </c:pt>
              </c:strCache>
            </c:strRef>
          </c:tx>
          <c:spPr>
            <a:solidFill>
              <a:schemeClr val="accent1"/>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(1).xlsx]Sheet2'!$B$5:$B$8</c:f>
              <c:numCache>
                <c:formatCode>General</c:formatCode>
                <c:ptCount val="3"/>
                <c:pt idx="0">
                  <c:v>1015</c:v>
                </c:pt>
                <c:pt idx="1">
                  <c:v>1116</c:v>
                </c:pt>
                <c:pt idx="2">
                  <c:v>1051</c:v>
                </c:pt>
              </c:numCache>
            </c:numRef>
          </c:val>
          <c:extLst>
            <c:ext xmlns:c16="http://schemas.microsoft.com/office/drawing/2014/chart" uri="{C3380CC4-5D6E-409C-BE32-E72D297353CC}">
              <c16:uniqueId val="{00000000-7725-6143-B748-12BA76EC4953}"/>
            </c:ext>
          </c:extLst>
        </c:ser>
        <c:ser>
          <c:idx val="1"/>
          <c:order val="1"/>
          <c:tx>
            <c:strRef>
              <c:f>'[LOKESH employee_data (1).xlsx]Sheet2'!$C$3:$C$4</c:f>
              <c:strCache>
                <c:ptCount val="1"/>
                <c:pt idx="0">
                  <c:v>Zone B</c:v>
                </c:pt>
              </c:strCache>
            </c:strRef>
          </c:tx>
          <c:spPr>
            <a:solidFill>
              <a:schemeClr val="accent2"/>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(1).xlsx]Sheet2'!$C$5:$C$8</c:f>
              <c:numCache>
                <c:formatCode>General</c:formatCode>
                <c:ptCount val="3"/>
                <c:pt idx="0">
                  <c:v>1016</c:v>
                </c:pt>
                <c:pt idx="1">
                  <c:v>956</c:v>
                </c:pt>
                <c:pt idx="2">
                  <c:v>938</c:v>
                </c:pt>
              </c:numCache>
            </c:numRef>
          </c:val>
          <c:extLst>
            <c:ext xmlns:c16="http://schemas.microsoft.com/office/drawing/2014/chart" uri="{C3380CC4-5D6E-409C-BE32-E72D297353CC}">
              <c16:uniqueId val="{00000001-7725-6143-B748-12BA76EC4953}"/>
            </c:ext>
          </c:extLst>
        </c:ser>
        <c:ser>
          <c:idx val="2"/>
          <c:order val="2"/>
          <c:tx>
            <c:strRef>
              <c:f>'[LOKESH employee_data (1).xlsx]Sheet2'!$D$3:$D$4</c:f>
              <c:strCache>
                <c:ptCount val="1"/>
                <c:pt idx="0">
                  <c:v>Zone C</c:v>
                </c:pt>
              </c:strCache>
            </c:strRef>
          </c:tx>
          <c:spPr>
            <a:solidFill>
              <a:schemeClr val="accent3"/>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(1).xlsx]Sheet2'!$D$5:$D$8</c:f>
              <c:numCache>
                <c:formatCode>General</c:formatCode>
                <c:ptCount val="3"/>
                <c:pt idx="0">
                  <c:v>986</c:v>
                </c:pt>
                <c:pt idx="1">
                  <c:v>986</c:v>
                </c:pt>
                <c:pt idx="2">
                  <c:v>843</c:v>
                </c:pt>
              </c:numCache>
            </c:numRef>
          </c:val>
          <c:extLst>
            <c:ext xmlns:c16="http://schemas.microsoft.com/office/drawing/2014/chart" uri="{C3380CC4-5D6E-409C-BE32-E72D297353CC}">
              <c16:uniqueId val="{00000002-7725-6143-B748-12BA76EC4953}"/>
            </c:ext>
          </c:extLst>
        </c:ser>
        <c:dLbls>
          <c:showLegendKey val="0"/>
          <c:showVal val="0"/>
          <c:showCatName val="0"/>
          <c:showSerName val="0"/>
          <c:showPercent val="0"/>
          <c:showBubbleSize val="0"/>
        </c:dLbls>
        <c:gapWidth val="246"/>
        <c:overlap val="-28"/>
        <c:axId val="518499907"/>
        <c:axId val="885497490"/>
      </c:barChart>
      <c:catAx>
        <c:axId val="51849990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85497490"/>
        <c:crosses val="autoZero"/>
        <c:auto val="1"/>
        <c:lblAlgn val="ctr"/>
        <c:lblOffset val="100"/>
        <c:noMultiLvlLbl val="0"/>
      </c:catAx>
      <c:valAx>
        <c:axId val="8854974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18499907"/>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solidFill>
                  <a:schemeClr val="tx1"/>
                </a:solidFill>
                <a:effectLst>
                  <a:outerShdw blurRad="38100" dist="19050" dir="2700000" algn="tl" rotWithShape="0">
                    <a:schemeClr val="dk1">
                      <a:alpha val="40000"/>
                    </a:schemeClr>
                  </a:outerShdw>
                </a:effectLst>
              </a:rPr>
              <a:t>STUDENT NAME:</a:t>
            </a:r>
            <a:r>
              <a:rPr lang="en-IN" sz="2400" dirty="0">
                <a:solidFill>
                  <a:schemeClr val="tx1"/>
                </a:solidFill>
                <a:effectLst>
                  <a:outerShdw blurRad="38100" dist="19050" dir="2700000" algn="tl" rotWithShape="0">
                    <a:schemeClr val="dk1">
                      <a:alpha val="40000"/>
                    </a:schemeClr>
                  </a:outerShdw>
                </a:effectLst>
              </a:rPr>
              <a:t> S.VAISHNAVI</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REGISTER NO: </a:t>
            </a:r>
            <a:r>
              <a:rPr lang="en-IN" sz="2400" dirty="0">
                <a:effectLst>
                  <a:outerShdw blurRad="38100" dist="19050" dir="2700000" algn="tl" rotWithShape="0">
                    <a:schemeClr val="dk1">
                      <a:alpha val="40000"/>
                    </a:schemeClr>
                  </a:outerShdw>
                </a:effectLst>
              </a:rPr>
              <a:t>312203479</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DEPARTMENT: B.COM (</a:t>
            </a:r>
            <a:r>
              <a:rPr lang="en-IN" sz="2400" dirty="0">
                <a:effectLst>
                  <a:outerShdw blurRad="38100" dist="19050" dir="2700000" algn="tl" rotWithShape="0">
                    <a:schemeClr val="dk1">
                      <a:alpha val="40000"/>
                    </a:schemeClr>
                  </a:outerShdw>
                </a:effectLst>
              </a:rPr>
              <a:t>ACCOUNTING AND FINANCE)</a:t>
            </a:r>
            <a:endParaRPr lang="en-US" sz="2400" dirty="0">
              <a:solidFill>
                <a:schemeClr val="tx1"/>
              </a:solidFill>
              <a:effectLst>
                <a:outerShdw blurRad="38100" dist="19050" dir="2700000" algn="tl" rotWithShape="0">
                  <a:schemeClr val="dk1">
                    <a:alpha val="40000"/>
                  </a:schemeClr>
                </a:outerShdw>
              </a:effectLst>
            </a:endParaRPr>
          </a:p>
          <a:p>
            <a:pPr algn="l"/>
            <a:r>
              <a:rPr lang="en-US" sz="2400" dirty="0">
                <a:solidFill>
                  <a:schemeClr val="tx1"/>
                </a:solidFill>
                <a:effectLst>
                  <a:outerShdw blurRad="38100" dist="19050" dir="2700000" algn="tl" rotWithShape="0">
                    <a:schemeClr val="dk1">
                      <a:alpha val="40000"/>
                    </a:schemeClr>
                  </a:outerShdw>
                </a:effectLst>
              </a:rPr>
              <a:t>COLLEGE</a:t>
            </a:r>
            <a:r>
              <a:rPr lang="en-IN" sz="2400" dirty="0">
                <a:solidFill>
                  <a:schemeClr val="tx1"/>
                </a:solidFill>
                <a:effectLst>
                  <a:outerShdw blurRad="38100" dist="19050" dir="2700000" algn="tl" rotWithShape="0">
                    <a:schemeClr val="dk1">
                      <a:alpha val="40000"/>
                    </a:schemeClr>
                  </a:outerShdw>
                </a:effectLst>
              </a:rPr>
              <a:t> : HINDUSTAN COLLEGE OF ARTS AND SCIECE </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3048000" y="1981200"/>
            <a:ext cx="6096000" cy="46037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Making a repesentation of something.</a:t>
            </a:r>
          </a:p>
        </p:txBody>
      </p:sp>
      <p:sp>
        <p:nvSpPr>
          <p:cNvPr id="3" name="Text Box 2"/>
          <p:cNvSpPr txBox="1"/>
          <p:nvPr/>
        </p:nvSpPr>
        <p:spPr>
          <a:xfrm>
            <a:off x="1752600" y="1223645"/>
            <a:ext cx="6096000" cy="583565"/>
          </a:xfrm>
          <a:prstGeom prst="rect">
            <a:avLst/>
          </a:prstGeom>
          <a:noFill/>
        </p:spPr>
        <p:txBody>
          <a:bodyPr wrap="square" rtlCol="0" anchor="t">
            <a:spAutoFit/>
          </a:bodyPr>
          <a:lstStyle/>
          <a:p>
            <a:r>
              <a:rPr lang="en-US" sz="3200" b="1">
                <a:sym typeface="+mn-ea"/>
              </a:rPr>
              <a:t>Modeling involves </a:t>
            </a:r>
          </a:p>
        </p:txBody>
      </p:sp>
      <p:sp>
        <p:nvSpPr>
          <p:cNvPr id="4" name="Text Box 3"/>
          <p:cNvSpPr txBox="1"/>
          <p:nvPr/>
        </p:nvSpPr>
        <p:spPr>
          <a:xfrm>
            <a:off x="3048000" y="2819400"/>
            <a:ext cx="6096000" cy="82994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Creating a tiny,functioning volcano is an example of modaling.</a:t>
            </a:r>
          </a:p>
        </p:txBody>
      </p:sp>
      <p:sp>
        <p:nvSpPr>
          <p:cNvPr id="7" name="Text Box 6"/>
          <p:cNvSpPr txBox="1"/>
          <p:nvPr/>
        </p:nvSpPr>
        <p:spPr>
          <a:xfrm>
            <a:off x="838200" y="3886200"/>
            <a:ext cx="6096000" cy="583565"/>
          </a:xfrm>
          <a:prstGeom prst="rect">
            <a:avLst/>
          </a:prstGeom>
          <a:noFill/>
        </p:spPr>
        <p:txBody>
          <a:bodyPr wrap="square" rtlCol="0" anchor="t">
            <a:spAutoFit/>
          </a:bodyPr>
          <a:lstStyle/>
          <a:p>
            <a:r>
              <a:rPr lang="en-US" sz="3200" b="1">
                <a:sym typeface="+mn-ea"/>
              </a:rPr>
              <a:t>Teachers use modeling </a:t>
            </a:r>
          </a:p>
        </p:txBody>
      </p:sp>
      <p:sp>
        <p:nvSpPr>
          <p:cNvPr id="10" name="Text Box 9"/>
          <p:cNvSpPr txBox="1"/>
          <p:nvPr/>
        </p:nvSpPr>
        <p:spPr>
          <a:xfrm>
            <a:off x="2895600" y="4572000"/>
            <a:ext cx="6096000" cy="1198880"/>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When they have a class election that represent a larger one,like a presidential election.</a:t>
            </a:r>
          </a:p>
        </p:txBody>
      </p:sp>
      <p:sp>
        <p:nvSpPr>
          <p:cNvPr id="11" name="Text Box 10"/>
          <p:cNvSpPr txBox="1"/>
          <p:nvPr/>
        </p:nvSpPr>
        <p:spPr>
          <a:xfrm>
            <a:off x="4745990" y="6434455"/>
            <a:ext cx="4064000" cy="368300"/>
          </a:xfrm>
          <a:prstGeom prst="rect">
            <a:avLst/>
          </a:prstGeom>
          <a:noFill/>
        </p:spPr>
        <p:txBody>
          <a:bodyPr wrap="square" rtlCol="0">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8" name="Chart 7"/>
          <p:cNvGraphicFramePr/>
          <p:nvPr/>
        </p:nvGraphicFramePr>
        <p:xfrm>
          <a:off x="3751580" y="2000568"/>
          <a:ext cx="4688840" cy="28568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254" y="1295145"/>
            <a:ext cx="5800851" cy="3877945"/>
          </a:xfrm>
        </p:spPr>
        <p:txBody>
          <a:bodyPr/>
          <a:lstStyle/>
          <a:p>
            <a:r>
              <a:rPr lang="en-US" sz="2800">
                <a:sym typeface="+mn-ea"/>
              </a:rPr>
              <a:t>SUMMARISE </a:t>
            </a:r>
            <a:br>
              <a:rPr lang="en-US" sz="2800"/>
            </a:br>
            <a:r>
              <a:rPr lang="en-US" sz="2800">
                <a:sym typeface="+mn-ea"/>
              </a:rPr>
              <a:t>             * MAKE A RECOMMENDARION </a:t>
            </a:r>
            <a:br>
              <a:rPr lang="en-US" sz="2800"/>
            </a:br>
            <a:r>
              <a:rPr lang="en-US" sz="2800">
                <a:sym typeface="+mn-ea"/>
              </a:rPr>
              <a:t>             * RROVIDE FUTURE DIRECTIONS</a:t>
            </a:r>
            <a:br>
              <a:rPr lang="en-US" sz="2800"/>
            </a:br>
            <a:r>
              <a:rPr lang="en-US" sz="2800">
                <a:sym typeface="+mn-ea"/>
              </a:rPr>
              <a:t>             * USE VISUAL AIDS </a:t>
            </a:r>
            <a:br>
              <a:rPr lang="en-US" sz="2800"/>
            </a:br>
            <a:r>
              <a:rPr lang="en-US" sz="2800">
                <a:sym typeface="+mn-ea"/>
              </a:rPr>
              <a:t>             * AVOID SAMPL STATEMENTS </a:t>
            </a:r>
            <a:br>
              <a:rPr lang="en-US" sz="2800"/>
            </a:br>
            <a:r>
              <a:rPr lang="en-US" sz="2800">
                <a:sym typeface="+mn-ea"/>
              </a:rPr>
              <a:t>             * THANK YOU AUDIENCE  </a:t>
            </a:r>
            <a:endParaRPr lang="en-US" sz="2800"/>
          </a:p>
        </p:txBody>
      </p:sp>
      <p:sp>
        <p:nvSpPr>
          <p:cNvPr id="5" name="Text Box 4"/>
          <p:cNvSpPr txBox="1"/>
          <p:nvPr/>
        </p:nvSpPr>
        <p:spPr>
          <a:xfrm>
            <a:off x="990600" y="304800"/>
            <a:ext cx="6096000" cy="829945"/>
          </a:xfrm>
          <a:prstGeom prst="rect">
            <a:avLst/>
          </a:prstGeom>
          <a:noFill/>
        </p:spPr>
        <p:txBody>
          <a:bodyPr wrap="square" rtlCol="0" anchor="t">
            <a:spAutoFit/>
          </a:bodyPr>
          <a:lstStyle/>
          <a:p>
            <a:r>
              <a:rPr lang="en-US" sz="4800" dirty="0">
                <a:latin typeface="Times New Roman" panose="02020603050405020304" pitchFamily="18" charset="0"/>
                <a:cs typeface="Times New Roman" panose="02020603050405020304" pitchFamily="18" charset="0"/>
                <a:sym typeface="+mn-ea"/>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676275" y="2320326"/>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314325" y="1930400"/>
            <a:ext cx="4064000" cy="127635"/>
          </a:xfrm>
          <a:prstGeom prst="rect">
            <a:avLst/>
          </a:prstGeom>
          <a:noFill/>
        </p:spPr>
        <p:txBody>
          <a:bodyPr wrap="square" rtlCol="0">
            <a:spAutoFit/>
          </a:bodyPr>
          <a:lstStyle/>
          <a:p>
            <a:pPr indent="0" algn="just">
              <a:lnSpc>
                <a:spcPct val="10000"/>
              </a:lnSpc>
              <a:buNone/>
            </a:pPr>
            <a:r>
              <a:rPr lang="en-US" sz="2400" b="1"/>
              <a:t>WHAT IS NOT A </a:t>
            </a:r>
            <a:r>
              <a:rPr lang="en-US" sz="2400" b="1">
                <a:solidFill>
                  <a:schemeClr val="tx1"/>
                </a:solidFill>
              </a:rPr>
              <a:t>PROBLEM ?</a:t>
            </a:r>
          </a:p>
        </p:txBody>
      </p:sp>
      <p:sp>
        <p:nvSpPr>
          <p:cNvPr id="11" name="Text Box 10"/>
          <p:cNvSpPr txBox="1"/>
          <p:nvPr/>
        </p:nvSpPr>
        <p:spPr>
          <a:xfrm>
            <a:off x="1607820" y="2434590"/>
            <a:ext cx="4064000" cy="460375"/>
          </a:xfrm>
          <a:prstGeom prst="rect">
            <a:avLst/>
          </a:prstGeom>
          <a:noFill/>
        </p:spPr>
        <p:txBody>
          <a:bodyPr wrap="square" rtlCol="0">
            <a:spAutoFit/>
          </a:bodyPr>
          <a:lstStyle/>
          <a:p>
            <a:pPr marL="342900" indent="-342900">
              <a:buFont typeface="Wingdings" panose="05000000000000000000" charset="0"/>
              <a:buChar char="v"/>
            </a:pPr>
            <a:r>
              <a:rPr lang="en-US" sz="2400"/>
              <a:t>Lack of study in this area</a:t>
            </a:r>
          </a:p>
        </p:txBody>
      </p:sp>
      <p:sp>
        <p:nvSpPr>
          <p:cNvPr id="16" name="Text Box 15"/>
          <p:cNvSpPr txBox="1"/>
          <p:nvPr/>
        </p:nvSpPr>
        <p:spPr>
          <a:xfrm>
            <a:off x="1628775" y="3089275"/>
            <a:ext cx="4064000" cy="1198880"/>
          </a:xfrm>
          <a:prstGeom prst="rect">
            <a:avLst/>
          </a:prstGeom>
          <a:noFill/>
        </p:spPr>
        <p:txBody>
          <a:bodyPr wrap="square" rtlCol="0">
            <a:spAutoFit/>
          </a:bodyPr>
          <a:lstStyle/>
          <a:p>
            <a:pPr marL="285750" indent="-285750">
              <a:buFont typeface="Wingdings" panose="05000000000000000000" charset="0"/>
              <a:buChar char="v"/>
            </a:pPr>
            <a:r>
              <a:rPr lang="en-US" sz="2400"/>
              <a:t>Studies were carried out elsewhere but not done locally</a:t>
            </a:r>
          </a:p>
        </p:txBody>
      </p:sp>
      <p:sp>
        <p:nvSpPr>
          <p:cNvPr id="17" name="Text Box 16"/>
          <p:cNvSpPr txBox="1"/>
          <p:nvPr/>
        </p:nvSpPr>
        <p:spPr>
          <a:xfrm>
            <a:off x="1548130" y="4405630"/>
            <a:ext cx="4087495" cy="1602105"/>
          </a:xfrm>
          <a:prstGeom prst="rect">
            <a:avLst/>
          </a:prstGeom>
          <a:noFill/>
        </p:spPr>
        <p:txBody>
          <a:bodyPr wrap="square" rtlCol="0">
            <a:noAutofit/>
          </a:bodyPr>
          <a:lstStyle/>
          <a:p>
            <a:pPr marL="342900" indent="-342900">
              <a:buFont typeface="Wingdings" panose="05000000000000000000" charset="0"/>
              <a:buChar char="v"/>
            </a:pPr>
            <a:r>
              <a:rPr lang="en-US" sz="2400"/>
              <a:t>Studies were carried out using a particular type of sample but mine will use a different type of sample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280795" y="1889125"/>
            <a:ext cx="6684645" cy="3971290"/>
          </a:xfrm>
          <a:prstGeom prst="rect">
            <a:avLst/>
          </a:prstGeom>
          <a:noFill/>
        </p:spPr>
        <p:txBody>
          <a:bodyPr wrap="square" rtlCol="0">
            <a:noAutofit/>
          </a:bodyPr>
          <a:lstStyle/>
          <a:p>
            <a:endParaRPr lang="en-US"/>
          </a:p>
        </p:txBody>
      </p:sp>
      <p:sp>
        <p:nvSpPr>
          <p:cNvPr id="12" name="Text Box 11"/>
          <p:cNvSpPr txBox="1"/>
          <p:nvPr/>
        </p:nvSpPr>
        <p:spPr>
          <a:xfrm>
            <a:off x="1407795" y="2016125"/>
            <a:ext cx="6684645" cy="3971290"/>
          </a:xfrm>
          <a:prstGeom prst="rect">
            <a:avLst/>
          </a:prstGeom>
          <a:noFill/>
        </p:spPr>
        <p:txBody>
          <a:bodyPr wrap="square" rtlCol="0">
            <a:noAutofit/>
          </a:bodyPr>
          <a:lstStyle/>
          <a:p>
            <a:endParaRPr lang="en-US"/>
          </a:p>
        </p:txBody>
      </p:sp>
      <p:sp>
        <p:nvSpPr>
          <p:cNvPr id="13" name="Text Box 12"/>
          <p:cNvSpPr txBox="1"/>
          <p:nvPr/>
        </p:nvSpPr>
        <p:spPr>
          <a:xfrm>
            <a:off x="1877695" y="1779270"/>
            <a:ext cx="6513830" cy="4441825"/>
          </a:xfrm>
          <a:prstGeom prst="rect">
            <a:avLst/>
          </a:prstGeom>
          <a:noFill/>
        </p:spPr>
        <p:txBody>
          <a:bodyPr wrap="square" rtlCol="0">
            <a:noAutofit/>
          </a:bodyPr>
          <a:lstStyle/>
          <a:p>
            <a:r>
              <a:rPr lang="en-US" altLang="en-IN" dirty="0">
                <a:latin typeface="Times New Roman" panose="02020603050405020304" pitchFamily="18" charset="0"/>
                <a:cs typeface="Times New Roman" panose="02020603050405020304" pitchFamily="18" charset="0"/>
                <a:sym typeface="+mn-ea"/>
              </a:rPr>
              <a:t>* A overview is a refrence point that can be used throughout the projects lifecycle.  It can also be used as an introduction to project proposaal, which contains more detailed information about the project schedule and budget. </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When writting a project overview, it’s important to communicate with you team and get their feedback.</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A project overview ia  a document that summarizes  a project keys details in a concise easy-to-under-stand way.</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Its a foundational  document  that helps you  communcate the projects . </a:t>
            </a:r>
            <a:endParaRPr lang="en-US" altLang="en-IN"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919480" y="1775460"/>
            <a:ext cx="4064000" cy="460375"/>
          </a:xfrm>
          <a:prstGeom prst="rect">
            <a:avLst/>
          </a:prstGeom>
          <a:noFill/>
        </p:spPr>
        <p:txBody>
          <a:bodyPr wrap="square" rtlCol="0">
            <a:spAutoFit/>
          </a:bodyPr>
          <a:lstStyle/>
          <a:p>
            <a:r>
              <a:rPr lang="en-US" sz="2400" b="1"/>
              <a:t>Types of end users</a:t>
            </a:r>
          </a:p>
        </p:txBody>
      </p:sp>
      <p:sp>
        <p:nvSpPr>
          <p:cNvPr id="9" name="Text Box 8"/>
          <p:cNvSpPr txBox="1"/>
          <p:nvPr/>
        </p:nvSpPr>
        <p:spPr>
          <a:xfrm>
            <a:off x="2643505" y="2413000"/>
            <a:ext cx="4064000" cy="460375"/>
          </a:xfrm>
          <a:prstGeom prst="rect">
            <a:avLst/>
          </a:prstGeom>
          <a:noFill/>
        </p:spPr>
        <p:txBody>
          <a:bodyPr wrap="square" rtlCol="0">
            <a:spAutoFit/>
          </a:bodyPr>
          <a:lstStyle/>
          <a:p>
            <a:pPr marL="342900" indent="-342900">
              <a:buFont typeface="Wingdings" panose="05000000000000000000" charset="0"/>
              <a:buChar char="Ø"/>
            </a:pPr>
            <a:r>
              <a:rPr lang="en-US" sz="2400"/>
              <a:t>Nonprogramming end users </a:t>
            </a:r>
          </a:p>
        </p:txBody>
      </p:sp>
      <p:sp>
        <p:nvSpPr>
          <p:cNvPr id="10" name="Text Box 9"/>
          <p:cNvSpPr txBox="1"/>
          <p:nvPr/>
        </p:nvSpPr>
        <p:spPr>
          <a:xfrm>
            <a:off x="2639060" y="2835275"/>
            <a:ext cx="4079875" cy="461010"/>
          </a:xfrm>
          <a:prstGeom prst="rect">
            <a:avLst/>
          </a:prstGeom>
          <a:noFill/>
        </p:spPr>
        <p:txBody>
          <a:bodyPr wrap="square" rtlCol="0">
            <a:noAutofit/>
          </a:bodyPr>
          <a:lstStyle/>
          <a:p>
            <a:pPr marL="342900" indent="-342900">
              <a:buFont typeface="Wingdings" panose="05000000000000000000" charset="0"/>
              <a:buChar char="Ø"/>
            </a:pPr>
            <a:r>
              <a:rPr lang="en-US" sz="2400"/>
              <a:t>Comm and level end users</a:t>
            </a:r>
          </a:p>
        </p:txBody>
      </p:sp>
      <p:sp>
        <p:nvSpPr>
          <p:cNvPr id="11" name="Text Box 10"/>
          <p:cNvSpPr txBox="1"/>
          <p:nvPr/>
        </p:nvSpPr>
        <p:spPr>
          <a:xfrm>
            <a:off x="2616200" y="3224530"/>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Programming level end users</a:t>
            </a:r>
          </a:p>
        </p:txBody>
      </p:sp>
      <p:sp>
        <p:nvSpPr>
          <p:cNvPr id="12" name="Text Box 11"/>
          <p:cNvSpPr txBox="1"/>
          <p:nvPr/>
        </p:nvSpPr>
        <p:spPr>
          <a:xfrm>
            <a:off x="2620645" y="3961765"/>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Functional support personnel</a:t>
            </a:r>
          </a:p>
        </p:txBody>
      </p:sp>
      <p:sp>
        <p:nvSpPr>
          <p:cNvPr id="14" name="Text Box 13"/>
          <p:cNvSpPr txBox="1"/>
          <p:nvPr/>
        </p:nvSpPr>
        <p:spPr>
          <a:xfrm>
            <a:off x="2590800" y="4740275"/>
            <a:ext cx="4013200" cy="822960"/>
          </a:xfrm>
          <a:prstGeom prst="rect">
            <a:avLst/>
          </a:prstGeom>
          <a:noFill/>
        </p:spPr>
        <p:txBody>
          <a:bodyPr wrap="square" rtlCol="0">
            <a:noAutofit/>
          </a:bodyPr>
          <a:lstStyle/>
          <a:p>
            <a:pPr marL="342900" indent="-342900">
              <a:buFont typeface="Wingdings" panose="05000000000000000000" charset="0"/>
              <a:buChar char="Ø"/>
            </a:pPr>
            <a:r>
              <a:rPr lang="en-US" sz="2400"/>
              <a:t>End user computing support personnel</a:t>
            </a:r>
          </a:p>
        </p:txBody>
      </p:sp>
      <p:sp>
        <p:nvSpPr>
          <p:cNvPr id="16" name="Text Box 15"/>
          <p:cNvSpPr txBox="1"/>
          <p:nvPr/>
        </p:nvSpPr>
        <p:spPr>
          <a:xfrm>
            <a:off x="2565400" y="5488940"/>
            <a:ext cx="4064000" cy="1198880"/>
          </a:xfrm>
          <a:prstGeom prst="rect">
            <a:avLst/>
          </a:prstGeom>
          <a:noFill/>
        </p:spPr>
        <p:txBody>
          <a:bodyPr wrap="square" rtlCol="0">
            <a:spAutoFit/>
          </a:bodyPr>
          <a:lstStyle/>
          <a:p>
            <a:pPr marL="342900" indent="-342900">
              <a:buFont typeface="Wingdings" panose="05000000000000000000" charset="0"/>
              <a:buChar char="Ø"/>
            </a:pPr>
            <a:r>
              <a:rPr lang="en-US" sz="2400"/>
              <a:t>Data processing programmers in end user languages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124200" y="1808480"/>
            <a:ext cx="6096000" cy="829945"/>
          </a:xfrm>
          <a:prstGeom prst="rect">
            <a:avLst/>
          </a:prstGeom>
          <a:noFill/>
        </p:spPr>
        <p:txBody>
          <a:bodyPr wrap="square" rtlCol="0" anchor="t">
            <a:spAutoFit/>
          </a:bodyPr>
          <a:lstStyle/>
          <a:p>
            <a:r>
              <a:rPr lang="en-US" sz="2400">
                <a:sym typeface="+mn-ea"/>
              </a:rPr>
              <a:t>Target audience whose problems will be solved by your product or services </a:t>
            </a:r>
          </a:p>
        </p:txBody>
      </p:sp>
      <p:sp>
        <p:nvSpPr>
          <p:cNvPr id="10" name="Text Box 9"/>
          <p:cNvSpPr txBox="1"/>
          <p:nvPr/>
        </p:nvSpPr>
        <p:spPr>
          <a:xfrm>
            <a:off x="3048000" y="27432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Benefits and features how are they different from your competitors</a:t>
            </a:r>
          </a:p>
        </p:txBody>
      </p:sp>
      <p:sp>
        <p:nvSpPr>
          <p:cNvPr id="11" name="Text Box 10"/>
          <p:cNvSpPr txBox="1"/>
          <p:nvPr/>
        </p:nvSpPr>
        <p:spPr>
          <a:xfrm>
            <a:off x="3352800" y="3599815"/>
            <a:ext cx="6096000" cy="460375"/>
          </a:xfrm>
          <a:prstGeom prst="rect">
            <a:avLst/>
          </a:prstGeom>
          <a:noFill/>
        </p:spPr>
        <p:txBody>
          <a:bodyPr wrap="square" rtlCol="0" anchor="t">
            <a:spAutoFit/>
          </a:bodyPr>
          <a:lstStyle/>
          <a:p>
            <a:r>
              <a:rPr lang="en-US" sz="2400">
                <a:sym typeface="+mn-ea"/>
              </a:rPr>
              <a:t>productor service what is your brand promise</a:t>
            </a:r>
          </a:p>
        </p:txBody>
      </p:sp>
      <p:sp>
        <p:nvSpPr>
          <p:cNvPr id="12" name="Text Box 11"/>
          <p:cNvSpPr txBox="1"/>
          <p:nvPr/>
        </p:nvSpPr>
        <p:spPr>
          <a:xfrm>
            <a:off x="3048000" y="41910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Excellent execution can you deliver on your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2667000" y="1828800"/>
            <a:ext cx="6096000" cy="829945"/>
          </a:xfrm>
          <a:prstGeom prst="rect">
            <a:avLst/>
          </a:prstGeom>
          <a:noFill/>
        </p:spPr>
        <p:txBody>
          <a:bodyPr wrap="square" rtlCol="0" anchor="t">
            <a:spAutoFit/>
          </a:bodyPr>
          <a:lstStyle/>
          <a:p>
            <a:r>
              <a:rPr lang="en-US" sz="2400">
                <a:sym typeface="+mn-ea"/>
              </a:rPr>
              <a:t>A dataset is a collection of organized data that can be used. </a:t>
            </a:r>
          </a:p>
        </p:txBody>
      </p:sp>
      <p:sp>
        <p:nvSpPr>
          <p:cNvPr id="4" name="Text Box 3"/>
          <p:cNvSpPr txBox="1"/>
          <p:nvPr/>
        </p:nvSpPr>
        <p:spPr>
          <a:xfrm>
            <a:off x="3195320" y="2971800"/>
            <a:ext cx="6096000" cy="46037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Analysiss,processing,or other purposes.</a:t>
            </a:r>
          </a:p>
        </p:txBody>
      </p:sp>
      <p:sp>
        <p:nvSpPr>
          <p:cNvPr id="5" name="Text Box 4"/>
          <p:cNvSpPr txBox="1"/>
          <p:nvPr/>
        </p:nvSpPr>
        <p:spPr>
          <a:xfrm>
            <a:off x="2971800" y="374523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Datasets can contain many different types of data,</a:t>
            </a:r>
          </a:p>
        </p:txBody>
      </p:sp>
      <p:sp>
        <p:nvSpPr>
          <p:cNvPr id="6" name="Text Box 5"/>
          <p:cNvSpPr txBox="1"/>
          <p:nvPr/>
        </p:nvSpPr>
        <p:spPr>
          <a:xfrm>
            <a:off x="3048000" y="495300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Numerical values,text,images,audio recordings,and basic descriptions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057400"/>
            <a:ext cx="6096000" cy="1383665"/>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inweek-over -week (wow) anallysis shows how a given varcreases or decreases from one week to the next. </a:t>
            </a:r>
          </a:p>
        </p:txBody>
      </p:sp>
      <p:sp>
        <p:nvSpPr>
          <p:cNvPr id="11" name="Text Box 10"/>
          <p:cNvSpPr txBox="1"/>
          <p:nvPr/>
        </p:nvSpPr>
        <p:spPr>
          <a:xfrm>
            <a:off x="3048000" y="3886200"/>
            <a:ext cx="6096000" cy="2245360"/>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 For xample, a 4% wow sales growth ould imply that the current week sales, increased by 4% percent when compared with the previous week sales.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800" dirty="0">
              <a:solidFill>
                <a:srgbClr val="0D0D0D"/>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2686</Words>
  <Application>Microsoft Office PowerPoint</Application>
  <PresentationFormat>Widescreen</PresentationFormat>
  <Paragraphs>132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SUMMARISE               * MAKE A RECOMMENDARION               * RROVIDE FUTURE DIRECTIONS              * USE VISUAL AIDS               * AVOID SAMPL STATEMENTS               * THANK YOU AUDIENCE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Vaishnavi S</cp:lastModifiedBy>
  <cp:revision>21</cp:revision>
  <dcterms:created xsi:type="dcterms:W3CDTF">2024-03-29T15:07:00Z</dcterms:created>
  <dcterms:modified xsi:type="dcterms:W3CDTF">2024-09-09T09:17:50Z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16337FB608D44B33926E7FCA132ACAC8_13</vt:lpwstr>
  </property>
  <property fmtid="{D5CDD505-2E9C-101B-9397-08002B2CF9AE}" pid="5" name="KSOProductBuildVer">
    <vt:lpwstr>1033-12.2.0.13472</vt:lpwstr>
  </property>
</Properties>
</file>