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86" r:id="rId7"/>
    <p:sldId id="288" r:id="rId8"/>
    <p:sldId id="297" r:id="rId9"/>
    <p:sldId id="298" r:id="rId10"/>
    <p:sldId id="300" r:id="rId11"/>
    <p:sldId id="299"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varScale="1">
        <p:scale>
          <a:sx n="78" d="100"/>
          <a:sy n="78" d="100"/>
        </p:scale>
        <p:origin x="878"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4/25/2024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70977D-D7ED-5D62-6CE3-6221D273C8E0}"/>
              </a:ext>
            </a:extLst>
          </p:cNvPr>
          <p:cNvSpPr txBox="1"/>
          <p:nvPr/>
        </p:nvSpPr>
        <p:spPr>
          <a:xfrm>
            <a:off x="0" y="2007927"/>
            <a:ext cx="8908026" cy="1938992"/>
          </a:xfrm>
          <a:prstGeom prst="rect">
            <a:avLst/>
          </a:prstGeom>
          <a:noFill/>
        </p:spPr>
        <p:txBody>
          <a:bodyPr wrap="square">
            <a:spAutoFit/>
          </a:bodyPr>
          <a:lstStyle/>
          <a:p>
            <a:pPr algn="ctr"/>
            <a:r>
              <a:rPr lang="en-IN" sz="6000" b="1" dirty="0">
                <a:solidFill>
                  <a:srgbClr val="0070C0"/>
                </a:solidFill>
                <a:latin typeface="Times New Roman" panose="02020603050405020304" pitchFamily="18" charset="0"/>
                <a:cs typeface="Times New Roman" panose="02020603050405020304" pitchFamily="18" charset="0"/>
              </a:rPr>
              <a:t>TASK MANAGEMENT</a:t>
            </a:r>
          </a:p>
          <a:p>
            <a:pPr algn="ctr"/>
            <a:r>
              <a:rPr lang="en-IN" sz="6000" b="1" dirty="0">
                <a:solidFill>
                  <a:srgbClr val="0070C0"/>
                </a:solidFill>
                <a:latin typeface="Times New Roman" panose="02020603050405020304" pitchFamily="18" charset="0"/>
                <a:cs typeface="Times New Roman" panose="02020603050405020304" pitchFamily="18" charset="0"/>
              </a:rPr>
              <a:t>Project on EJS</a:t>
            </a:r>
          </a:p>
        </p:txBody>
      </p:sp>
      <p:sp>
        <p:nvSpPr>
          <p:cNvPr id="8" name="TextBox 7">
            <a:extLst>
              <a:ext uri="{FF2B5EF4-FFF2-40B4-BE49-F238E27FC236}">
                <a16:creationId xmlns:a16="http://schemas.microsoft.com/office/drawing/2014/main" id="{EE2F9870-133C-93B3-83AE-F5E6AC80B307}"/>
              </a:ext>
            </a:extLst>
          </p:cNvPr>
          <p:cNvSpPr txBox="1"/>
          <p:nvPr/>
        </p:nvSpPr>
        <p:spPr>
          <a:xfrm>
            <a:off x="2467898" y="5143569"/>
            <a:ext cx="8662217" cy="1323439"/>
          </a:xfrm>
          <a:prstGeom prst="rect">
            <a:avLst/>
          </a:prstGeom>
          <a:noFill/>
        </p:spPr>
        <p:txBody>
          <a:bodyPr wrap="square">
            <a:spAutoFit/>
          </a:bodyPr>
          <a:lstStyle/>
          <a:p>
            <a:r>
              <a:rPr lang="en-US" sz="4000" b="1" dirty="0">
                <a:solidFill>
                  <a:srgbClr val="0070C0"/>
                </a:solidFill>
                <a:latin typeface="Times New Roman" panose="02020603050405020304" pitchFamily="18" charset="0"/>
                <a:cs typeface="Times New Roman" panose="02020603050405020304" pitchFamily="18" charset="0"/>
              </a:rPr>
              <a:t>Submitted By: Vaishnavi Kesherwani</a:t>
            </a:r>
          </a:p>
          <a:p>
            <a:r>
              <a:rPr lang="en-US" sz="4000" b="1" dirty="0">
                <a:solidFill>
                  <a:srgbClr val="0070C0"/>
                </a:solidFill>
                <a:latin typeface="Times New Roman" panose="02020603050405020304" pitchFamily="18" charset="0"/>
                <a:cs typeface="Times New Roman" panose="02020603050405020304" pitchFamily="18" charset="0"/>
              </a:rPr>
              <a:t>NSTI: Allahabad</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6546955-F122-1952-9986-4F4EFD0769C9}"/>
              </a:ext>
            </a:extLst>
          </p:cNvPr>
          <p:cNvSpPr txBox="1"/>
          <p:nvPr/>
        </p:nvSpPr>
        <p:spPr>
          <a:xfrm>
            <a:off x="501445" y="0"/>
            <a:ext cx="7197213" cy="1015663"/>
          </a:xfrm>
          <a:prstGeom prst="rect">
            <a:avLst/>
          </a:prstGeom>
          <a:noFill/>
        </p:spPr>
        <p:txBody>
          <a:bodyPr wrap="square">
            <a:spAutoFit/>
          </a:bodyPr>
          <a:lstStyle/>
          <a:p>
            <a:pPr algn="ctr"/>
            <a:r>
              <a:rPr lang="en-US" sz="6000" b="1"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Acknowledgement</a:t>
            </a:r>
            <a:endParaRPr lang="en-US" sz="6000" b="1"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760F8BC-3888-24E7-6AE8-0F254F20358D}"/>
              </a:ext>
            </a:extLst>
          </p:cNvPr>
          <p:cNvSpPr txBox="1"/>
          <p:nvPr/>
        </p:nvSpPr>
        <p:spPr>
          <a:xfrm>
            <a:off x="698088" y="868180"/>
            <a:ext cx="10530349" cy="4832092"/>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We thank the IBM organization and NSTI college for supporting us. We want to take this opportunity to express our deep gratitude and profound admiration to our Edunet mentors, Mr. Gufranullah Ansari and Mr. Nashit Humam, for providing assistance and guidance at every stage.</a:t>
            </a:r>
          </a:p>
          <a:p>
            <a:r>
              <a:rPr lang="en-US" sz="2200" dirty="0">
                <a:latin typeface="Times New Roman" panose="02020603050405020304" pitchFamily="18" charset="0"/>
                <a:cs typeface="Times New Roman" panose="02020603050405020304" pitchFamily="18" charset="0"/>
              </a:rPr>
              <a:t>Furthermore, we would like to acknowledge the valuable input and assistance. His immense knowledge, profound experience, and professional expertise have enabled me to complete this project successfully.</a:t>
            </a:r>
          </a:p>
          <a:p>
            <a:r>
              <a:rPr lang="en-US" sz="2200" dirty="0">
                <a:latin typeface="Times New Roman" panose="02020603050405020304" pitchFamily="18" charset="0"/>
                <a:cs typeface="Times New Roman" panose="02020603050405020304" pitchFamily="18" charset="0"/>
              </a:rPr>
              <a:t>In addition, to the Ministry of Skill Development &amp; Entrepreneurship and IBM for granting us the diploma course. Their technical and financial support has enabled us to complete our diploma course studies successfully. We are thankful   </a:t>
            </a:r>
          </a:p>
          <a:p>
            <a:r>
              <a:rPr lang="en-US" sz="2200" dirty="0">
                <a:latin typeface="Times New Roman" panose="02020603050405020304" pitchFamily="18" charset="0"/>
                <a:cs typeface="Times New Roman" panose="02020603050405020304" pitchFamily="18" charset="0"/>
              </a:rPr>
              <a:t>to my family for their encouragement, understanding, and patience throughout and for being a constant source of motivation.</a:t>
            </a:r>
          </a:p>
          <a:p>
            <a:r>
              <a:rPr lang="en-US" sz="2200" dirty="0">
                <a:latin typeface="Times New Roman" panose="02020603050405020304" pitchFamily="18" charset="0"/>
                <a:cs typeface="Times New Roman" panose="02020603050405020304" pitchFamily="18" charset="0"/>
              </a:rPr>
              <a:t>Lastly, we would like to express my heartfelt appreciation to everyone who provided moral support and engaged in meaningful discussions, enhancing my understanding.</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110F3B7-573B-E1A7-C1E4-3DD9CE73456B}"/>
              </a:ext>
            </a:extLst>
          </p:cNvPr>
          <p:cNvSpPr txBox="1"/>
          <p:nvPr/>
        </p:nvSpPr>
        <p:spPr>
          <a:xfrm>
            <a:off x="2143431" y="434768"/>
            <a:ext cx="9409471" cy="1015663"/>
          </a:xfrm>
          <a:prstGeom prst="rect">
            <a:avLst/>
          </a:prstGeom>
          <a:noFill/>
        </p:spPr>
        <p:txBody>
          <a:bodyPr wrap="square">
            <a:spAutoFit/>
          </a:bodyPr>
          <a:lstStyle/>
          <a:p>
            <a:r>
              <a:rPr lang="en-IN" sz="6000" b="1" dirty="0">
                <a:solidFill>
                  <a:srgbClr val="0070C0"/>
                </a:solidFill>
                <a:latin typeface="Times New Roman" panose="02020603050405020304" pitchFamily="18" charset="0"/>
                <a:cs typeface="Times New Roman" panose="02020603050405020304" pitchFamily="18" charset="0"/>
              </a:rPr>
              <a:t>Introduction to Problem</a:t>
            </a:r>
          </a:p>
        </p:txBody>
      </p:sp>
      <p:sp>
        <p:nvSpPr>
          <p:cNvPr id="11" name="TextBox 10">
            <a:extLst>
              <a:ext uri="{FF2B5EF4-FFF2-40B4-BE49-F238E27FC236}">
                <a16:creationId xmlns:a16="http://schemas.microsoft.com/office/drawing/2014/main" id="{39E97E38-304D-FE63-A262-96F6322B5951}"/>
              </a:ext>
            </a:extLst>
          </p:cNvPr>
          <p:cNvSpPr txBox="1"/>
          <p:nvPr/>
        </p:nvSpPr>
        <p:spPr>
          <a:xfrm>
            <a:off x="1465005" y="1626212"/>
            <a:ext cx="10087897" cy="313932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today's fast-paced world, effective task management is crucial for individuals and organizations alike to stay organized, meet deadlines, and achieve goals efficiently. However, traditional methods of task management, such as handwritten to-do lists or basic digital tools, often fall short in providing the flexibility and functionality required in modern workflows.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Recognizing the limitations of conventional task management approaches, this project introduces a To-Do-List application developed using EJS (Embedded JavaScript). EJS offers a robust framework for creating dynamic web applications, leveraging the power of JavaScript to generate HTML content seamlessly.</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18BA771-829D-D3B2-D70D-7D621CABDC79}"/>
              </a:ext>
            </a:extLst>
          </p:cNvPr>
          <p:cNvSpPr txBox="1"/>
          <p:nvPr/>
        </p:nvSpPr>
        <p:spPr>
          <a:xfrm>
            <a:off x="1140542" y="365940"/>
            <a:ext cx="8986684" cy="1015663"/>
          </a:xfrm>
          <a:prstGeom prst="rect">
            <a:avLst/>
          </a:prstGeom>
          <a:noFill/>
        </p:spPr>
        <p:txBody>
          <a:bodyPr wrap="square">
            <a:spAutoFit/>
          </a:bodyPr>
          <a:lstStyle/>
          <a:p>
            <a:r>
              <a:rPr lang="en-IN" sz="6000" b="1" dirty="0">
                <a:solidFill>
                  <a:srgbClr val="0070C0"/>
                </a:solidFill>
                <a:latin typeface="Times New Roman" panose="02020603050405020304" pitchFamily="18" charset="0"/>
                <a:cs typeface="Times New Roman" panose="02020603050405020304" pitchFamily="18" charset="0"/>
              </a:rPr>
              <a:t>Proposed Solution</a:t>
            </a:r>
          </a:p>
        </p:txBody>
      </p:sp>
      <p:sp>
        <p:nvSpPr>
          <p:cNvPr id="13" name="TextBox 12">
            <a:extLst>
              <a:ext uri="{FF2B5EF4-FFF2-40B4-BE49-F238E27FC236}">
                <a16:creationId xmlns:a16="http://schemas.microsoft.com/office/drawing/2014/main" id="{A8AD46AE-B375-9DA4-E160-559C624340D9}"/>
              </a:ext>
            </a:extLst>
          </p:cNvPr>
          <p:cNvSpPr txBox="1"/>
          <p:nvPr/>
        </p:nvSpPr>
        <p:spPr>
          <a:xfrm>
            <a:off x="1140542" y="1643108"/>
            <a:ext cx="7492181" cy="2123658"/>
          </a:xfrm>
          <a:prstGeom prst="rect">
            <a:avLst/>
          </a:prstGeom>
          <a:noFill/>
        </p:spPr>
        <p:txBody>
          <a:bodyPr wrap="square">
            <a:spAutoFit/>
          </a:bodyPr>
          <a:lstStyle/>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Dynamic Task Creation and Editing</a:t>
            </a: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Real-Time Updates with EJS Templates</a:t>
            </a: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Task Categorization and Filtering</a:t>
            </a: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User Authentication and Authorization</a:t>
            </a: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Responsive Design for Multi-Device Compatibility</a:t>
            </a: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Intuitive User Interface and Interaction</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9F54CD-1776-4620-D5BB-BD459DDE6460}"/>
              </a:ext>
            </a:extLst>
          </p:cNvPr>
          <p:cNvSpPr txBox="1"/>
          <p:nvPr/>
        </p:nvSpPr>
        <p:spPr>
          <a:xfrm>
            <a:off x="1956618" y="434767"/>
            <a:ext cx="8711381" cy="1015663"/>
          </a:xfrm>
          <a:prstGeom prst="rect">
            <a:avLst/>
          </a:prstGeom>
          <a:noFill/>
        </p:spPr>
        <p:txBody>
          <a:bodyPr wrap="square">
            <a:spAutoFit/>
          </a:bodyPr>
          <a:lstStyle/>
          <a:p>
            <a:r>
              <a:rPr lang="en-IN" sz="6000" b="1" dirty="0">
                <a:solidFill>
                  <a:srgbClr val="0070C0"/>
                </a:solidFill>
                <a:latin typeface="Times New Roman" panose="02020603050405020304" pitchFamily="18" charset="0"/>
                <a:cs typeface="Times New Roman" panose="02020603050405020304" pitchFamily="18" charset="0"/>
              </a:rPr>
              <a:t>Implementation Details</a:t>
            </a:r>
          </a:p>
        </p:txBody>
      </p:sp>
      <p:sp>
        <p:nvSpPr>
          <p:cNvPr id="7" name="TextBox 6">
            <a:extLst>
              <a:ext uri="{FF2B5EF4-FFF2-40B4-BE49-F238E27FC236}">
                <a16:creationId xmlns:a16="http://schemas.microsoft.com/office/drawing/2014/main" id="{576CEE96-AA6F-7451-221C-50F26217AF7E}"/>
              </a:ext>
            </a:extLst>
          </p:cNvPr>
          <p:cNvSpPr txBox="1"/>
          <p:nvPr/>
        </p:nvSpPr>
        <p:spPr>
          <a:xfrm>
            <a:off x="1956618" y="1929269"/>
            <a:ext cx="6096000" cy="2123658"/>
          </a:xfrm>
          <a:prstGeom prst="rect">
            <a:avLst/>
          </a:prstGeom>
          <a:noFill/>
        </p:spPr>
        <p:txBody>
          <a:bodyPr wrap="square">
            <a:spAutoFit/>
          </a:bodyPr>
          <a:lstStyle/>
          <a:p>
            <a:pPr marL="342900" indent="-342900">
              <a:buAutoNum type="arabicPeriod"/>
            </a:pPr>
            <a:r>
              <a:rPr lang="en-US" sz="2200" b="1" dirty="0">
                <a:latin typeface="Times New Roman" panose="02020603050405020304" pitchFamily="18" charset="0"/>
                <a:cs typeface="Times New Roman" panose="02020603050405020304" pitchFamily="18" charset="0"/>
              </a:rPr>
              <a:t>Project Setup and Configuration</a:t>
            </a:r>
          </a:p>
          <a:p>
            <a:pPr marL="342900" indent="-342900">
              <a:buAutoNum type="arabicPeriod"/>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User Authentication and Authorization</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eriod"/>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Task Management Features</a:t>
            </a:r>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eriod"/>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User Interface Design and Interactivity</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eriod"/>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Error Handling and Validation</a:t>
            </a:r>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eriod"/>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Testing and Debugging</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48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6D090E-6A90-E367-B0FB-79EF7247BB64}"/>
              </a:ext>
            </a:extLst>
          </p:cNvPr>
          <p:cNvSpPr txBox="1"/>
          <p:nvPr/>
        </p:nvSpPr>
        <p:spPr>
          <a:xfrm>
            <a:off x="1130709" y="287282"/>
            <a:ext cx="6096000" cy="1015663"/>
          </a:xfrm>
          <a:prstGeom prst="rect">
            <a:avLst/>
          </a:prstGeom>
          <a:noFill/>
        </p:spPr>
        <p:txBody>
          <a:bodyPr wrap="square">
            <a:spAutoFit/>
          </a:bodyPr>
          <a:lstStyle/>
          <a:p>
            <a:r>
              <a:rPr lang="en-IN" sz="6000" b="1" dirty="0">
                <a:solidFill>
                  <a:srgbClr val="0070C0"/>
                </a:solidFill>
                <a:latin typeface="Times New Roman" panose="02020603050405020304" pitchFamily="18" charset="0"/>
                <a:cs typeface="Times New Roman" panose="02020603050405020304" pitchFamily="18" charset="0"/>
              </a:rPr>
              <a:t>Future Scope</a:t>
            </a:r>
          </a:p>
        </p:txBody>
      </p:sp>
      <p:sp>
        <p:nvSpPr>
          <p:cNvPr id="8" name="TextBox 7">
            <a:extLst>
              <a:ext uri="{FF2B5EF4-FFF2-40B4-BE49-F238E27FC236}">
                <a16:creationId xmlns:a16="http://schemas.microsoft.com/office/drawing/2014/main" id="{289C6057-9279-B6EC-8E6F-C4D52DE46D3B}"/>
              </a:ext>
            </a:extLst>
          </p:cNvPr>
          <p:cNvSpPr txBox="1"/>
          <p:nvPr/>
        </p:nvSpPr>
        <p:spPr>
          <a:xfrm>
            <a:off x="1130709" y="1568749"/>
            <a:ext cx="6096000" cy="2603918"/>
          </a:xfrm>
          <a:prstGeom prst="rect">
            <a:avLst/>
          </a:prstGeom>
          <a:noFill/>
        </p:spPr>
        <p:txBody>
          <a:bodyPr wrap="square">
            <a:spAutoFit/>
          </a:bodyPr>
          <a:lstStyle/>
          <a:p>
            <a:pPr marL="342900" lvl="0" indent="-342900">
              <a:lnSpc>
                <a:spcPct val="107000"/>
              </a:lnSpc>
              <a:buFont typeface="Arial" panose="020B0604020202020204" pitchFamily="34" charset="0"/>
              <a:buChar char="•"/>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of Additional Features</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Enhanced Collaboration Features</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Advanced Task Analytics and Insights</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with External Tools and Services</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Accessibility and Localization</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Mobile Applications and Offline Support</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User Feedback and Iterative Improvement</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499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AA525C-707C-1FDF-4708-55D4DB6C9AC8}"/>
              </a:ext>
            </a:extLst>
          </p:cNvPr>
          <p:cNvSpPr txBox="1"/>
          <p:nvPr/>
        </p:nvSpPr>
        <p:spPr>
          <a:xfrm>
            <a:off x="2713703" y="257786"/>
            <a:ext cx="6096000" cy="1015663"/>
          </a:xfrm>
          <a:prstGeom prst="rect">
            <a:avLst/>
          </a:prstGeom>
          <a:noFill/>
        </p:spPr>
        <p:txBody>
          <a:bodyPr wrap="square">
            <a:spAutoFit/>
          </a:bodyPr>
          <a:lstStyle/>
          <a:p>
            <a:r>
              <a:rPr lang="en-IN" sz="6000" b="1" dirty="0">
                <a:solidFill>
                  <a:srgbClr val="0070C0"/>
                </a:solidFill>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47440288-1B87-03BC-A95A-76185C73313C}"/>
              </a:ext>
            </a:extLst>
          </p:cNvPr>
          <p:cNvSpPr txBox="1"/>
          <p:nvPr/>
        </p:nvSpPr>
        <p:spPr>
          <a:xfrm>
            <a:off x="1986115" y="1499700"/>
            <a:ext cx="8652387" cy="2462213"/>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In conclusion, the development of the To-Do-List project using EJS has provided a solid foundation for efficient task management, offering a user-friendly interface, dynamic functionality, and seamless integration of modern web development technologies. Throughout the project, various features and components have been implemented to address the challenges associated with traditional task management methods and enhance productivity and organization for users.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1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AF7DA8-D7E1-156A-96ED-9D139A4D008D}"/>
              </a:ext>
            </a:extLst>
          </p:cNvPr>
          <p:cNvSpPr txBox="1"/>
          <p:nvPr/>
        </p:nvSpPr>
        <p:spPr>
          <a:xfrm>
            <a:off x="1219200" y="139798"/>
            <a:ext cx="8377084" cy="1015663"/>
          </a:xfrm>
          <a:prstGeom prst="rect">
            <a:avLst/>
          </a:prstGeom>
          <a:noFill/>
        </p:spPr>
        <p:txBody>
          <a:bodyPr wrap="square">
            <a:spAutoFit/>
          </a:bodyPr>
          <a:lstStyle/>
          <a:p>
            <a:r>
              <a:rPr lang="en-IN" sz="6000" b="1" dirty="0">
                <a:solidFill>
                  <a:srgbClr val="0070C0"/>
                </a:solidFill>
                <a:latin typeface="Times New Roman" panose="02020603050405020304" pitchFamily="18" charset="0"/>
                <a:cs typeface="Times New Roman" panose="02020603050405020304" pitchFamily="18" charset="0"/>
              </a:rPr>
              <a:t>Screenshot of Project</a:t>
            </a:r>
          </a:p>
        </p:txBody>
      </p:sp>
      <p:pic>
        <p:nvPicPr>
          <p:cNvPr id="7" name="Picture 6">
            <a:extLst>
              <a:ext uri="{FF2B5EF4-FFF2-40B4-BE49-F238E27FC236}">
                <a16:creationId xmlns:a16="http://schemas.microsoft.com/office/drawing/2014/main" id="{10553198-0BB4-8252-2FDE-41663A97435E}"/>
              </a:ext>
            </a:extLst>
          </p:cNvPr>
          <p:cNvPicPr>
            <a:picLocks noChangeAspect="1"/>
          </p:cNvPicPr>
          <p:nvPr/>
        </p:nvPicPr>
        <p:blipFill>
          <a:blip r:embed="rId2"/>
          <a:stretch>
            <a:fillRect/>
          </a:stretch>
        </p:blipFill>
        <p:spPr>
          <a:xfrm>
            <a:off x="1219200" y="1347019"/>
            <a:ext cx="9035845" cy="4798141"/>
          </a:xfrm>
          <a:prstGeom prst="rect">
            <a:avLst/>
          </a:prstGeom>
        </p:spPr>
      </p:pic>
    </p:spTree>
    <p:extLst>
      <p:ext uri="{BB962C8B-B14F-4D97-AF65-F5344CB8AC3E}">
        <p14:creationId xmlns:p14="http://schemas.microsoft.com/office/powerpoint/2010/main" val="230122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2682D0-FF12-7549-EE09-A48F4310AB49}"/>
              </a:ext>
            </a:extLst>
          </p:cNvPr>
          <p:cNvSpPr txBox="1"/>
          <p:nvPr/>
        </p:nvSpPr>
        <p:spPr>
          <a:xfrm>
            <a:off x="3883742" y="2597863"/>
            <a:ext cx="6096000" cy="1015663"/>
          </a:xfrm>
          <a:prstGeom prst="rect">
            <a:avLst/>
          </a:prstGeom>
          <a:noFill/>
        </p:spPr>
        <p:txBody>
          <a:bodyPr wrap="square">
            <a:spAutoFit/>
          </a:bodyPr>
          <a:lstStyle/>
          <a:p>
            <a:r>
              <a:rPr lang="en-IN" sz="6000" b="1" dirty="0">
                <a:solidFill>
                  <a:srgbClr val="0070C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6243547"/>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36</TotalTime>
  <Words>453</Words>
  <Application>Microsoft Office PowerPoint</Application>
  <PresentationFormat>Widescreen</PresentationFormat>
  <Paragraphs>43</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vt:lpstr>
      <vt:lpstr>Times New Roman</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Kesherwani</dc:creator>
  <cp:lastModifiedBy>Vaishnavi Kesherwani</cp:lastModifiedBy>
  <cp:revision>1</cp:revision>
  <dcterms:created xsi:type="dcterms:W3CDTF">2024-04-25T04:09:56Z</dcterms:created>
  <dcterms:modified xsi:type="dcterms:W3CDTF">2024-04-25T04:46:53Z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