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41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9A4E-CFB9-359E-A9C1-804AA54DC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474D3-20FE-17CB-0E4C-43D900BF4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C6514-0817-36DC-37A1-62CC3453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DEC9-9C0A-B747-4BFA-7576A432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B97E-76E0-8CDB-CD82-9B69DA37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6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7311-DDFD-6B41-8B20-9B522FC68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091E2-E6E3-B1C4-7303-603FE77D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95C16-2923-991B-722C-471A2485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75F3-D034-0F2E-3DCE-B6BF435E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DAC9-C880-43A5-C99B-DC78F21F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6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84EF6C-37EC-D94F-0876-619B679F2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572EE-058A-9A98-A482-D50EB1141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BE04-E3B3-7366-707D-43BD1FE8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35A9-8DAC-54CE-5F11-879F42F5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C1798-7144-1745-9BC1-3939A32D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34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7DBE-9A38-816F-2163-D09B07D7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902B9-0B1C-4437-D38B-81B72B84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76EA-D3DB-75D8-226E-B1D10591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BB70-BCEE-F000-2999-FED9FD42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0554-DC38-BA55-5038-5F0B9D67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02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E23F-5F7E-4A16-A02A-ED396028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3B36E-C188-F9E7-0CE2-FD4ECF6D7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FD5C1-52E0-E79C-6270-D018A0E8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00FCC-B5C2-4B85-5BEC-A0291064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67C10-70A3-AEF1-0693-5E44613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58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A822-C554-5DC2-F007-6C462666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63D4-2363-5074-9119-099F5973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A51C9-A3AA-4B12-20F0-073448AE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6F370-19D3-157E-61C3-870ED48B0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A240-D6E5-94E6-E136-0DA279FF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7E2B5-BA01-95D8-9078-2A57BD89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3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9A44-E7FC-92FD-E54D-E8B2F0CA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2824-9188-40F4-B847-A29515E8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6EF2A-1C84-A95B-509E-FC1F4CAAD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F5945-0CC2-7799-A978-6BE89A8F8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079FE-CCB8-E9DD-894E-1BC42B51B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3FFDE-FB56-0CD6-D733-6000477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EAE3BF-A8B2-4FEB-ED25-A412F21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249AA-BA8E-0F48-CD07-050F7913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41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28D2-2D46-A0B3-735D-281D7D45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89805-1537-D616-D827-1C2D1167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EE6C7-6EE6-B4CA-623C-D8A2C542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4849E-A0CE-B545-0B68-0C1DE96EC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9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33CF9-CA78-3059-0C9A-87AB7499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41E3B-FC63-35B8-C7CA-FF4D95B0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5608D-C7D2-0843-E702-F45CA4102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551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D7B5-35E7-3048-8B2B-CC3ACF12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2505-A0A6-13F0-DA20-3EDB4994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1B1B-4B3F-4D49-1409-5FF89C30D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1F5C3-71FD-3F74-DA7A-41AE0690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EC30-A47E-30DE-4B75-EE2FF9D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A0119-DB55-355A-52C5-509CB3BC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725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2558-1D9D-D672-79DE-74B4C7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B045C5-6F92-25A4-9BCA-CE569761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2754-2AF3-7992-932F-5F958CE7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FF69-872A-B033-D227-B51585F6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3732-086A-19BD-14E1-055978F5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85730-631C-AEB3-31DD-23E814CE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60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D1AE1-5A9A-25D4-B4F4-FF18DD05D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2E1A-754D-D881-E2AD-A7A7CBD85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FB6B3-065E-7B60-BBD8-4DE36C4F3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7BF17-11E6-4CD1-9838-39C4567A0063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6323-2C60-5B34-32F1-D7CAA9115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FB1D-B549-9EAD-A177-5D4B74DF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42D48-F58A-4401-B332-BE2010B56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2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27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logo&#10;&#10;AI-generated content may be incorrect.">
            <a:extLst>
              <a:ext uri="{FF2B5EF4-FFF2-40B4-BE49-F238E27FC236}">
                <a16:creationId xmlns:a16="http://schemas.microsoft.com/office/drawing/2014/main" id="{9300CF9F-5A4D-EE36-8C57-335A77487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155" y="-1648521"/>
            <a:ext cx="6380922" cy="63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7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C3F9C-1982-E303-2F8F-B902A4B3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396813-BC01-6430-3036-6F1AEEA4A78F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F986449-28B7-9DB6-7BAB-CF35B4A16108}"/>
              </a:ext>
            </a:extLst>
          </p:cNvPr>
          <p:cNvSpPr/>
          <p:nvPr/>
        </p:nvSpPr>
        <p:spPr>
          <a:xfrm>
            <a:off x="3815080" y="3307080"/>
            <a:ext cx="464312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MONISH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9B22B-D751-FA1A-9B28-8FCDDE9CD056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F81404-3DAA-8B58-18C4-37DD1855B49C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92F02-8518-C995-202C-6B7304ADAFD0}"/>
              </a:ext>
            </a:extLst>
          </p:cNvPr>
          <p:cNvSpPr txBox="1"/>
          <p:nvPr/>
        </p:nvSpPr>
        <p:spPr>
          <a:xfrm>
            <a:off x="1153160" y="894071"/>
            <a:ext cx="4409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  <a:endParaRPr lang="en-IN" dirty="0"/>
          </a:p>
          <a:p>
            <a:endParaRPr lang="en-IN" dirty="0"/>
          </a:p>
          <a:p>
            <a:pPr algn="ctr"/>
            <a:r>
              <a:rPr lang="en-IN" sz="3200" dirty="0"/>
              <a:t>AI Developer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73FEE-BE53-EFBE-5279-6DE8DC9E7744}"/>
              </a:ext>
            </a:extLst>
          </p:cNvPr>
          <p:cNvSpPr txBox="1"/>
          <p:nvPr/>
        </p:nvSpPr>
        <p:spPr>
          <a:xfrm>
            <a:off x="5374640" y="881440"/>
            <a:ext cx="6309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endParaRPr lang="en-IN" b="1" dirty="0"/>
          </a:p>
          <a:p>
            <a:pPr algn="ctr"/>
            <a:r>
              <a:rPr lang="it-IT" sz="3200" dirty="0"/>
              <a:t>Raspberry Pi 5 AI integration</a:t>
            </a:r>
            <a:endParaRPr lang="en-US" sz="2000" dirty="0"/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02A56-5019-03A7-9B27-334434A01E4B}"/>
              </a:ext>
            </a:extLst>
          </p:cNvPr>
          <p:cNvSpPr txBox="1"/>
          <p:nvPr/>
        </p:nvSpPr>
        <p:spPr>
          <a:xfrm>
            <a:off x="142240" y="6205240"/>
            <a:ext cx="323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SAI VIKRAM BALAJI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D4933-2004-0BD2-40F8-7625535B5EE4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RUDRESH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BD148-6E9E-CC68-9393-381F1405ADAB}"/>
              </a:ext>
            </a:extLst>
          </p:cNvPr>
          <p:cNvSpPr txBox="1"/>
          <p:nvPr/>
        </p:nvSpPr>
        <p:spPr>
          <a:xfrm>
            <a:off x="8199122" y="496064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AJISH V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1CF2E-0FF3-3178-512F-FA05A8697D3D}"/>
              </a:ext>
            </a:extLst>
          </p:cNvPr>
          <p:cNvSpPr txBox="1"/>
          <p:nvPr/>
        </p:nvSpPr>
        <p:spPr>
          <a:xfrm>
            <a:off x="8890000" y="6205240"/>
            <a:ext cx="3251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VAISHNAVI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53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C3F9C-1982-E303-2F8F-B902A4B3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4396813-BC01-6430-3036-6F1AEEA4A78F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F986449-28B7-9DB6-7BAB-CF35B4A16108}"/>
              </a:ext>
            </a:extLst>
          </p:cNvPr>
          <p:cNvSpPr/>
          <p:nvPr/>
        </p:nvSpPr>
        <p:spPr>
          <a:xfrm>
            <a:off x="3815080" y="3307080"/>
            <a:ext cx="464312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VAISHNAVI 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C9B22B-D751-FA1A-9B28-8FCDDE9CD056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7F81404-3DAA-8B58-18C4-37DD1855B49C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92F02-8518-C995-202C-6B7304ADAFD0}"/>
              </a:ext>
            </a:extLst>
          </p:cNvPr>
          <p:cNvSpPr txBox="1"/>
          <p:nvPr/>
        </p:nvSpPr>
        <p:spPr>
          <a:xfrm>
            <a:off x="1153160" y="894071"/>
            <a:ext cx="4409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  <a:endParaRPr lang="en-IN" dirty="0"/>
          </a:p>
          <a:p>
            <a:r>
              <a:rPr lang="en-US" sz="2400" dirty="0"/>
              <a:t>Software Developer &amp; Simulation Designer</a:t>
            </a:r>
            <a:endParaRPr lang="en-I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F73FEE-BE53-EFBE-5279-6DE8DC9E7744}"/>
              </a:ext>
            </a:extLst>
          </p:cNvPr>
          <p:cNvSpPr txBox="1"/>
          <p:nvPr/>
        </p:nvSpPr>
        <p:spPr>
          <a:xfrm>
            <a:off x="5374640" y="881440"/>
            <a:ext cx="63093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endParaRPr lang="en-IN" b="1" dirty="0"/>
          </a:p>
          <a:p>
            <a:r>
              <a:rPr lang="en-US" sz="2400" dirty="0"/>
              <a:t>Software development, AI integration, and realistic simulation design</a:t>
            </a:r>
            <a:endParaRPr lang="en-I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02A56-5019-03A7-9B27-334434A01E4B}"/>
              </a:ext>
            </a:extLst>
          </p:cNvPr>
          <p:cNvSpPr txBox="1"/>
          <p:nvPr/>
        </p:nvSpPr>
        <p:spPr>
          <a:xfrm>
            <a:off x="142240" y="6205240"/>
            <a:ext cx="323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SAI VIKRAM BALAJI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D4933-2004-0BD2-40F8-7625535B5EE4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RUDRESH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BD148-6E9E-CC68-9393-381F1405ADAB}"/>
              </a:ext>
            </a:extLst>
          </p:cNvPr>
          <p:cNvSpPr txBox="1"/>
          <p:nvPr/>
        </p:nvSpPr>
        <p:spPr>
          <a:xfrm>
            <a:off x="8199122" y="496064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AJISH V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1CF2E-0FF3-3178-512F-FA05A8697D3D}"/>
              </a:ext>
            </a:extLst>
          </p:cNvPr>
          <p:cNvSpPr txBox="1"/>
          <p:nvPr/>
        </p:nvSpPr>
        <p:spPr>
          <a:xfrm>
            <a:off x="8890000" y="6205240"/>
            <a:ext cx="3251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MONISH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82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5A8BB7-744C-F9D0-01CF-9128F072AE4B}"/>
              </a:ext>
            </a:extLst>
          </p:cNvPr>
          <p:cNvSpPr txBox="1"/>
          <p:nvPr/>
        </p:nvSpPr>
        <p:spPr>
          <a:xfrm>
            <a:off x="3581400" y="2409825"/>
            <a:ext cx="693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Bernard MT Condensed" panose="02050806060905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15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B90962-CAED-0080-3ED9-21C9F13B66BE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985928-C81B-815D-C5E8-74F9C588CCEE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CB088E-E99D-FF6D-C19B-261C51062904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04D0B2-8C2D-6ADF-75A8-B0EE432727F6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Desirability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C2D380-5DA9-14EB-8EC4-CADDFA5D0BF3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5B95A8-9716-1736-68A9-ACF4E34CD81F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C0BE20-AD85-4742-F143-B54D70F82AC2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B4183-0EF0-8276-7D57-F4208FA16D0D}"/>
              </a:ext>
            </a:extLst>
          </p:cNvPr>
          <p:cNvSpPr txBox="1"/>
          <p:nvPr/>
        </p:nvSpPr>
        <p:spPr>
          <a:xfrm>
            <a:off x="2950589" y="1367909"/>
            <a:ext cx="914201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For millions with mobility challenges, a reliable helper isn't a luxury—it's a necessity.</a:t>
            </a:r>
          </a:p>
          <a:p>
            <a:endParaRPr lang="en-US" sz="2400" dirty="0"/>
          </a:p>
          <a:p>
            <a:r>
              <a:rPr lang="en-US" sz="2400" dirty="0"/>
              <a:t>In today’s </a:t>
            </a:r>
            <a:r>
              <a:rPr lang="en-US" dirty="0"/>
              <a:t>smart home environment, users rely on multiple disconnected devices — smart speakers for commands, separate bots for cleaning, and mobile apps for automation — none of which provide </a:t>
            </a:r>
            <a:r>
              <a:rPr lang="en-US" b="1" dirty="0"/>
              <a:t>personalized, mobile, and camera-free assistance</a:t>
            </a:r>
            <a:r>
              <a:rPr lang="en-US" dirty="0"/>
              <a:t>.</a:t>
            </a:r>
          </a:p>
          <a:p>
            <a:r>
              <a:rPr lang="en-US" dirty="0"/>
              <a:t>Elderly individuals, differently-abled users, and busy professionals often face difficulties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Moving to interact with static devices (like Alexa or Google Home).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home automation when their hands are occupied.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Maintaining privacy since most smart assistants use cameras or cloud storage for tracking.</a:t>
            </a:r>
          </a:p>
          <a:p>
            <a:r>
              <a:rPr lang="en-US" dirty="0"/>
              <a:t>Thus, there is a need for a </a:t>
            </a:r>
            <a:r>
              <a:rPr lang="en-US" b="1" dirty="0"/>
              <a:t>low-cost, privacy-preserving, mobile smart assistant</a:t>
            </a:r>
            <a:r>
              <a:rPr lang="en-US" dirty="0"/>
              <a:t> that can </a:t>
            </a:r>
            <a:r>
              <a:rPr lang="en-US" b="1" dirty="0"/>
              <a:t>physically follow</a:t>
            </a:r>
            <a:r>
              <a:rPr lang="en-US" dirty="0"/>
              <a:t> the user, </a:t>
            </a:r>
            <a:r>
              <a:rPr lang="en-US" b="1" dirty="0"/>
              <a:t>understand commands</a:t>
            </a:r>
            <a:r>
              <a:rPr lang="en-US" dirty="0"/>
              <a:t>, and </a:t>
            </a:r>
            <a:r>
              <a:rPr lang="en-US" b="1" dirty="0"/>
              <a:t>control smart devices autonomously</a:t>
            </a:r>
            <a:r>
              <a:rPr lang="en-US" dirty="0"/>
              <a:t> without depending on cloud vision or expensive hardware.</a:t>
            </a:r>
          </a:p>
          <a:p>
            <a:pPr algn="just"/>
            <a:endParaRPr lang="en-US" sz="2400" dirty="0">
              <a:latin typeface="Bell MT" panose="02020503060305020303" pitchFamily="18" charset="0"/>
            </a:endParaRPr>
          </a:p>
        </p:txBody>
      </p:sp>
      <p:pic>
        <p:nvPicPr>
          <p:cNvPr id="18" name="Picture 17" descr="A question mark with a red x and a red x mark&#10;&#10;AI-generated content may be incorrect.">
            <a:extLst>
              <a:ext uri="{FF2B5EF4-FFF2-40B4-BE49-F238E27FC236}">
                <a16:creationId xmlns:a16="http://schemas.microsoft.com/office/drawing/2014/main" id="{59969BB3-1616-2ECC-7516-16129CE1F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345" y="661957"/>
            <a:ext cx="6376629" cy="63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9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73E2-6096-49A8-7C40-0D119DDEF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0857F4-EAED-18C9-1F0B-BE15235A48DA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059CF5-84DC-89A0-26DA-303C78FC400A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48C19B-16C0-FC6B-2BCB-0698647C094F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1FBD1F-DA77-32BD-5A06-FD41CD9A0B38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Desirability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97BEFD-D03D-97BD-2515-40D97271ED41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F3C688-4420-606D-785A-E4315BF4CF4B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1B3F7A-73DE-9750-12B7-49AFC48C5588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F932E-06A8-A110-26D4-1386F123EFD3}"/>
              </a:ext>
            </a:extLst>
          </p:cNvPr>
          <p:cNvSpPr txBox="1"/>
          <p:nvPr/>
        </p:nvSpPr>
        <p:spPr>
          <a:xfrm>
            <a:off x="2941895" y="1416756"/>
            <a:ext cx="866475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Aptos (body)"/>
              </a:rPr>
              <a:t>Our solution is an AI-powered healthcare companion that offers safety, support, and friendship.</a:t>
            </a:r>
          </a:p>
          <a:p>
            <a:pPr algn="just"/>
            <a:endParaRPr lang="en-US" sz="24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The Brain: </a:t>
            </a:r>
            <a:r>
              <a:rPr lang="en-US" sz="2000" dirty="0">
                <a:latin typeface="Aptos (body)"/>
              </a:rPr>
              <a:t>A powerful Raspberry Pi 5 runs all onboard AI, which ensures a fast and private user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Constant Monitoring: </a:t>
            </a:r>
            <a:r>
              <a:rPr lang="en-US" sz="2000" dirty="0">
                <a:latin typeface="Aptos (body)"/>
              </a:rPr>
              <a:t>It tracks the user's location through GPS and syncs with personal health devices, like a wearables to check vital signs.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A Friendly Voice: </a:t>
            </a:r>
            <a:r>
              <a:rPr lang="en-US" sz="2000" dirty="0">
                <a:latin typeface="Aptos (body)"/>
              </a:rPr>
              <a:t>The bot can chat and engage in conversation, providing companionship and important reminders, even when offline.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ptos (body)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ptos (body)"/>
              </a:rPr>
              <a:t>Intelligent Awareness: </a:t>
            </a:r>
            <a:r>
              <a:rPr lang="en-US" sz="2000" dirty="0">
                <a:latin typeface="Aptos (body)"/>
              </a:rPr>
              <a:t>With its camera module and ultrasonic sensors, it safely navigates the user's home, staying close without getting in the </a:t>
            </a:r>
            <a:r>
              <a:rPr lang="en-US" sz="2000" dirty="0" err="1">
                <a:latin typeface="Aptos (body)"/>
              </a:rPr>
              <a:t>way..We</a:t>
            </a:r>
            <a:r>
              <a:rPr lang="en-US" sz="2000" dirty="0">
                <a:latin typeface="Aptos (body)"/>
              </a:rPr>
              <a:t> can even control through mobile by making mobile simulation of house and controlling through mobile anywhere.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EEEA2-36F8-3354-03E9-5D3F7FAD6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734532"/>
            <a:ext cx="2941895" cy="387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8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416EA-2533-28E6-BF20-CD49DA236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E8909E2-489B-9290-97A3-F02FB383A3D2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650A61-4938-123E-3106-2AC2A7264FC2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5E2BA3-5214-2F40-2E8A-00FEC6C7379A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D216D5-1AFD-95BE-43E6-BCD2BB341776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Desirability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F0DABD-A9DA-15E8-4495-0E931CC7D9FB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F43E91-9B65-EECE-E6D3-06BA03ADF487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5F3E76-1856-82E2-A8AE-79C7F861AE2D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AE226-9C5C-E83F-CCDF-FFCA56BB5BAF}"/>
              </a:ext>
            </a:extLst>
          </p:cNvPr>
          <p:cNvSpPr txBox="1"/>
          <p:nvPr/>
        </p:nvSpPr>
        <p:spPr>
          <a:xfrm>
            <a:off x="3430284" y="2136338"/>
            <a:ext cx="80152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It's proactive, not reactive. </a:t>
            </a:r>
            <a:r>
              <a:rPr lang="en-US" altLang="en-US" dirty="0">
                <a:latin typeface="Arial" panose="020B0604020202020204" pitchFamily="34" charset="0"/>
              </a:rPr>
              <a:t>By tracking health data from a wearables, it provides insights and alerts without needing constant input.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It's always there. </a:t>
            </a:r>
            <a:r>
              <a:rPr lang="en-US" altLang="en-US" dirty="0">
                <a:latin typeface="Arial" panose="020B0604020202020204" pitchFamily="34" charset="0"/>
              </a:rPr>
              <a:t>Its ability to work online and offline makes it a reliable partner, not just an internet-dependent tool.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It's a friend, not just a machine. </a:t>
            </a:r>
            <a:r>
              <a:rPr lang="en-US" altLang="en-US" dirty="0">
                <a:latin typeface="Arial" panose="020B0604020202020204" pitchFamily="34" charset="0"/>
              </a:rPr>
              <a:t>The ability to have natural conversations makes it a welcome addition to the home, changing it from a utility to a desirable companion.</a:t>
            </a:r>
            <a:endParaRPr lang="en-IN" dirty="0"/>
          </a:p>
        </p:txBody>
      </p:sp>
      <p:pic>
        <p:nvPicPr>
          <p:cNvPr id="4" name="Picture 3" descr="A blue and purple line art of people and shopping cart&#10;&#10;AI-generated content may be incorrect.">
            <a:extLst>
              <a:ext uri="{FF2B5EF4-FFF2-40B4-BE49-F238E27FC236}">
                <a16:creationId xmlns:a16="http://schemas.microsoft.com/office/drawing/2014/main" id="{527DC19B-70FD-95B9-BCA4-160F4729A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93" y="1735786"/>
            <a:ext cx="3503677" cy="338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10B9E-32DD-CC7F-91BD-DD12C66C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CE80A0-E5EB-3A43-4121-BE0D063C2D0A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EDCC83-9FEE-AD41-9691-BE5BED80AA4B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F86C0-4A36-D120-F717-9760305F2EC0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E00C7E-A9C3-005F-8920-4EAE710211F4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2141B-4959-6896-0F7C-2C02354A9D86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65149D-606D-1358-792C-70B8CAB64287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Viability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16C6A-A44D-C8F7-1BE7-0E80411156AF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A00BB-59C5-63EE-F1C9-8F2FF3E4DE6F}"/>
              </a:ext>
            </a:extLst>
          </p:cNvPr>
          <p:cNvSpPr txBox="1"/>
          <p:nvPr/>
        </p:nvSpPr>
        <p:spPr>
          <a:xfrm>
            <a:off x="3249757" y="2098331"/>
            <a:ext cx="80152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This AI Healthcare Bot is very feasible. It uses low-cost, reliable technology and a simple, effective design.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Low-Cost and Proven Hardware: </a:t>
            </a:r>
            <a:r>
              <a:rPr lang="en-US" altLang="en-US" dirty="0">
                <a:latin typeface="Arial" panose="020B0604020202020204" pitchFamily="34" charset="0"/>
              </a:rPr>
              <a:t>The bot is made with dependable, off-the-shelf components like Raspberry Pi 5 and Arduino.</a:t>
            </a: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Simple and Smart Design:</a:t>
            </a:r>
            <a:r>
              <a:rPr lang="en-GB" dirty="0"/>
              <a:t> The bot follows a person by detecting signals from a wearable smart band, avoiding cameras and preserving privacy, while ultrasonic sensors handle obstacle avoidance for safe, low-cost navigation.</a:t>
            </a:r>
          </a:p>
          <a:p>
            <a:pPr marL="7159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Achievable Software:</a:t>
            </a:r>
            <a:r>
              <a:rPr lang="en-US" altLang="en-US" dirty="0">
                <a:latin typeface="Arial" panose="020B0604020202020204" pitchFamily="34" charset="0"/>
              </a:rPr>
              <a:t> The AI brain runs on standard Python and well-documented APIs from services like OpenAI, making the voice interaction and logic easy to implement.</a:t>
            </a:r>
            <a:endParaRPr lang="en-IN" dirty="0"/>
          </a:p>
        </p:txBody>
      </p:sp>
      <p:pic>
        <p:nvPicPr>
          <p:cNvPr id="8" name="Picture 7" descr="A blue arrow with a check mark and a blue arrow with a green tick&#10;&#10;AI-generated content may be incorrect.">
            <a:extLst>
              <a:ext uri="{FF2B5EF4-FFF2-40B4-BE49-F238E27FC236}">
                <a16:creationId xmlns:a16="http://schemas.microsoft.com/office/drawing/2014/main" id="{DBEC83A4-A09F-DDEC-B835-C8000E963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" y="2387088"/>
            <a:ext cx="3254587" cy="32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5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CCD55-8DCB-AA6D-3329-FBC3A8E9A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1443F9-77D9-5A1F-60A3-1F131297AA23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91BADB-D626-D0B5-E261-1AFB2CEF53B3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FB62FD-F19E-7943-751D-46C09E76A869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F7EF96-99EC-7A24-C0DB-E2F06CC343C6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A7EEB3-48CE-58BA-CCA0-B35CE8536E56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FA9278-FB46-4139-B8C4-57556D5668A3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00B050"/>
                </a:solidFill>
                <a:latin typeface="Baskerville Old Face" panose="02020602080505020303" pitchFamily="18" charset="0"/>
              </a:rPr>
              <a:t>Viability</a:t>
            </a:r>
            <a:endParaRPr lang="en-IN" dirty="0">
              <a:solidFill>
                <a:srgbClr val="00B05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8B52D44-542C-4B5C-3E2A-B0A2AE06949C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C830E6-772F-5E21-DEC3-43B1D61F6DFA}"/>
              </a:ext>
            </a:extLst>
          </p:cNvPr>
          <p:cNvSpPr txBox="1"/>
          <p:nvPr/>
        </p:nvSpPr>
        <p:spPr>
          <a:xfrm>
            <a:off x="3485731" y="2203522"/>
            <a:ext cx="80152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This AI Healthcare Bot is a promising venture because it addresses an important market need with an affordable and appealing product.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Clear Market Demand: </a:t>
            </a:r>
            <a:r>
              <a:rPr lang="en-US" dirty="0"/>
              <a:t>It addresses a significant and growing need for affordable assistive care, where current options are often too expensive or complicated.</a:t>
            </a:r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Profitable &amp; Accessible: </a:t>
            </a:r>
            <a:r>
              <a:rPr lang="en-US" dirty="0"/>
              <a:t>With a build cost under ₹15000, it can be priced reasonably for users while still providing a strong profit margin, which makes the business case strong.</a:t>
            </a:r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Trustworthy &amp; Desirable Solution: </a:t>
            </a:r>
            <a:r>
              <a:rPr lang="en-US" dirty="0"/>
              <a:t>Its camera-free, privacy-first design makes it reliable for home use, and features like "chitchat" make it a friendly companion.</a:t>
            </a:r>
            <a:endParaRPr lang="en-IN" dirty="0"/>
          </a:p>
        </p:txBody>
      </p:sp>
      <p:pic>
        <p:nvPicPr>
          <p:cNvPr id="4" name="Picture 3" descr="A blue and purple line art of a rocket and money bag&#10;&#10;AI-generated content may be incorrect.">
            <a:extLst>
              <a:ext uri="{FF2B5EF4-FFF2-40B4-BE49-F238E27FC236}">
                <a16:creationId xmlns:a16="http://schemas.microsoft.com/office/drawing/2014/main" id="{A58477B7-5CD1-E5A3-7738-D30ECF723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89" y="2445772"/>
            <a:ext cx="3935948" cy="31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7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59EAC-78B9-F8F5-7DC2-FC78CBD5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F026D9-6478-BC20-F4ED-EB5D53A981D7}"/>
              </a:ext>
            </a:extLst>
          </p:cNvPr>
          <p:cNvSpPr/>
          <p:nvPr/>
        </p:nvSpPr>
        <p:spPr>
          <a:xfrm>
            <a:off x="26505" y="381000"/>
            <a:ext cx="12165495" cy="771939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C091E4-DE88-334B-D9AB-9BBC38522C28}"/>
              </a:ext>
            </a:extLst>
          </p:cNvPr>
          <p:cNvSpPr/>
          <p:nvPr/>
        </p:nvSpPr>
        <p:spPr>
          <a:xfrm>
            <a:off x="127551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lang="en-IN" dirty="0">
              <a:latin typeface="Baskerville Old Face" panose="02020602080505020303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33D65E-DEB2-238C-C5A2-EF34ED2CF93F}"/>
              </a:ext>
            </a:extLst>
          </p:cNvPr>
          <p:cNvSpPr/>
          <p:nvPr/>
        </p:nvSpPr>
        <p:spPr>
          <a:xfrm>
            <a:off x="2138568" y="478734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Solution</a:t>
            </a:r>
            <a:endParaRPr lang="en-IN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3F8B4E-D36E-9252-A69E-C424656BE4EE}"/>
              </a:ext>
            </a:extLst>
          </p:cNvPr>
          <p:cNvSpPr/>
          <p:nvPr/>
        </p:nvSpPr>
        <p:spPr>
          <a:xfrm>
            <a:off x="4149585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748137-B3DA-BA9A-9D2C-4040C56B21D5}"/>
              </a:ext>
            </a:extLst>
          </p:cNvPr>
          <p:cNvSpPr/>
          <p:nvPr/>
        </p:nvSpPr>
        <p:spPr>
          <a:xfrm>
            <a:off x="6160602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Feasibility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A035FF-A923-2FBC-3518-FD3493B3AD2B}"/>
              </a:ext>
            </a:extLst>
          </p:cNvPr>
          <p:cNvSpPr/>
          <p:nvPr/>
        </p:nvSpPr>
        <p:spPr>
          <a:xfrm>
            <a:off x="8171619" y="487016"/>
            <a:ext cx="1909971" cy="5764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Baskerville Old Face" panose="02020602080505020303" pitchFamily="18" charset="0"/>
              </a:rPr>
              <a:t>Viability</a:t>
            </a:r>
            <a:endParaRPr lang="en-IN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7779CE-7B88-64FD-3AF3-350F90615501}"/>
              </a:ext>
            </a:extLst>
          </p:cNvPr>
          <p:cNvSpPr/>
          <p:nvPr/>
        </p:nvSpPr>
        <p:spPr>
          <a:xfrm>
            <a:off x="10182636" y="487016"/>
            <a:ext cx="1909971" cy="57646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skerville Old Face" panose="02020602080505020303" pitchFamily="18" charset="0"/>
              </a:rPr>
              <a:t>Prototype</a:t>
            </a:r>
            <a:endParaRPr lang="en-IN" dirty="0">
              <a:latin typeface="Baskerville Old Face" panose="020206020805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31C1-C811-6919-FE55-78A84252B3F4}"/>
              </a:ext>
            </a:extLst>
          </p:cNvPr>
          <p:cNvSpPr txBox="1"/>
          <p:nvPr/>
        </p:nvSpPr>
        <p:spPr>
          <a:xfrm>
            <a:off x="3411794" y="1580533"/>
            <a:ext cx="886869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How It Works: </a:t>
            </a:r>
            <a:r>
              <a:rPr lang="en-US" dirty="0"/>
              <a:t>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Camera-Free Following: </a:t>
            </a:r>
            <a:r>
              <a:rPr lang="en-US" dirty="0"/>
              <a:t>The bot tracks the user by sensing the Wi-Fi signal strength (RSSI) from their smartphone. It moves toward a stronger signal and changes direction when the signal weakens.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Intelligent Obstacle Avoidance: </a:t>
            </a:r>
            <a:r>
              <a:rPr lang="en-US" dirty="0"/>
              <a:t>Onboard ultrasonic sensors constantly scan for obstacles and automatically stop the bot to avoid collisions.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Voice Interaction: </a:t>
            </a:r>
            <a:r>
              <a:rPr lang="en-US" dirty="0"/>
              <a:t>The Raspberry Pi serves as the AI brain. This setup lets the user ask questions and get helpful spoken responses from AI models like Gemini and ChatGPT.  </a:t>
            </a:r>
          </a:p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Key Components: </a:t>
            </a:r>
            <a:r>
              <a:rPr lang="en-US" dirty="0"/>
              <a:t>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AI Brain:</a:t>
            </a:r>
            <a:r>
              <a:rPr lang="en-US" dirty="0"/>
              <a:t> Raspberry Pi 5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Sensor &amp; Motor Control: </a:t>
            </a:r>
            <a:r>
              <a:rPr lang="en-US" dirty="0"/>
              <a:t>Arduino UNO and ESP8266 Wi-Fi Module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Movement:</a:t>
            </a:r>
            <a:r>
              <a:rPr lang="en-US" dirty="0"/>
              <a:t> DC Motors with L298N Driver  </a:t>
            </a:r>
          </a:p>
          <a:p>
            <a:pPr marL="1071563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Software:</a:t>
            </a:r>
            <a:r>
              <a:rPr lang="en-US" dirty="0"/>
              <a:t> Python , </a:t>
            </a:r>
            <a:r>
              <a:rPr lang="en-US" dirty="0" err="1"/>
              <a:t>wowki</a:t>
            </a:r>
            <a:r>
              <a:rPr lang="en-US" dirty="0"/>
              <a:t>, unity ,AIML and Arduino linked via serial communication.</a:t>
            </a:r>
            <a:endParaRPr lang="en-IN" dirty="0"/>
          </a:p>
        </p:txBody>
      </p:sp>
      <p:pic>
        <p:nvPicPr>
          <p:cNvPr id="8" name="Picture 7" descr="A logo of a light bulb&#10;&#10;AI-generated content may be incorrect.">
            <a:extLst>
              <a:ext uri="{FF2B5EF4-FFF2-40B4-BE49-F238E27FC236}">
                <a16:creationId xmlns:a16="http://schemas.microsoft.com/office/drawing/2014/main" id="{8BF0866B-54A5-F2D1-9D67-CF94C205A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52" y="2440304"/>
            <a:ext cx="2884195" cy="28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9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450;p38">
            <a:extLst>
              <a:ext uri="{FF2B5EF4-FFF2-40B4-BE49-F238E27FC236}">
                <a16:creationId xmlns:a16="http://schemas.microsoft.com/office/drawing/2014/main" id="{282ABFE2-DFAB-EE6A-B481-999F9C4545FD}"/>
              </a:ext>
            </a:extLst>
          </p:cNvPr>
          <p:cNvGrpSpPr/>
          <p:nvPr/>
        </p:nvGrpSpPr>
        <p:grpSpPr>
          <a:xfrm>
            <a:off x="706376" y="7091"/>
            <a:ext cx="9867398" cy="6843818"/>
            <a:chOff x="613175" y="0"/>
            <a:chExt cx="7657558" cy="5143570"/>
          </a:xfrm>
        </p:grpSpPr>
        <p:sp>
          <p:nvSpPr>
            <p:cNvPr id="39" name="Google Shape;1451;p38">
              <a:extLst>
                <a:ext uri="{FF2B5EF4-FFF2-40B4-BE49-F238E27FC236}">
                  <a16:creationId xmlns:a16="http://schemas.microsoft.com/office/drawing/2014/main" id="{EC220E94-3994-ACD8-E6A5-B85B5921CA76}"/>
                </a:ext>
              </a:extLst>
            </p:cNvPr>
            <p:cNvSpPr/>
            <p:nvPr/>
          </p:nvSpPr>
          <p:spPr>
            <a:xfrm>
              <a:off x="613175" y="0"/>
              <a:ext cx="7657558" cy="5143570"/>
            </a:xfrm>
            <a:custGeom>
              <a:avLst/>
              <a:gdLst/>
              <a:ahLst/>
              <a:cxnLst/>
              <a:rect l="l" t="t" r="r" b="b"/>
              <a:pathLst>
                <a:path w="239280" h="160724" extrusionOk="0">
                  <a:moveTo>
                    <a:pt x="0" y="160723"/>
                  </a:moveTo>
                  <a:lnTo>
                    <a:pt x="178630" y="102192"/>
                  </a:lnTo>
                  <a:cubicBezTo>
                    <a:pt x="180404" y="101656"/>
                    <a:pt x="180618" y="99596"/>
                    <a:pt x="178951" y="98811"/>
                  </a:cubicBezTo>
                  <a:lnTo>
                    <a:pt x="119694" y="71843"/>
                  </a:lnTo>
                  <a:lnTo>
                    <a:pt x="113717" y="69105"/>
                  </a:lnTo>
                  <a:cubicBezTo>
                    <a:pt x="110585" y="67688"/>
                    <a:pt x="111121" y="63842"/>
                    <a:pt x="114574" y="63032"/>
                  </a:cubicBezTo>
                  <a:lnTo>
                    <a:pt x="120801" y="61568"/>
                  </a:lnTo>
                  <a:lnTo>
                    <a:pt x="216051" y="39232"/>
                  </a:lnTo>
                  <a:cubicBezTo>
                    <a:pt x="217253" y="38946"/>
                    <a:pt x="217361" y="37529"/>
                    <a:pt x="216158" y="37136"/>
                  </a:cubicBezTo>
                  <a:lnTo>
                    <a:pt x="160877" y="19027"/>
                  </a:lnTo>
                  <a:lnTo>
                    <a:pt x="160806" y="18991"/>
                  </a:lnTo>
                  <a:cubicBezTo>
                    <a:pt x="159425" y="18527"/>
                    <a:pt x="159460" y="16860"/>
                    <a:pt x="160913" y="16467"/>
                  </a:cubicBezTo>
                  <a:lnTo>
                    <a:pt x="160913" y="16467"/>
                  </a:lnTo>
                  <a:lnTo>
                    <a:pt x="221278" y="1"/>
                  </a:lnTo>
                  <a:lnTo>
                    <a:pt x="168855" y="16932"/>
                  </a:lnTo>
                  <a:cubicBezTo>
                    <a:pt x="168069" y="17182"/>
                    <a:pt x="168069" y="18110"/>
                    <a:pt x="168890" y="18313"/>
                  </a:cubicBezTo>
                  <a:lnTo>
                    <a:pt x="233791" y="35708"/>
                  </a:lnTo>
                  <a:lnTo>
                    <a:pt x="236399" y="36422"/>
                  </a:lnTo>
                  <a:cubicBezTo>
                    <a:pt x="239244" y="37172"/>
                    <a:pt x="239280" y="40518"/>
                    <a:pt x="236434" y="41327"/>
                  </a:cubicBezTo>
                  <a:lnTo>
                    <a:pt x="233625" y="42078"/>
                  </a:lnTo>
                  <a:lnTo>
                    <a:pt x="144875" y="66652"/>
                  </a:lnTo>
                  <a:cubicBezTo>
                    <a:pt x="143351" y="67081"/>
                    <a:pt x="143244" y="68795"/>
                    <a:pt x="144661" y="69355"/>
                  </a:cubicBezTo>
                  <a:lnTo>
                    <a:pt x="210360" y="95322"/>
                  </a:lnTo>
                  <a:lnTo>
                    <a:pt x="220313" y="99239"/>
                  </a:lnTo>
                  <a:cubicBezTo>
                    <a:pt x="223802" y="100620"/>
                    <a:pt x="223623" y="104788"/>
                    <a:pt x="220063" y="105990"/>
                  </a:cubicBezTo>
                  <a:lnTo>
                    <a:pt x="209431" y="109550"/>
                  </a:lnTo>
                  <a:lnTo>
                    <a:pt x="53197" y="16072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0" name="Google Shape;1452;p38">
              <a:extLst>
                <a:ext uri="{FF2B5EF4-FFF2-40B4-BE49-F238E27FC236}">
                  <a16:creationId xmlns:a16="http://schemas.microsoft.com/office/drawing/2014/main" id="{0380E486-E881-9805-2BB0-04940B9CCEA6}"/>
                </a:ext>
              </a:extLst>
            </p:cNvPr>
            <p:cNvSpPr/>
            <p:nvPr/>
          </p:nvSpPr>
          <p:spPr>
            <a:xfrm>
              <a:off x="2445901" y="4711376"/>
              <a:ext cx="143659" cy="69381"/>
            </a:xfrm>
            <a:custGeom>
              <a:avLst/>
              <a:gdLst/>
              <a:ahLst/>
              <a:cxnLst/>
              <a:rect l="l" t="t" r="r" b="b"/>
              <a:pathLst>
                <a:path w="4489" h="2168" extrusionOk="0">
                  <a:moveTo>
                    <a:pt x="4203" y="0"/>
                  </a:moveTo>
                  <a:lnTo>
                    <a:pt x="0" y="1346"/>
                  </a:lnTo>
                  <a:lnTo>
                    <a:pt x="286" y="2167"/>
                  </a:lnTo>
                  <a:lnTo>
                    <a:pt x="4489" y="810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1" name="Google Shape;1453;p38">
              <a:extLst>
                <a:ext uri="{FF2B5EF4-FFF2-40B4-BE49-F238E27FC236}">
                  <a16:creationId xmlns:a16="http://schemas.microsoft.com/office/drawing/2014/main" id="{1BC05721-99EA-7ADD-3008-DA06AC37FCA5}"/>
                </a:ext>
              </a:extLst>
            </p:cNvPr>
            <p:cNvSpPr/>
            <p:nvPr/>
          </p:nvSpPr>
          <p:spPr>
            <a:xfrm>
              <a:off x="2715647" y="4626027"/>
              <a:ext cx="142539" cy="69381"/>
            </a:xfrm>
            <a:custGeom>
              <a:avLst/>
              <a:gdLst/>
              <a:ahLst/>
              <a:cxnLst/>
              <a:rect l="l" t="t" r="r" b="b"/>
              <a:pathLst>
                <a:path w="4454" h="2168" extrusionOk="0">
                  <a:moveTo>
                    <a:pt x="4204" y="0"/>
                  </a:moveTo>
                  <a:lnTo>
                    <a:pt x="1" y="1346"/>
                  </a:lnTo>
                  <a:lnTo>
                    <a:pt x="251" y="2167"/>
                  </a:lnTo>
                  <a:lnTo>
                    <a:pt x="4454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2" name="Google Shape;1454;p38">
              <a:extLst>
                <a:ext uri="{FF2B5EF4-FFF2-40B4-BE49-F238E27FC236}">
                  <a16:creationId xmlns:a16="http://schemas.microsoft.com/office/drawing/2014/main" id="{64BE7DC2-4A11-AD98-5F2C-0405F4587BF7}"/>
                </a:ext>
              </a:extLst>
            </p:cNvPr>
            <p:cNvSpPr/>
            <p:nvPr/>
          </p:nvSpPr>
          <p:spPr>
            <a:xfrm>
              <a:off x="2984272" y="4540677"/>
              <a:ext cx="143691" cy="68229"/>
            </a:xfrm>
            <a:custGeom>
              <a:avLst/>
              <a:gdLst/>
              <a:ahLst/>
              <a:cxnLst/>
              <a:rect l="l" t="t" r="r" b="b"/>
              <a:pathLst>
                <a:path w="4490" h="2132" extrusionOk="0">
                  <a:moveTo>
                    <a:pt x="4204" y="0"/>
                  </a:moveTo>
                  <a:lnTo>
                    <a:pt x="1" y="1310"/>
                  </a:lnTo>
                  <a:lnTo>
                    <a:pt x="251" y="2132"/>
                  </a:lnTo>
                  <a:lnTo>
                    <a:pt x="4489" y="774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3" name="Google Shape;1455;p38">
              <a:extLst>
                <a:ext uri="{FF2B5EF4-FFF2-40B4-BE49-F238E27FC236}">
                  <a16:creationId xmlns:a16="http://schemas.microsoft.com/office/drawing/2014/main" id="{2F55F046-AEC3-C6E4-B454-5482CDF5AA2C}"/>
                </a:ext>
              </a:extLst>
            </p:cNvPr>
            <p:cNvSpPr/>
            <p:nvPr/>
          </p:nvSpPr>
          <p:spPr>
            <a:xfrm>
              <a:off x="3254049" y="4454944"/>
              <a:ext cx="142539" cy="68613"/>
            </a:xfrm>
            <a:custGeom>
              <a:avLst/>
              <a:gdLst/>
              <a:ahLst/>
              <a:cxnLst/>
              <a:rect l="l" t="t" r="r" b="b"/>
              <a:pathLst>
                <a:path w="4454" h="2144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44"/>
                  </a:lnTo>
                  <a:lnTo>
                    <a:pt x="4453" y="786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4" name="Google Shape;1456;p38">
              <a:extLst>
                <a:ext uri="{FF2B5EF4-FFF2-40B4-BE49-F238E27FC236}">
                  <a16:creationId xmlns:a16="http://schemas.microsoft.com/office/drawing/2014/main" id="{78BEEEFB-52E9-E0D7-955C-7C7F2E124E84}"/>
                </a:ext>
              </a:extLst>
            </p:cNvPr>
            <p:cNvSpPr/>
            <p:nvPr/>
          </p:nvSpPr>
          <p:spPr>
            <a:xfrm>
              <a:off x="1393865" y="5045926"/>
              <a:ext cx="143691" cy="69349"/>
            </a:xfrm>
            <a:custGeom>
              <a:avLst/>
              <a:gdLst/>
              <a:ahLst/>
              <a:cxnLst/>
              <a:rect l="l" t="t" r="r" b="b"/>
              <a:pathLst>
                <a:path w="4490" h="2167" extrusionOk="0">
                  <a:moveTo>
                    <a:pt x="4204" y="0"/>
                  </a:moveTo>
                  <a:lnTo>
                    <a:pt x="1" y="1345"/>
                  </a:lnTo>
                  <a:lnTo>
                    <a:pt x="287" y="2167"/>
                  </a:lnTo>
                  <a:lnTo>
                    <a:pt x="4490" y="810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5" name="Google Shape;1457;p38">
              <a:extLst>
                <a:ext uri="{FF2B5EF4-FFF2-40B4-BE49-F238E27FC236}">
                  <a16:creationId xmlns:a16="http://schemas.microsoft.com/office/drawing/2014/main" id="{73EDCD8D-9304-4CAC-932A-5B5E3B78965A}"/>
                </a:ext>
              </a:extLst>
            </p:cNvPr>
            <p:cNvSpPr/>
            <p:nvPr/>
          </p:nvSpPr>
          <p:spPr>
            <a:xfrm>
              <a:off x="1664027" y="4960576"/>
              <a:ext cx="142155" cy="69349"/>
            </a:xfrm>
            <a:custGeom>
              <a:avLst/>
              <a:gdLst/>
              <a:ahLst/>
              <a:cxnLst/>
              <a:rect l="l" t="t" r="r" b="b"/>
              <a:pathLst>
                <a:path w="4442" h="2167" extrusionOk="0">
                  <a:moveTo>
                    <a:pt x="4192" y="0"/>
                  </a:moveTo>
                  <a:lnTo>
                    <a:pt x="1" y="1345"/>
                  </a:lnTo>
                  <a:lnTo>
                    <a:pt x="239" y="2167"/>
                  </a:lnTo>
                  <a:lnTo>
                    <a:pt x="4442" y="810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6" name="Google Shape;1458;p38">
              <a:extLst>
                <a:ext uri="{FF2B5EF4-FFF2-40B4-BE49-F238E27FC236}">
                  <a16:creationId xmlns:a16="http://schemas.microsoft.com/office/drawing/2014/main" id="{38494D41-4845-1BD8-EC36-AB62F781A550}"/>
                </a:ext>
              </a:extLst>
            </p:cNvPr>
            <p:cNvSpPr/>
            <p:nvPr/>
          </p:nvSpPr>
          <p:spPr>
            <a:xfrm>
              <a:off x="1932652" y="4875227"/>
              <a:ext cx="143307" cy="68229"/>
            </a:xfrm>
            <a:custGeom>
              <a:avLst/>
              <a:gdLst/>
              <a:ahLst/>
              <a:cxnLst/>
              <a:rect l="l" t="t" r="r" b="b"/>
              <a:pathLst>
                <a:path w="4478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9" y="2131"/>
                  </a:lnTo>
                  <a:lnTo>
                    <a:pt x="4477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7" name="Google Shape;1459;p38">
              <a:extLst>
                <a:ext uri="{FF2B5EF4-FFF2-40B4-BE49-F238E27FC236}">
                  <a16:creationId xmlns:a16="http://schemas.microsoft.com/office/drawing/2014/main" id="{B5CB3D05-B7F1-5E21-81E8-D34338CF9B4B}"/>
                </a:ext>
              </a:extLst>
            </p:cNvPr>
            <p:cNvSpPr/>
            <p:nvPr/>
          </p:nvSpPr>
          <p:spPr>
            <a:xfrm>
              <a:off x="2202430" y="4789877"/>
              <a:ext cx="142123" cy="68229"/>
            </a:xfrm>
            <a:custGeom>
              <a:avLst/>
              <a:gdLst/>
              <a:ahLst/>
              <a:cxnLst/>
              <a:rect l="l" t="t" r="r" b="b"/>
              <a:pathLst>
                <a:path w="4441" h="2132" extrusionOk="0">
                  <a:moveTo>
                    <a:pt x="4191" y="0"/>
                  </a:moveTo>
                  <a:lnTo>
                    <a:pt x="0" y="1310"/>
                  </a:lnTo>
                  <a:lnTo>
                    <a:pt x="238" y="2131"/>
                  </a:lnTo>
                  <a:lnTo>
                    <a:pt x="4441" y="774"/>
                  </a:lnTo>
                  <a:lnTo>
                    <a:pt x="4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8" name="Google Shape;1460;p38">
              <a:extLst>
                <a:ext uri="{FF2B5EF4-FFF2-40B4-BE49-F238E27FC236}">
                  <a16:creationId xmlns:a16="http://schemas.microsoft.com/office/drawing/2014/main" id="{153278D6-58DD-E88E-EC33-6B6882E5A9A3}"/>
                </a:ext>
              </a:extLst>
            </p:cNvPr>
            <p:cNvSpPr/>
            <p:nvPr/>
          </p:nvSpPr>
          <p:spPr>
            <a:xfrm>
              <a:off x="3522675" y="4369594"/>
              <a:ext cx="142507" cy="67461"/>
            </a:xfrm>
            <a:custGeom>
              <a:avLst/>
              <a:gdLst/>
              <a:ahLst/>
              <a:cxnLst/>
              <a:rect l="l" t="t" r="r" b="b"/>
              <a:pathLst>
                <a:path w="4453" h="2108" extrusionOk="0">
                  <a:moveTo>
                    <a:pt x="4203" y="0"/>
                  </a:moveTo>
                  <a:lnTo>
                    <a:pt x="0" y="1322"/>
                  </a:lnTo>
                  <a:lnTo>
                    <a:pt x="250" y="2108"/>
                  </a:lnTo>
                  <a:lnTo>
                    <a:pt x="4453" y="751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49" name="Google Shape;1461;p38">
              <a:extLst>
                <a:ext uri="{FF2B5EF4-FFF2-40B4-BE49-F238E27FC236}">
                  <a16:creationId xmlns:a16="http://schemas.microsoft.com/office/drawing/2014/main" id="{2E0E57A9-D2DB-CCF2-A55A-0C8C0D01006B}"/>
                </a:ext>
              </a:extLst>
            </p:cNvPr>
            <p:cNvSpPr/>
            <p:nvPr/>
          </p:nvSpPr>
          <p:spPr>
            <a:xfrm>
              <a:off x="3792420" y="4283092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87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0" name="Google Shape;1462;p38">
              <a:extLst>
                <a:ext uri="{FF2B5EF4-FFF2-40B4-BE49-F238E27FC236}">
                  <a16:creationId xmlns:a16="http://schemas.microsoft.com/office/drawing/2014/main" id="{DE80C9DC-0C9B-2F0A-08FE-0DD15D808BDE}"/>
                </a:ext>
              </a:extLst>
            </p:cNvPr>
            <p:cNvSpPr/>
            <p:nvPr/>
          </p:nvSpPr>
          <p:spPr>
            <a:xfrm>
              <a:off x="4061046" y="4197743"/>
              <a:ext cx="142539" cy="67493"/>
            </a:xfrm>
            <a:custGeom>
              <a:avLst/>
              <a:gdLst/>
              <a:ahLst/>
              <a:cxnLst/>
              <a:rect l="l" t="t" r="r" b="b"/>
              <a:pathLst>
                <a:path w="4454" h="2109" extrusionOk="0">
                  <a:moveTo>
                    <a:pt x="4204" y="1"/>
                  </a:moveTo>
                  <a:lnTo>
                    <a:pt x="1" y="1358"/>
                  </a:lnTo>
                  <a:lnTo>
                    <a:pt x="251" y="2108"/>
                  </a:lnTo>
                  <a:lnTo>
                    <a:pt x="4454" y="751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1" name="Google Shape;1463;p38">
              <a:extLst>
                <a:ext uri="{FF2B5EF4-FFF2-40B4-BE49-F238E27FC236}">
                  <a16:creationId xmlns:a16="http://schemas.microsoft.com/office/drawing/2014/main" id="{3252D171-3A0B-557D-3B6F-82942C570011}"/>
                </a:ext>
              </a:extLst>
            </p:cNvPr>
            <p:cNvSpPr/>
            <p:nvPr/>
          </p:nvSpPr>
          <p:spPr>
            <a:xfrm>
              <a:off x="4330823" y="4112393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03" y="1"/>
                  </a:moveTo>
                  <a:lnTo>
                    <a:pt x="0" y="1358"/>
                  </a:lnTo>
                  <a:lnTo>
                    <a:pt x="215" y="2072"/>
                  </a:lnTo>
                  <a:lnTo>
                    <a:pt x="4453" y="715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2" name="Google Shape;1464;p38">
              <a:extLst>
                <a:ext uri="{FF2B5EF4-FFF2-40B4-BE49-F238E27FC236}">
                  <a16:creationId xmlns:a16="http://schemas.microsoft.com/office/drawing/2014/main" id="{DD5868D1-3CC2-BEE7-47A3-791F80BB5DB2}"/>
                </a:ext>
              </a:extLst>
            </p:cNvPr>
            <p:cNvSpPr/>
            <p:nvPr/>
          </p:nvSpPr>
          <p:spPr>
            <a:xfrm>
              <a:off x="4599448" y="4027044"/>
              <a:ext cx="142539" cy="66341"/>
            </a:xfrm>
            <a:custGeom>
              <a:avLst/>
              <a:gdLst/>
              <a:ahLst/>
              <a:cxnLst/>
              <a:rect l="l" t="t" r="r" b="b"/>
              <a:pathLst>
                <a:path w="4454" h="2073" extrusionOk="0">
                  <a:moveTo>
                    <a:pt x="4239" y="1"/>
                  </a:moveTo>
                  <a:lnTo>
                    <a:pt x="0" y="1358"/>
                  </a:lnTo>
                  <a:lnTo>
                    <a:pt x="250" y="2072"/>
                  </a:lnTo>
                  <a:lnTo>
                    <a:pt x="4453" y="715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3" name="Google Shape;1465;p38">
              <a:extLst>
                <a:ext uri="{FF2B5EF4-FFF2-40B4-BE49-F238E27FC236}">
                  <a16:creationId xmlns:a16="http://schemas.microsoft.com/office/drawing/2014/main" id="{850A8FA6-FD75-CBDB-1B32-B436B15C8C65}"/>
                </a:ext>
              </a:extLst>
            </p:cNvPr>
            <p:cNvSpPr/>
            <p:nvPr/>
          </p:nvSpPr>
          <p:spPr>
            <a:xfrm>
              <a:off x="4869194" y="3941694"/>
              <a:ext cx="141387" cy="64805"/>
            </a:xfrm>
            <a:custGeom>
              <a:avLst/>
              <a:gdLst/>
              <a:ahLst/>
              <a:cxnLst/>
              <a:rect l="l" t="t" r="r" b="b"/>
              <a:pathLst>
                <a:path w="4418" h="2025" extrusionOk="0">
                  <a:moveTo>
                    <a:pt x="4204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18" y="67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4" name="Google Shape;1466;p38">
              <a:extLst>
                <a:ext uri="{FF2B5EF4-FFF2-40B4-BE49-F238E27FC236}">
                  <a16:creationId xmlns:a16="http://schemas.microsoft.com/office/drawing/2014/main" id="{BE4D9A51-D790-E538-202B-87AC010D6ADC}"/>
                </a:ext>
              </a:extLst>
            </p:cNvPr>
            <p:cNvSpPr/>
            <p:nvPr/>
          </p:nvSpPr>
          <p:spPr>
            <a:xfrm>
              <a:off x="5137819" y="3856345"/>
              <a:ext cx="142539" cy="64805"/>
            </a:xfrm>
            <a:custGeom>
              <a:avLst/>
              <a:gdLst/>
              <a:ahLst/>
              <a:cxnLst/>
              <a:rect l="l" t="t" r="r" b="b"/>
              <a:pathLst>
                <a:path w="4454" h="2025" extrusionOk="0">
                  <a:moveTo>
                    <a:pt x="4239" y="1"/>
                  </a:moveTo>
                  <a:lnTo>
                    <a:pt x="1" y="1322"/>
                  </a:lnTo>
                  <a:lnTo>
                    <a:pt x="215" y="2025"/>
                  </a:lnTo>
                  <a:lnTo>
                    <a:pt x="4454" y="679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5" name="Google Shape;1467;p38">
              <a:extLst>
                <a:ext uri="{FF2B5EF4-FFF2-40B4-BE49-F238E27FC236}">
                  <a16:creationId xmlns:a16="http://schemas.microsoft.com/office/drawing/2014/main" id="{319DE677-0C9D-8D0C-CA5E-F47B812A1AEC}"/>
                </a:ext>
              </a:extLst>
            </p:cNvPr>
            <p:cNvSpPr/>
            <p:nvPr/>
          </p:nvSpPr>
          <p:spPr>
            <a:xfrm>
              <a:off x="5407596" y="3770995"/>
              <a:ext cx="141387" cy="63685"/>
            </a:xfrm>
            <a:custGeom>
              <a:avLst/>
              <a:gdLst/>
              <a:ahLst/>
              <a:cxnLst/>
              <a:rect l="l" t="t" r="r" b="b"/>
              <a:pathLst>
                <a:path w="4418" h="1990" extrusionOk="0">
                  <a:moveTo>
                    <a:pt x="4203" y="1"/>
                  </a:moveTo>
                  <a:lnTo>
                    <a:pt x="0" y="1322"/>
                  </a:lnTo>
                  <a:lnTo>
                    <a:pt x="215" y="1989"/>
                  </a:lnTo>
                  <a:lnTo>
                    <a:pt x="4418" y="644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6" name="Google Shape;1468;p38">
              <a:extLst>
                <a:ext uri="{FF2B5EF4-FFF2-40B4-BE49-F238E27FC236}">
                  <a16:creationId xmlns:a16="http://schemas.microsoft.com/office/drawing/2014/main" id="{2DC7AF19-5DF7-475C-E184-DFAD0C02DED1}"/>
                </a:ext>
              </a:extLst>
            </p:cNvPr>
            <p:cNvSpPr/>
            <p:nvPr/>
          </p:nvSpPr>
          <p:spPr>
            <a:xfrm>
              <a:off x="5676222" y="3684526"/>
              <a:ext cx="141387" cy="63653"/>
            </a:xfrm>
            <a:custGeom>
              <a:avLst/>
              <a:gdLst/>
              <a:ahLst/>
              <a:cxnLst/>
              <a:rect l="l" t="t" r="r" b="b"/>
              <a:pathLst>
                <a:path w="4418" h="1989" extrusionOk="0">
                  <a:moveTo>
                    <a:pt x="4239" y="0"/>
                  </a:moveTo>
                  <a:lnTo>
                    <a:pt x="0" y="1357"/>
                  </a:lnTo>
                  <a:lnTo>
                    <a:pt x="215" y="1988"/>
                  </a:lnTo>
                  <a:lnTo>
                    <a:pt x="4418" y="679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7" name="Google Shape;1469;p38">
              <a:extLst>
                <a:ext uri="{FF2B5EF4-FFF2-40B4-BE49-F238E27FC236}">
                  <a16:creationId xmlns:a16="http://schemas.microsoft.com/office/drawing/2014/main" id="{6E270EC1-1D90-6E2E-716E-481A9583B08C}"/>
                </a:ext>
              </a:extLst>
            </p:cNvPr>
            <p:cNvSpPr/>
            <p:nvPr/>
          </p:nvSpPr>
          <p:spPr>
            <a:xfrm>
              <a:off x="5945967" y="3599176"/>
              <a:ext cx="141419" cy="63653"/>
            </a:xfrm>
            <a:custGeom>
              <a:avLst/>
              <a:gdLst/>
              <a:ahLst/>
              <a:cxnLst/>
              <a:rect l="l" t="t" r="r" b="b"/>
              <a:pathLst>
                <a:path w="4419" h="1989" extrusionOk="0">
                  <a:moveTo>
                    <a:pt x="4204" y="0"/>
                  </a:moveTo>
                  <a:lnTo>
                    <a:pt x="1" y="1357"/>
                  </a:lnTo>
                  <a:lnTo>
                    <a:pt x="215" y="1988"/>
                  </a:lnTo>
                  <a:lnTo>
                    <a:pt x="4418" y="643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8" name="Google Shape;1470;p38">
              <a:extLst>
                <a:ext uri="{FF2B5EF4-FFF2-40B4-BE49-F238E27FC236}">
                  <a16:creationId xmlns:a16="http://schemas.microsoft.com/office/drawing/2014/main" id="{661E648D-18FE-6692-9C75-0A0FBBFE0B93}"/>
                </a:ext>
              </a:extLst>
            </p:cNvPr>
            <p:cNvSpPr/>
            <p:nvPr/>
          </p:nvSpPr>
          <p:spPr>
            <a:xfrm>
              <a:off x="6214593" y="351382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39" y="0"/>
                  </a:moveTo>
                  <a:lnTo>
                    <a:pt x="1" y="1346"/>
                  </a:lnTo>
                  <a:lnTo>
                    <a:pt x="215" y="1953"/>
                  </a:lnTo>
                  <a:lnTo>
                    <a:pt x="4418" y="643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59" name="Google Shape;1471;p38">
              <a:extLst>
                <a:ext uri="{FF2B5EF4-FFF2-40B4-BE49-F238E27FC236}">
                  <a16:creationId xmlns:a16="http://schemas.microsoft.com/office/drawing/2014/main" id="{8CE064EA-CEF9-EEE5-F278-5EE7BFDABF4D}"/>
                </a:ext>
              </a:extLst>
            </p:cNvPr>
            <p:cNvSpPr/>
            <p:nvPr/>
          </p:nvSpPr>
          <p:spPr>
            <a:xfrm>
              <a:off x="6484370" y="3428477"/>
              <a:ext cx="141387" cy="62501"/>
            </a:xfrm>
            <a:custGeom>
              <a:avLst/>
              <a:gdLst/>
              <a:ahLst/>
              <a:cxnLst/>
              <a:rect l="l" t="t" r="r" b="b"/>
              <a:pathLst>
                <a:path w="4418" h="1953" extrusionOk="0">
                  <a:moveTo>
                    <a:pt x="4203" y="0"/>
                  </a:moveTo>
                  <a:lnTo>
                    <a:pt x="0" y="1310"/>
                  </a:lnTo>
                  <a:lnTo>
                    <a:pt x="179" y="1953"/>
                  </a:lnTo>
                  <a:lnTo>
                    <a:pt x="4418" y="607"/>
                  </a:lnTo>
                  <a:lnTo>
                    <a:pt x="4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0" name="Google Shape;1472;p38">
              <a:extLst>
                <a:ext uri="{FF2B5EF4-FFF2-40B4-BE49-F238E27FC236}">
                  <a16:creationId xmlns:a16="http://schemas.microsoft.com/office/drawing/2014/main" id="{1187F34A-8C2F-5D84-9D99-EE61DE99B095}"/>
                </a:ext>
              </a:extLst>
            </p:cNvPr>
            <p:cNvSpPr/>
            <p:nvPr/>
          </p:nvSpPr>
          <p:spPr>
            <a:xfrm>
              <a:off x="6752995" y="3343128"/>
              <a:ext cx="141387" cy="61381"/>
            </a:xfrm>
            <a:custGeom>
              <a:avLst/>
              <a:gdLst/>
              <a:ahLst/>
              <a:cxnLst/>
              <a:rect l="l" t="t" r="r" b="b"/>
              <a:pathLst>
                <a:path w="4418" h="1918" extrusionOk="0">
                  <a:moveTo>
                    <a:pt x="4239" y="0"/>
                  </a:moveTo>
                  <a:lnTo>
                    <a:pt x="0" y="1310"/>
                  </a:lnTo>
                  <a:lnTo>
                    <a:pt x="215" y="1917"/>
                  </a:lnTo>
                  <a:lnTo>
                    <a:pt x="4418" y="572"/>
                  </a:lnTo>
                  <a:lnTo>
                    <a:pt x="4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1" name="Google Shape;1473;p38">
              <a:extLst>
                <a:ext uri="{FF2B5EF4-FFF2-40B4-BE49-F238E27FC236}">
                  <a16:creationId xmlns:a16="http://schemas.microsoft.com/office/drawing/2014/main" id="{62BA04C6-67B2-2802-0319-88A8A6DC8992}"/>
                </a:ext>
              </a:extLst>
            </p:cNvPr>
            <p:cNvSpPr/>
            <p:nvPr/>
          </p:nvSpPr>
          <p:spPr>
            <a:xfrm>
              <a:off x="7022773" y="3192622"/>
              <a:ext cx="57156" cy="126538"/>
            </a:xfrm>
            <a:custGeom>
              <a:avLst/>
              <a:gdLst/>
              <a:ahLst/>
              <a:cxnLst/>
              <a:rect l="l" t="t" r="r" b="b"/>
              <a:pathLst>
                <a:path w="1786" h="3954" extrusionOk="0">
                  <a:moveTo>
                    <a:pt x="536" y="0"/>
                  </a:moveTo>
                  <a:lnTo>
                    <a:pt x="286" y="572"/>
                  </a:lnTo>
                  <a:cubicBezTo>
                    <a:pt x="572" y="715"/>
                    <a:pt x="822" y="893"/>
                    <a:pt x="964" y="1179"/>
                  </a:cubicBezTo>
                  <a:cubicBezTo>
                    <a:pt x="1107" y="1429"/>
                    <a:pt x="1179" y="1750"/>
                    <a:pt x="1143" y="2072"/>
                  </a:cubicBezTo>
                  <a:cubicBezTo>
                    <a:pt x="1107" y="2358"/>
                    <a:pt x="1000" y="2679"/>
                    <a:pt x="786" y="2881"/>
                  </a:cubicBezTo>
                  <a:cubicBezTo>
                    <a:pt x="572" y="3096"/>
                    <a:pt x="357" y="3274"/>
                    <a:pt x="0" y="3346"/>
                  </a:cubicBezTo>
                  <a:lnTo>
                    <a:pt x="179" y="3953"/>
                  </a:lnTo>
                  <a:cubicBezTo>
                    <a:pt x="572" y="3846"/>
                    <a:pt x="1000" y="3596"/>
                    <a:pt x="1250" y="3274"/>
                  </a:cubicBezTo>
                  <a:cubicBezTo>
                    <a:pt x="1536" y="2953"/>
                    <a:pt x="1715" y="2536"/>
                    <a:pt x="1750" y="2108"/>
                  </a:cubicBezTo>
                  <a:cubicBezTo>
                    <a:pt x="1786" y="1679"/>
                    <a:pt x="1715" y="1250"/>
                    <a:pt x="1500" y="857"/>
                  </a:cubicBezTo>
                  <a:cubicBezTo>
                    <a:pt x="1286" y="500"/>
                    <a:pt x="929" y="179"/>
                    <a:pt x="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2" name="Google Shape;1474;p38">
              <a:extLst>
                <a:ext uri="{FF2B5EF4-FFF2-40B4-BE49-F238E27FC236}">
                  <a16:creationId xmlns:a16="http://schemas.microsoft.com/office/drawing/2014/main" id="{9C6DC65F-0294-5138-DE02-02741EF07A5E}"/>
                </a:ext>
              </a:extLst>
            </p:cNvPr>
            <p:cNvSpPr/>
            <p:nvPr/>
          </p:nvSpPr>
          <p:spPr>
            <a:xfrm>
              <a:off x="6772421" y="3082503"/>
              <a:ext cx="137963" cy="72806"/>
            </a:xfrm>
            <a:custGeom>
              <a:avLst/>
              <a:gdLst/>
              <a:ahLst/>
              <a:cxnLst/>
              <a:rect l="l" t="t" r="r" b="b"/>
              <a:pathLst>
                <a:path w="4311" h="2275" extrusionOk="0">
                  <a:moveTo>
                    <a:pt x="215" y="0"/>
                  </a:moveTo>
                  <a:lnTo>
                    <a:pt x="1" y="572"/>
                  </a:lnTo>
                  <a:lnTo>
                    <a:pt x="4061" y="2274"/>
                  </a:lnTo>
                  <a:lnTo>
                    <a:pt x="4311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3" name="Google Shape;1475;p38">
              <a:extLst>
                <a:ext uri="{FF2B5EF4-FFF2-40B4-BE49-F238E27FC236}">
                  <a16:creationId xmlns:a16="http://schemas.microsoft.com/office/drawing/2014/main" id="{1BFB440D-9901-A26C-2499-2D7BE79C427F}"/>
                </a:ext>
              </a:extLst>
            </p:cNvPr>
            <p:cNvSpPr/>
            <p:nvPr/>
          </p:nvSpPr>
          <p:spPr>
            <a:xfrm>
              <a:off x="6512948" y="2972000"/>
              <a:ext cx="136811" cy="72806"/>
            </a:xfrm>
            <a:custGeom>
              <a:avLst/>
              <a:gdLst/>
              <a:ahLst/>
              <a:cxnLst/>
              <a:rect l="l" t="t" r="r" b="b"/>
              <a:pathLst>
                <a:path w="4275" h="2275" extrusionOk="0">
                  <a:moveTo>
                    <a:pt x="215" y="0"/>
                  </a:moveTo>
                  <a:lnTo>
                    <a:pt x="0" y="536"/>
                  </a:lnTo>
                  <a:lnTo>
                    <a:pt x="4060" y="2275"/>
                  </a:lnTo>
                  <a:lnTo>
                    <a:pt x="4275" y="173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4" name="Google Shape;1476;p38">
              <a:extLst>
                <a:ext uri="{FF2B5EF4-FFF2-40B4-BE49-F238E27FC236}">
                  <a16:creationId xmlns:a16="http://schemas.microsoft.com/office/drawing/2014/main" id="{F629193C-1641-6749-F41F-DC19A6A14847}"/>
                </a:ext>
              </a:extLst>
            </p:cNvPr>
            <p:cNvSpPr/>
            <p:nvPr/>
          </p:nvSpPr>
          <p:spPr>
            <a:xfrm>
              <a:off x="6252323" y="2861497"/>
              <a:ext cx="137579" cy="71686"/>
            </a:xfrm>
            <a:custGeom>
              <a:avLst/>
              <a:gdLst/>
              <a:ahLst/>
              <a:cxnLst/>
              <a:rect l="l" t="t" r="r" b="b"/>
              <a:pathLst>
                <a:path w="4299" h="2240" extrusionOk="0">
                  <a:moveTo>
                    <a:pt x="251" y="1"/>
                  </a:moveTo>
                  <a:lnTo>
                    <a:pt x="1" y="501"/>
                  </a:lnTo>
                  <a:lnTo>
                    <a:pt x="4096" y="2239"/>
                  </a:lnTo>
                  <a:lnTo>
                    <a:pt x="4299" y="175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5" name="Google Shape;1477;p38">
              <a:extLst>
                <a:ext uri="{FF2B5EF4-FFF2-40B4-BE49-F238E27FC236}">
                  <a16:creationId xmlns:a16="http://schemas.microsoft.com/office/drawing/2014/main" id="{8F74EA11-9675-4024-8C28-D92C466B7525}"/>
                </a:ext>
              </a:extLst>
            </p:cNvPr>
            <p:cNvSpPr/>
            <p:nvPr/>
          </p:nvSpPr>
          <p:spPr>
            <a:xfrm>
              <a:off x="5992850" y="2750994"/>
              <a:ext cx="136427" cy="72070"/>
            </a:xfrm>
            <a:custGeom>
              <a:avLst/>
              <a:gdLst/>
              <a:ahLst/>
              <a:cxnLst/>
              <a:rect l="l" t="t" r="r" b="b"/>
              <a:pathLst>
                <a:path w="4263" h="2252" extrusionOk="0">
                  <a:moveTo>
                    <a:pt x="215" y="1"/>
                  </a:moveTo>
                  <a:lnTo>
                    <a:pt x="0" y="501"/>
                  </a:lnTo>
                  <a:lnTo>
                    <a:pt x="4049" y="2251"/>
                  </a:lnTo>
                  <a:lnTo>
                    <a:pt x="4263" y="1715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6" name="Google Shape;1478;p38">
              <a:extLst>
                <a:ext uri="{FF2B5EF4-FFF2-40B4-BE49-F238E27FC236}">
                  <a16:creationId xmlns:a16="http://schemas.microsoft.com/office/drawing/2014/main" id="{2C21A6F6-27F3-6903-8906-15BCB98F0E43}"/>
                </a:ext>
              </a:extLst>
            </p:cNvPr>
            <p:cNvSpPr/>
            <p:nvPr/>
          </p:nvSpPr>
          <p:spPr>
            <a:xfrm>
              <a:off x="5733377" y="2640874"/>
              <a:ext cx="136427" cy="70534"/>
            </a:xfrm>
            <a:custGeom>
              <a:avLst/>
              <a:gdLst/>
              <a:ahLst/>
              <a:cxnLst/>
              <a:rect l="l" t="t" r="r" b="b"/>
              <a:pathLst>
                <a:path w="4263" h="2204" extrusionOk="0">
                  <a:moveTo>
                    <a:pt x="215" y="1"/>
                  </a:moveTo>
                  <a:lnTo>
                    <a:pt x="0" y="453"/>
                  </a:lnTo>
                  <a:lnTo>
                    <a:pt x="4048" y="2204"/>
                  </a:lnTo>
                  <a:lnTo>
                    <a:pt x="4263" y="1704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7" name="Google Shape;1479;p38">
              <a:extLst>
                <a:ext uri="{FF2B5EF4-FFF2-40B4-BE49-F238E27FC236}">
                  <a16:creationId xmlns:a16="http://schemas.microsoft.com/office/drawing/2014/main" id="{EF70C874-6C5D-5DE9-F741-814A886DBE2A}"/>
                </a:ext>
              </a:extLst>
            </p:cNvPr>
            <p:cNvSpPr/>
            <p:nvPr/>
          </p:nvSpPr>
          <p:spPr>
            <a:xfrm>
              <a:off x="5473905" y="2530403"/>
              <a:ext cx="136427" cy="70502"/>
            </a:xfrm>
            <a:custGeom>
              <a:avLst/>
              <a:gdLst/>
              <a:ahLst/>
              <a:cxnLst/>
              <a:rect l="l" t="t" r="r" b="b"/>
              <a:pathLst>
                <a:path w="4263" h="2203" extrusionOk="0">
                  <a:moveTo>
                    <a:pt x="179" y="0"/>
                  </a:moveTo>
                  <a:lnTo>
                    <a:pt x="0" y="464"/>
                  </a:lnTo>
                  <a:lnTo>
                    <a:pt x="4048" y="2203"/>
                  </a:lnTo>
                  <a:lnTo>
                    <a:pt x="4263" y="1703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8" name="Google Shape;1480;p38">
              <a:extLst>
                <a:ext uri="{FF2B5EF4-FFF2-40B4-BE49-F238E27FC236}">
                  <a16:creationId xmlns:a16="http://schemas.microsoft.com/office/drawing/2014/main" id="{40BBDDD9-BD0B-E05C-0A4C-41933A55CD5D}"/>
                </a:ext>
              </a:extLst>
            </p:cNvPr>
            <p:cNvSpPr/>
            <p:nvPr/>
          </p:nvSpPr>
          <p:spPr>
            <a:xfrm>
              <a:off x="5214048" y="2418748"/>
              <a:ext cx="135659" cy="70534"/>
            </a:xfrm>
            <a:custGeom>
              <a:avLst/>
              <a:gdLst/>
              <a:ahLst/>
              <a:cxnLst/>
              <a:rect l="l" t="t" r="r" b="b"/>
              <a:pathLst>
                <a:path w="4239" h="2204" extrusionOk="0">
                  <a:moveTo>
                    <a:pt x="179" y="1"/>
                  </a:moveTo>
                  <a:lnTo>
                    <a:pt x="0" y="465"/>
                  </a:lnTo>
                  <a:lnTo>
                    <a:pt x="4060" y="2203"/>
                  </a:lnTo>
                  <a:lnTo>
                    <a:pt x="4239" y="1751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69" name="Google Shape;1481;p38">
              <a:extLst>
                <a:ext uri="{FF2B5EF4-FFF2-40B4-BE49-F238E27FC236}">
                  <a16:creationId xmlns:a16="http://schemas.microsoft.com/office/drawing/2014/main" id="{4C0B2AA2-2EBA-B8A3-49F7-2F7A44138FBB}"/>
                </a:ext>
              </a:extLst>
            </p:cNvPr>
            <p:cNvSpPr/>
            <p:nvPr/>
          </p:nvSpPr>
          <p:spPr>
            <a:xfrm>
              <a:off x="4953423" y="2308245"/>
              <a:ext cx="136811" cy="70918"/>
            </a:xfrm>
            <a:custGeom>
              <a:avLst/>
              <a:gdLst/>
              <a:ahLst/>
              <a:cxnLst/>
              <a:rect l="l" t="t" r="r" b="b"/>
              <a:pathLst>
                <a:path w="4275" h="2216" extrusionOk="0">
                  <a:moveTo>
                    <a:pt x="214" y="1"/>
                  </a:moveTo>
                  <a:lnTo>
                    <a:pt x="0" y="465"/>
                  </a:lnTo>
                  <a:lnTo>
                    <a:pt x="4060" y="2215"/>
                  </a:lnTo>
                  <a:lnTo>
                    <a:pt x="4275" y="175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0" name="Google Shape;1482;p38">
              <a:extLst>
                <a:ext uri="{FF2B5EF4-FFF2-40B4-BE49-F238E27FC236}">
                  <a16:creationId xmlns:a16="http://schemas.microsoft.com/office/drawing/2014/main" id="{BB1206F9-9981-D1D5-DE58-8D2F869E1A1E}"/>
                </a:ext>
              </a:extLst>
            </p:cNvPr>
            <p:cNvSpPr/>
            <p:nvPr/>
          </p:nvSpPr>
          <p:spPr>
            <a:xfrm>
              <a:off x="4693950" y="2198126"/>
              <a:ext cx="136811" cy="69381"/>
            </a:xfrm>
            <a:custGeom>
              <a:avLst/>
              <a:gdLst/>
              <a:ahLst/>
              <a:cxnLst/>
              <a:rect l="l" t="t" r="r" b="b"/>
              <a:pathLst>
                <a:path w="4275" h="2168" extrusionOk="0">
                  <a:moveTo>
                    <a:pt x="214" y="1"/>
                  </a:moveTo>
                  <a:lnTo>
                    <a:pt x="0" y="418"/>
                  </a:lnTo>
                  <a:cubicBezTo>
                    <a:pt x="357" y="596"/>
                    <a:pt x="679" y="703"/>
                    <a:pt x="1036" y="882"/>
                  </a:cubicBezTo>
                  <a:lnTo>
                    <a:pt x="2036" y="1311"/>
                  </a:lnTo>
                  <a:lnTo>
                    <a:pt x="4060" y="2168"/>
                  </a:lnTo>
                  <a:lnTo>
                    <a:pt x="4274" y="1739"/>
                  </a:lnTo>
                  <a:lnTo>
                    <a:pt x="2203" y="846"/>
                  </a:lnTo>
                  <a:lnTo>
                    <a:pt x="1214" y="418"/>
                  </a:lnTo>
                  <a:cubicBezTo>
                    <a:pt x="893" y="275"/>
                    <a:pt x="500" y="144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1" name="Google Shape;1483;p38">
              <a:extLst>
                <a:ext uri="{FF2B5EF4-FFF2-40B4-BE49-F238E27FC236}">
                  <a16:creationId xmlns:a16="http://schemas.microsoft.com/office/drawing/2014/main" id="{C83F6F8C-A73C-A78D-5ACB-618E58017E3C}"/>
                </a:ext>
              </a:extLst>
            </p:cNvPr>
            <p:cNvSpPr/>
            <p:nvPr/>
          </p:nvSpPr>
          <p:spPr>
            <a:xfrm>
              <a:off x="4682494" y="2038500"/>
              <a:ext cx="141387" cy="53732"/>
            </a:xfrm>
            <a:custGeom>
              <a:avLst/>
              <a:gdLst/>
              <a:ahLst/>
              <a:cxnLst/>
              <a:rect l="l" t="t" r="r" b="b"/>
              <a:pathLst>
                <a:path w="4418" h="1679" extrusionOk="0">
                  <a:moveTo>
                    <a:pt x="4311" y="0"/>
                  </a:moveTo>
                  <a:lnTo>
                    <a:pt x="2144" y="536"/>
                  </a:lnTo>
                  <a:lnTo>
                    <a:pt x="1072" y="822"/>
                  </a:lnTo>
                  <a:cubicBezTo>
                    <a:pt x="715" y="893"/>
                    <a:pt x="322" y="1036"/>
                    <a:pt x="1" y="1322"/>
                  </a:cubicBezTo>
                  <a:lnTo>
                    <a:pt x="287" y="1679"/>
                  </a:lnTo>
                  <a:cubicBezTo>
                    <a:pt x="537" y="1465"/>
                    <a:pt x="822" y="1358"/>
                    <a:pt x="1215" y="1250"/>
                  </a:cubicBezTo>
                  <a:lnTo>
                    <a:pt x="2287" y="1000"/>
                  </a:lnTo>
                  <a:lnTo>
                    <a:pt x="4418" y="429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2" name="Google Shape;1484;p38">
              <a:extLst>
                <a:ext uri="{FF2B5EF4-FFF2-40B4-BE49-F238E27FC236}">
                  <a16:creationId xmlns:a16="http://schemas.microsoft.com/office/drawing/2014/main" id="{5830C88E-4933-ECF7-BDFF-342081353918}"/>
                </a:ext>
              </a:extLst>
            </p:cNvPr>
            <p:cNvSpPr/>
            <p:nvPr/>
          </p:nvSpPr>
          <p:spPr>
            <a:xfrm>
              <a:off x="4956847" y="1969151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072"/>
                  </a:lnTo>
                  <a:lnTo>
                    <a:pt x="107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3" name="Google Shape;1485;p38">
              <a:extLst>
                <a:ext uri="{FF2B5EF4-FFF2-40B4-BE49-F238E27FC236}">
                  <a16:creationId xmlns:a16="http://schemas.microsoft.com/office/drawing/2014/main" id="{047AF246-6532-7A4B-2BA6-5942952E79EA}"/>
                </a:ext>
              </a:extLst>
            </p:cNvPr>
            <p:cNvSpPr/>
            <p:nvPr/>
          </p:nvSpPr>
          <p:spPr>
            <a:xfrm>
              <a:off x="5230049" y="1898651"/>
              <a:ext cx="140235" cy="48804"/>
            </a:xfrm>
            <a:custGeom>
              <a:avLst/>
              <a:gdLst/>
              <a:ahLst/>
              <a:cxnLst/>
              <a:rect l="l" t="t" r="r" b="b"/>
              <a:pathLst>
                <a:path w="4382" h="1525" extrusionOk="0">
                  <a:moveTo>
                    <a:pt x="4274" y="1"/>
                  </a:moveTo>
                  <a:lnTo>
                    <a:pt x="0" y="1108"/>
                  </a:lnTo>
                  <a:lnTo>
                    <a:pt x="107" y="1525"/>
                  </a:lnTo>
                  <a:lnTo>
                    <a:pt x="4382" y="429"/>
                  </a:lnTo>
                  <a:lnTo>
                    <a:pt x="42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4" name="Google Shape;1486;p38">
              <a:extLst>
                <a:ext uri="{FF2B5EF4-FFF2-40B4-BE49-F238E27FC236}">
                  <a16:creationId xmlns:a16="http://schemas.microsoft.com/office/drawing/2014/main" id="{5148BAD4-9F28-823C-9E94-A5090D1521AF}"/>
                </a:ext>
              </a:extLst>
            </p:cNvPr>
            <p:cNvSpPr/>
            <p:nvPr/>
          </p:nvSpPr>
          <p:spPr>
            <a:xfrm>
              <a:off x="5504371" y="1829302"/>
              <a:ext cx="140235" cy="47652"/>
            </a:xfrm>
            <a:custGeom>
              <a:avLst/>
              <a:gdLst/>
              <a:ahLst/>
              <a:cxnLst/>
              <a:rect l="l" t="t" r="r" b="b"/>
              <a:pathLst>
                <a:path w="4382" h="1489" extrusionOk="0">
                  <a:moveTo>
                    <a:pt x="4275" y="1"/>
                  </a:moveTo>
                  <a:lnTo>
                    <a:pt x="1" y="1060"/>
                  </a:lnTo>
                  <a:lnTo>
                    <a:pt x="108" y="1489"/>
                  </a:lnTo>
                  <a:lnTo>
                    <a:pt x="4382" y="394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5" name="Google Shape;1487;p38">
              <a:extLst>
                <a:ext uri="{FF2B5EF4-FFF2-40B4-BE49-F238E27FC236}">
                  <a16:creationId xmlns:a16="http://schemas.microsoft.com/office/drawing/2014/main" id="{E766352E-FD3B-1602-73B6-D884AF771EC9}"/>
                </a:ext>
              </a:extLst>
            </p:cNvPr>
            <p:cNvSpPr/>
            <p:nvPr/>
          </p:nvSpPr>
          <p:spPr>
            <a:xfrm>
              <a:off x="5777572" y="1758450"/>
              <a:ext cx="140235" cy="48036"/>
            </a:xfrm>
            <a:custGeom>
              <a:avLst/>
              <a:gdLst/>
              <a:ahLst/>
              <a:cxnLst/>
              <a:rect l="l" t="t" r="r" b="b"/>
              <a:pathLst>
                <a:path w="4382" h="1501" extrusionOk="0">
                  <a:moveTo>
                    <a:pt x="4275" y="0"/>
                  </a:moveTo>
                  <a:lnTo>
                    <a:pt x="0" y="1107"/>
                  </a:lnTo>
                  <a:lnTo>
                    <a:pt x="108" y="1500"/>
                  </a:lnTo>
                  <a:lnTo>
                    <a:pt x="4382" y="393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6" name="Google Shape;1488;p38">
              <a:extLst>
                <a:ext uri="{FF2B5EF4-FFF2-40B4-BE49-F238E27FC236}">
                  <a16:creationId xmlns:a16="http://schemas.microsoft.com/office/drawing/2014/main" id="{C866DD1D-1AE3-9A55-66FE-67CD9B45E9F3}"/>
                </a:ext>
              </a:extLst>
            </p:cNvPr>
            <p:cNvSpPr/>
            <p:nvPr/>
          </p:nvSpPr>
          <p:spPr>
            <a:xfrm>
              <a:off x="6051894" y="1689101"/>
              <a:ext cx="139115" cy="46884"/>
            </a:xfrm>
            <a:custGeom>
              <a:avLst/>
              <a:gdLst/>
              <a:ahLst/>
              <a:cxnLst/>
              <a:rect l="l" t="t" r="r" b="b"/>
              <a:pathLst>
                <a:path w="4347" h="1465" extrusionOk="0">
                  <a:moveTo>
                    <a:pt x="4275" y="0"/>
                  </a:moveTo>
                  <a:lnTo>
                    <a:pt x="1" y="1107"/>
                  </a:lnTo>
                  <a:lnTo>
                    <a:pt x="72" y="1465"/>
                  </a:lnTo>
                  <a:lnTo>
                    <a:pt x="4347" y="357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7" name="Google Shape;1489;p38">
              <a:extLst>
                <a:ext uri="{FF2B5EF4-FFF2-40B4-BE49-F238E27FC236}">
                  <a16:creationId xmlns:a16="http://schemas.microsoft.com/office/drawing/2014/main" id="{31109E94-070D-7005-AAAF-DCB6CFF2B783}"/>
                </a:ext>
              </a:extLst>
            </p:cNvPr>
            <p:cNvSpPr/>
            <p:nvPr/>
          </p:nvSpPr>
          <p:spPr>
            <a:xfrm>
              <a:off x="6325096" y="1619753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0"/>
                  </a:moveTo>
                  <a:lnTo>
                    <a:pt x="1" y="1072"/>
                  </a:lnTo>
                  <a:lnTo>
                    <a:pt x="108" y="1417"/>
                  </a:lnTo>
                  <a:lnTo>
                    <a:pt x="4382" y="322"/>
                  </a:lnTo>
                  <a:lnTo>
                    <a:pt x="4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8" name="Google Shape;1490;p38">
              <a:extLst>
                <a:ext uri="{FF2B5EF4-FFF2-40B4-BE49-F238E27FC236}">
                  <a16:creationId xmlns:a16="http://schemas.microsoft.com/office/drawing/2014/main" id="{407D6DE6-C274-2803-B8A0-1D940FB63E92}"/>
                </a:ext>
              </a:extLst>
            </p:cNvPr>
            <p:cNvSpPr/>
            <p:nvPr/>
          </p:nvSpPr>
          <p:spPr>
            <a:xfrm>
              <a:off x="6599449" y="1549252"/>
              <a:ext cx="139083" cy="45380"/>
            </a:xfrm>
            <a:custGeom>
              <a:avLst/>
              <a:gdLst/>
              <a:ahLst/>
              <a:cxnLst/>
              <a:rect l="l" t="t" r="r" b="b"/>
              <a:pathLst>
                <a:path w="4346" h="1418" extrusionOk="0">
                  <a:moveTo>
                    <a:pt x="4275" y="1"/>
                  </a:moveTo>
                  <a:lnTo>
                    <a:pt x="0" y="1096"/>
                  </a:lnTo>
                  <a:lnTo>
                    <a:pt x="72" y="1417"/>
                  </a:lnTo>
                  <a:lnTo>
                    <a:pt x="4346" y="322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79" name="Google Shape;1491;p38">
              <a:extLst>
                <a:ext uri="{FF2B5EF4-FFF2-40B4-BE49-F238E27FC236}">
                  <a16:creationId xmlns:a16="http://schemas.microsoft.com/office/drawing/2014/main" id="{DB583844-3AE3-8B23-6925-E1D7D9EE6543}"/>
                </a:ext>
              </a:extLst>
            </p:cNvPr>
            <p:cNvSpPr/>
            <p:nvPr/>
          </p:nvSpPr>
          <p:spPr>
            <a:xfrm>
              <a:off x="6872619" y="1479904"/>
              <a:ext cx="140267" cy="45380"/>
            </a:xfrm>
            <a:custGeom>
              <a:avLst/>
              <a:gdLst/>
              <a:ahLst/>
              <a:cxnLst/>
              <a:rect l="l" t="t" r="r" b="b"/>
              <a:pathLst>
                <a:path w="4383" h="1418" extrusionOk="0">
                  <a:moveTo>
                    <a:pt x="4275" y="1"/>
                  </a:moveTo>
                  <a:lnTo>
                    <a:pt x="1" y="1060"/>
                  </a:lnTo>
                  <a:lnTo>
                    <a:pt x="72" y="1418"/>
                  </a:lnTo>
                  <a:lnTo>
                    <a:pt x="4382" y="310"/>
                  </a:lnTo>
                  <a:lnTo>
                    <a:pt x="42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0" name="Google Shape;1492;p38">
              <a:extLst>
                <a:ext uri="{FF2B5EF4-FFF2-40B4-BE49-F238E27FC236}">
                  <a16:creationId xmlns:a16="http://schemas.microsoft.com/office/drawing/2014/main" id="{4771253C-FA18-8FDC-715A-15AB2A0EEBCD}"/>
                </a:ext>
              </a:extLst>
            </p:cNvPr>
            <p:cNvSpPr/>
            <p:nvPr/>
          </p:nvSpPr>
          <p:spPr>
            <a:xfrm>
              <a:off x="7145821" y="1409051"/>
              <a:ext cx="139883" cy="45732"/>
            </a:xfrm>
            <a:custGeom>
              <a:avLst/>
              <a:gdLst/>
              <a:ahLst/>
              <a:cxnLst/>
              <a:rect l="l" t="t" r="r" b="b"/>
              <a:pathLst>
                <a:path w="4371" h="1429" extrusionOk="0">
                  <a:moveTo>
                    <a:pt x="4311" y="0"/>
                  </a:moveTo>
                  <a:lnTo>
                    <a:pt x="1" y="1107"/>
                  </a:lnTo>
                  <a:lnTo>
                    <a:pt x="108" y="1429"/>
                  </a:lnTo>
                  <a:lnTo>
                    <a:pt x="4370" y="322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1" name="Google Shape;1493;p38">
              <a:extLst>
                <a:ext uri="{FF2B5EF4-FFF2-40B4-BE49-F238E27FC236}">
                  <a16:creationId xmlns:a16="http://schemas.microsoft.com/office/drawing/2014/main" id="{9925500A-6BA2-43E5-B4FF-E0A6676C2101}"/>
                </a:ext>
              </a:extLst>
            </p:cNvPr>
            <p:cNvSpPr/>
            <p:nvPr/>
          </p:nvSpPr>
          <p:spPr>
            <a:xfrm>
              <a:off x="7420174" y="1339702"/>
              <a:ext cx="138699" cy="44611"/>
            </a:xfrm>
            <a:custGeom>
              <a:avLst/>
              <a:gdLst/>
              <a:ahLst/>
              <a:cxnLst/>
              <a:rect l="l" t="t" r="r" b="b"/>
              <a:pathLst>
                <a:path w="4334" h="1394" extrusionOk="0">
                  <a:moveTo>
                    <a:pt x="4263" y="0"/>
                  </a:moveTo>
                  <a:lnTo>
                    <a:pt x="0" y="1107"/>
                  </a:lnTo>
                  <a:lnTo>
                    <a:pt x="72" y="1393"/>
                  </a:lnTo>
                  <a:lnTo>
                    <a:pt x="4334" y="28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2" name="Google Shape;1494;p38">
              <a:extLst>
                <a:ext uri="{FF2B5EF4-FFF2-40B4-BE49-F238E27FC236}">
                  <a16:creationId xmlns:a16="http://schemas.microsoft.com/office/drawing/2014/main" id="{6A1A41EA-0BE3-3F05-41C3-28A1D09EC292}"/>
                </a:ext>
              </a:extLst>
            </p:cNvPr>
            <p:cNvSpPr/>
            <p:nvPr/>
          </p:nvSpPr>
          <p:spPr>
            <a:xfrm>
              <a:off x="7693376" y="1269202"/>
              <a:ext cx="139851" cy="44227"/>
            </a:xfrm>
            <a:custGeom>
              <a:avLst/>
              <a:gdLst/>
              <a:ahLst/>
              <a:cxnLst/>
              <a:rect l="l" t="t" r="r" b="b"/>
              <a:pathLst>
                <a:path w="4370" h="1382" extrusionOk="0">
                  <a:moveTo>
                    <a:pt x="4298" y="1"/>
                  </a:moveTo>
                  <a:lnTo>
                    <a:pt x="0" y="1096"/>
                  </a:lnTo>
                  <a:lnTo>
                    <a:pt x="71" y="1382"/>
                  </a:lnTo>
                  <a:lnTo>
                    <a:pt x="4370" y="286"/>
                  </a:lnTo>
                  <a:lnTo>
                    <a:pt x="42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3" name="Google Shape;1495;p38">
              <a:extLst>
                <a:ext uri="{FF2B5EF4-FFF2-40B4-BE49-F238E27FC236}">
                  <a16:creationId xmlns:a16="http://schemas.microsoft.com/office/drawing/2014/main" id="{12FC8B1D-21F3-1160-7DF1-1F39162971F0}"/>
                </a:ext>
              </a:extLst>
            </p:cNvPr>
            <p:cNvSpPr/>
            <p:nvPr/>
          </p:nvSpPr>
          <p:spPr>
            <a:xfrm>
              <a:off x="7745571" y="1140426"/>
              <a:ext cx="139083" cy="49188"/>
            </a:xfrm>
            <a:custGeom>
              <a:avLst/>
              <a:gdLst/>
              <a:ahLst/>
              <a:cxnLst/>
              <a:rect l="l" t="t" r="r" b="b"/>
              <a:pathLst>
                <a:path w="4346" h="1537" extrusionOk="0">
                  <a:moveTo>
                    <a:pt x="72" y="0"/>
                  </a:moveTo>
                  <a:lnTo>
                    <a:pt x="0" y="250"/>
                  </a:lnTo>
                  <a:lnTo>
                    <a:pt x="2108" y="893"/>
                  </a:lnTo>
                  <a:lnTo>
                    <a:pt x="3167" y="1215"/>
                  </a:lnTo>
                  <a:lnTo>
                    <a:pt x="3703" y="1358"/>
                  </a:lnTo>
                  <a:cubicBezTo>
                    <a:pt x="3882" y="1429"/>
                    <a:pt x="4060" y="1465"/>
                    <a:pt x="4203" y="1536"/>
                  </a:cubicBezTo>
                  <a:lnTo>
                    <a:pt x="4346" y="1286"/>
                  </a:lnTo>
                  <a:cubicBezTo>
                    <a:pt x="4167" y="1179"/>
                    <a:pt x="3953" y="1143"/>
                    <a:pt x="3774" y="1108"/>
                  </a:cubicBezTo>
                  <a:lnTo>
                    <a:pt x="3239" y="929"/>
                  </a:lnTo>
                  <a:lnTo>
                    <a:pt x="2215" y="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4" name="Google Shape;1496;p38">
              <a:extLst>
                <a:ext uri="{FF2B5EF4-FFF2-40B4-BE49-F238E27FC236}">
                  <a16:creationId xmlns:a16="http://schemas.microsoft.com/office/drawing/2014/main" id="{05EFC7BC-E99B-F95E-E99E-AC86D486E57B}"/>
                </a:ext>
              </a:extLst>
            </p:cNvPr>
            <p:cNvSpPr/>
            <p:nvPr/>
          </p:nvSpPr>
          <p:spPr>
            <a:xfrm>
              <a:off x="7474642" y="1060772"/>
              <a:ext cx="137963" cy="48068"/>
            </a:xfrm>
            <a:custGeom>
              <a:avLst/>
              <a:gdLst/>
              <a:ahLst/>
              <a:cxnLst/>
              <a:rect l="l" t="t" r="r" b="b"/>
              <a:pathLst>
                <a:path w="4311" h="1502" extrusionOk="0">
                  <a:moveTo>
                    <a:pt x="72" y="1"/>
                  </a:moveTo>
                  <a:lnTo>
                    <a:pt x="1" y="251"/>
                  </a:lnTo>
                  <a:lnTo>
                    <a:pt x="4239" y="1501"/>
                  </a:lnTo>
                  <a:lnTo>
                    <a:pt x="4311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5" name="Google Shape;1497;p38">
              <a:extLst>
                <a:ext uri="{FF2B5EF4-FFF2-40B4-BE49-F238E27FC236}">
                  <a16:creationId xmlns:a16="http://schemas.microsoft.com/office/drawing/2014/main" id="{27CEB23F-E918-0690-4706-4AF9D24D72F4}"/>
                </a:ext>
              </a:extLst>
            </p:cNvPr>
            <p:cNvSpPr/>
            <p:nvPr/>
          </p:nvSpPr>
          <p:spPr>
            <a:xfrm>
              <a:off x="7203744" y="982303"/>
              <a:ext cx="137963" cy="46884"/>
            </a:xfrm>
            <a:custGeom>
              <a:avLst/>
              <a:gdLst/>
              <a:ahLst/>
              <a:cxnLst/>
              <a:rect l="l" t="t" r="r" b="b"/>
              <a:pathLst>
                <a:path w="4311" h="1465" extrusionOk="0">
                  <a:moveTo>
                    <a:pt x="72" y="0"/>
                  </a:moveTo>
                  <a:lnTo>
                    <a:pt x="0" y="214"/>
                  </a:lnTo>
                  <a:lnTo>
                    <a:pt x="4239" y="1465"/>
                  </a:lnTo>
                  <a:lnTo>
                    <a:pt x="4311" y="125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6" name="Google Shape;1498;p38">
              <a:extLst>
                <a:ext uri="{FF2B5EF4-FFF2-40B4-BE49-F238E27FC236}">
                  <a16:creationId xmlns:a16="http://schemas.microsoft.com/office/drawing/2014/main" id="{59E94E8E-2A93-0440-308E-448DF0F7FC1A}"/>
                </a:ext>
              </a:extLst>
            </p:cNvPr>
            <p:cNvSpPr/>
            <p:nvPr/>
          </p:nvSpPr>
          <p:spPr>
            <a:xfrm>
              <a:off x="6932847" y="902650"/>
              <a:ext cx="137963" cy="46532"/>
            </a:xfrm>
            <a:custGeom>
              <a:avLst/>
              <a:gdLst/>
              <a:ahLst/>
              <a:cxnLst/>
              <a:rect l="l" t="t" r="r" b="b"/>
              <a:pathLst>
                <a:path w="4311" h="1454" extrusionOk="0">
                  <a:moveTo>
                    <a:pt x="72" y="1"/>
                  </a:moveTo>
                  <a:lnTo>
                    <a:pt x="0" y="215"/>
                  </a:lnTo>
                  <a:lnTo>
                    <a:pt x="4239" y="1453"/>
                  </a:lnTo>
                  <a:lnTo>
                    <a:pt x="4310" y="1251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7" name="Google Shape;1499;p38">
              <a:extLst>
                <a:ext uri="{FF2B5EF4-FFF2-40B4-BE49-F238E27FC236}">
                  <a16:creationId xmlns:a16="http://schemas.microsoft.com/office/drawing/2014/main" id="{8F195C15-EEF4-0795-DD7D-D552F89D36B2}"/>
                </a:ext>
              </a:extLst>
            </p:cNvPr>
            <p:cNvSpPr/>
            <p:nvPr/>
          </p:nvSpPr>
          <p:spPr>
            <a:xfrm>
              <a:off x="6661917" y="823029"/>
              <a:ext cx="136811" cy="46500"/>
            </a:xfrm>
            <a:custGeom>
              <a:avLst/>
              <a:gdLst/>
              <a:ahLst/>
              <a:cxnLst/>
              <a:rect l="l" t="t" r="r" b="b"/>
              <a:pathLst>
                <a:path w="4275" h="1453" extrusionOk="0">
                  <a:moveTo>
                    <a:pt x="37" y="0"/>
                  </a:moveTo>
                  <a:lnTo>
                    <a:pt x="1" y="215"/>
                  </a:lnTo>
                  <a:lnTo>
                    <a:pt x="4239" y="1453"/>
                  </a:lnTo>
                  <a:lnTo>
                    <a:pt x="4275" y="123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8" name="Google Shape;1500;p38">
              <a:extLst>
                <a:ext uri="{FF2B5EF4-FFF2-40B4-BE49-F238E27FC236}">
                  <a16:creationId xmlns:a16="http://schemas.microsoft.com/office/drawing/2014/main" id="{5DAA80D3-5FDB-E0B0-0E0D-9DDBC4A708EE}"/>
                </a:ext>
              </a:extLst>
            </p:cNvPr>
            <p:cNvSpPr/>
            <p:nvPr/>
          </p:nvSpPr>
          <p:spPr>
            <a:xfrm>
              <a:off x="6391020" y="743376"/>
              <a:ext cx="136811" cy="46532"/>
            </a:xfrm>
            <a:custGeom>
              <a:avLst/>
              <a:gdLst/>
              <a:ahLst/>
              <a:cxnLst/>
              <a:rect l="l" t="t" r="r" b="b"/>
              <a:pathLst>
                <a:path w="4275" h="1454" extrusionOk="0">
                  <a:moveTo>
                    <a:pt x="36" y="1"/>
                  </a:moveTo>
                  <a:lnTo>
                    <a:pt x="0" y="180"/>
                  </a:lnTo>
                  <a:lnTo>
                    <a:pt x="4239" y="1454"/>
                  </a:lnTo>
                  <a:lnTo>
                    <a:pt x="4275" y="1239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89" name="Google Shape;1501;p38">
              <a:extLst>
                <a:ext uri="{FF2B5EF4-FFF2-40B4-BE49-F238E27FC236}">
                  <a16:creationId xmlns:a16="http://schemas.microsoft.com/office/drawing/2014/main" id="{E8E7DA72-C9DA-DB24-3CF6-E7F6E08355D4}"/>
                </a:ext>
              </a:extLst>
            </p:cNvPr>
            <p:cNvSpPr/>
            <p:nvPr/>
          </p:nvSpPr>
          <p:spPr>
            <a:xfrm>
              <a:off x="6120122" y="664907"/>
              <a:ext cx="136811" cy="44227"/>
            </a:xfrm>
            <a:custGeom>
              <a:avLst/>
              <a:gdLst/>
              <a:ahLst/>
              <a:cxnLst/>
              <a:rect l="l" t="t" r="r" b="b"/>
              <a:pathLst>
                <a:path w="4275" h="1382" extrusionOk="0">
                  <a:moveTo>
                    <a:pt x="36" y="0"/>
                  </a:moveTo>
                  <a:lnTo>
                    <a:pt x="0" y="143"/>
                  </a:lnTo>
                  <a:lnTo>
                    <a:pt x="4239" y="1381"/>
                  </a:lnTo>
                  <a:lnTo>
                    <a:pt x="4274" y="120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0" name="Google Shape;1502;p38">
              <a:extLst>
                <a:ext uri="{FF2B5EF4-FFF2-40B4-BE49-F238E27FC236}">
                  <a16:creationId xmlns:a16="http://schemas.microsoft.com/office/drawing/2014/main" id="{749495F4-9456-2284-8072-3ADB4522DE5A}"/>
                </a:ext>
              </a:extLst>
            </p:cNvPr>
            <p:cNvSpPr/>
            <p:nvPr/>
          </p:nvSpPr>
          <p:spPr>
            <a:xfrm>
              <a:off x="5867498" y="563556"/>
              <a:ext cx="118505" cy="65925"/>
            </a:xfrm>
            <a:custGeom>
              <a:avLst/>
              <a:gdLst/>
              <a:ahLst/>
              <a:cxnLst/>
              <a:rect l="l" t="t" r="r" b="b"/>
              <a:pathLst>
                <a:path w="3703" h="2060" extrusionOk="0">
                  <a:moveTo>
                    <a:pt x="0" y="0"/>
                  </a:moveTo>
                  <a:cubicBezTo>
                    <a:pt x="0" y="393"/>
                    <a:pt x="179" y="738"/>
                    <a:pt x="500" y="1024"/>
                  </a:cubicBezTo>
                  <a:cubicBezTo>
                    <a:pt x="643" y="1131"/>
                    <a:pt x="822" y="1238"/>
                    <a:pt x="1000" y="1274"/>
                  </a:cubicBezTo>
                  <a:lnTo>
                    <a:pt x="1536" y="1453"/>
                  </a:lnTo>
                  <a:lnTo>
                    <a:pt x="3667" y="2060"/>
                  </a:lnTo>
                  <a:lnTo>
                    <a:pt x="3703" y="1917"/>
                  </a:lnTo>
                  <a:lnTo>
                    <a:pt x="1572" y="1274"/>
                  </a:lnTo>
                  <a:cubicBezTo>
                    <a:pt x="1250" y="1167"/>
                    <a:pt x="858" y="1096"/>
                    <a:pt x="607" y="881"/>
                  </a:cubicBezTo>
                  <a:cubicBezTo>
                    <a:pt x="322" y="667"/>
                    <a:pt x="179" y="322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1" name="Google Shape;1503;p38">
              <a:extLst>
                <a:ext uri="{FF2B5EF4-FFF2-40B4-BE49-F238E27FC236}">
                  <a16:creationId xmlns:a16="http://schemas.microsoft.com/office/drawing/2014/main" id="{84FED5C3-80B1-6DBC-9FC3-DDDE370DA036}"/>
                </a:ext>
              </a:extLst>
            </p:cNvPr>
            <p:cNvSpPr/>
            <p:nvPr/>
          </p:nvSpPr>
          <p:spPr>
            <a:xfrm>
              <a:off x="5981426" y="456477"/>
              <a:ext cx="137579" cy="43075"/>
            </a:xfrm>
            <a:custGeom>
              <a:avLst/>
              <a:gdLst/>
              <a:ahLst/>
              <a:cxnLst/>
              <a:rect l="l" t="t" r="r" b="b"/>
              <a:pathLst>
                <a:path w="4299" h="1346" extrusionOk="0">
                  <a:moveTo>
                    <a:pt x="4263" y="1"/>
                  </a:moveTo>
                  <a:lnTo>
                    <a:pt x="0" y="1203"/>
                  </a:lnTo>
                  <a:lnTo>
                    <a:pt x="36" y="1346"/>
                  </a:lnTo>
                  <a:lnTo>
                    <a:pt x="4298" y="143"/>
                  </a:lnTo>
                  <a:lnTo>
                    <a:pt x="42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2" name="Google Shape;1504;p38">
              <a:extLst>
                <a:ext uri="{FF2B5EF4-FFF2-40B4-BE49-F238E27FC236}">
                  <a16:creationId xmlns:a16="http://schemas.microsoft.com/office/drawing/2014/main" id="{1CF4ED87-41DC-0450-02ED-1D9D3F31D90B}"/>
                </a:ext>
              </a:extLst>
            </p:cNvPr>
            <p:cNvSpPr/>
            <p:nvPr/>
          </p:nvSpPr>
          <p:spPr>
            <a:xfrm>
              <a:off x="6253475" y="380281"/>
              <a:ext cx="136427" cy="41955"/>
            </a:xfrm>
            <a:custGeom>
              <a:avLst/>
              <a:gdLst/>
              <a:ahLst/>
              <a:cxnLst/>
              <a:rect l="l" t="t" r="r" b="b"/>
              <a:pathLst>
                <a:path w="4263" h="1311" extrusionOk="0">
                  <a:moveTo>
                    <a:pt x="4227" y="0"/>
                  </a:moveTo>
                  <a:lnTo>
                    <a:pt x="0" y="1167"/>
                  </a:lnTo>
                  <a:lnTo>
                    <a:pt x="36" y="1310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3" name="Google Shape;1505;p38">
              <a:extLst>
                <a:ext uri="{FF2B5EF4-FFF2-40B4-BE49-F238E27FC236}">
                  <a16:creationId xmlns:a16="http://schemas.microsoft.com/office/drawing/2014/main" id="{AC41A277-53F5-EB43-15F2-0B590F70BB8B}"/>
                </a:ext>
              </a:extLst>
            </p:cNvPr>
            <p:cNvSpPr/>
            <p:nvPr/>
          </p:nvSpPr>
          <p:spPr>
            <a:xfrm>
              <a:off x="6525525" y="302932"/>
              <a:ext cx="136427" cy="40803"/>
            </a:xfrm>
            <a:custGeom>
              <a:avLst/>
              <a:gdLst/>
              <a:ahLst/>
              <a:cxnLst/>
              <a:rect l="l" t="t" r="r" b="b"/>
              <a:pathLst>
                <a:path w="4263" h="1275" extrusionOk="0">
                  <a:moveTo>
                    <a:pt x="4227" y="0"/>
                  </a:moveTo>
                  <a:lnTo>
                    <a:pt x="0" y="1203"/>
                  </a:lnTo>
                  <a:lnTo>
                    <a:pt x="0" y="1274"/>
                  </a:lnTo>
                  <a:lnTo>
                    <a:pt x="4263" y="72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4" name="Google Shape;1506;p38">
              <a:extLst>
                <a:ext uri="{FF2B5EF4-FFF2-40B4-BE49-F238E27FC236}">
                  <a16:creationId xmlns:a16="http://schemas.microsoft.com/office/drawing/2014/main" id="{CCAA0B06-5EC5-D876-353D-E970845774E5}"/>
                </a:ext>
              </a:extLst>
            </p:cNvPr>
            <p:cNvSpPr/>
            <p:nvPr/>
          </p:nvSpPr>
          <p:spPr>
            <a:xfrm>
              <a:off x="6797574" y="226351"/>
              <a:ext cx="135275" cy="40035"/>
            </a:xfrm>
            <a:custGeom>
              <a:avLst/>
              <a:gdLst/>
              <a:ahLst/>
              <a:cxnLst/>
              <a:rect l="l" t="t" r="r" b="b"/>
              <a:pathLst>
                <a:path w="4227" h="1251" extrusionOk="0">
                  <a:moveTo>
                    <a:pt x="4227" y="0"/>
                  </a:moveTo>
                  <a:lnTo>
                    <a:pt x="0" y="1179"/>
                  </a:lnTo>
                  <a:lnTo>
                    <a:pt x="0" y="1250"/>
                  </a:lnTo>
                  <a:lnTo>
                    <a:pt x="4227" y="36"/>
                  </a:lnTo>
                  <a:lnTo>
                    <a:pt x="42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5" name="Google Shape;1507;p38">
              <a:extLst>
                <a:ext uri="{FF2B5EF4-FFF2-40B4-BE49-F238E27FC236}">
                  <a16:creationId xmlns:a16="http://schemas.microsoft.com/office/drawing/2014/main" id="{13A472AF-15C5-00B7-3803-E576E9168B09}"/>
                </a:ext>
              </a:extLst>
            </p:cNvPr>
            <p:cNvSpPr/>
            <p:nvPr/>
          </p:nvSpPr>
          <p:spPr>
            <a:xfrm>
              <a:off x="7068472" y="149002"/>
              <a:ext cx="136459" cy="40035"/>
            </a:xfrm>
            <a:custGeom>
              <a:avLst/>
              <a:gdLst/>
              <a:ahLst/>
              <a:cxnLst/>
              <a:rect l="l" t="t" r="r" b="b"/>
              <a:pathLst>
                <a:path w="4264" h="1251" extrusionOk="0">
                  <a:moveTo>
                    <a:pt x="4263" y="0"/>
                  </a:moveTo>
                  <a:lnTo>
                    <a:pt x="1" y="1215"/>
                  </a:lnTo>
                  <a:lnTo>
                    <a:pt x="36" y="1250"/>
                  </a:lnTo>
                  <a:lnTo>
                    <a:pt x="4263" y="36"/>
                  </a:lnTo>
                  <a:lnTo>
                    <a:pt x="42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  <p:sp>
          <p:nvSpPr>
            <p:cNvPr id="96" name="Google Shape;1508;p38">
              <a:extLst>
                <a:ext uri="{FF2B5EF4-FFF2-40B4-BE49-F238E27FC236}">
                  <a16:creationId xmlns:a16="http://schemas.microsoft.com/office/drawing/2014/main" id="{EABF0D0F-3B2B-0CC4-0905-DE949AAC061E}"/>
                </a:ext>
              </a:extLst>
            </p:cNvPr>
            <p:cNvSpPr/>
            <p:nvPr/>
          </p:nvSpPr>
          <p:spPr>
            <a:xfrm>
              <a:off x="7340521" y="91078"/>
              <a:ext cx="68229" cy="19458"/>
            </a:xfrm>
            <a:custGeom>
              <a:avLst/>
              <a:gdLst/>
              <a:ahLst/>
              <a:cxnLst/>
              <a:rect l="l" t="t" r="r" b="b"/>
              <a:pathLst>
                <a:path w="2132" h="608" extrusionOk="0">
                  <a:moveTo>
                    <a:pt x="1" y="608"/>
                  </a:moveTo>
                  <a:lnTo>
                    <a:pt x="2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ora" pitchFamily="2" charset="0"/>
              </a:endParaRP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8AE17C8-09D7-7454-BDF6-A64F56625D8B}"/>
              </a:ext>
            </a:extLst>
          </p:cNvPr>
          <p:cNvSpPr/>
          <p:nvPr/>
        </p:nvSpPr>
        <p:spPr>
          <a:xfrm rot="7886876">
            <a:off x="2203982" y="4908594"/>
            <a:ext cx="1363734" cy="1210632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BBEEDD7D-AAAA-B35B-260E-622B96095B70}"/>
              </a:ext>
            </a:extLst>
          </p:cNvPr>
          <p:cNvSpPr/>
          <p:nvPr/>
        </p:nvSpPr>
        <p:spPr>
          <a:xfrm rot="7886876">
            <a:off x="8533345" y="3359042"/>
            <a:ext cx="976426" cy="831844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A6B2915B-685E-4A4F-E3B6-C5EB4CC480CD}"/>
              </a:ext>
            </a:extLst>
          </p:cNvPr>
          <p:cNvSpPr/>
          <p:nvPr/>
        </p:nvSpPr>
        <p:spPr>
          <a:xfrm rot="7886876">
            <a:off x="5459859" y="1827529"/>
            <a:ext cx="976426" cy="831844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27D85DA7-058B-C59B-E560-D1EAC1B1C4D2}"/>
              </a:ext>
            </a:extLst>
          </p:cNvPr>
          <p:cNvSpPr/>
          <p:nvPr/>
        </p:nvSpPr>
        <p:spPr>
          <a:xfrm rot="7886876">
            <a:off x="9594484" y="534713"/>
            <a:ext cx="976426" cy="831844"/>
          </a:xfrm>
          <a:custGeom>
            <a:avLst/>
            <a:gdLst>
              <a:gd name="connsiteX0" fmla="*/ 269568 w 1363734"/>
              <a:gd name="connsiteY0" fmla="*/ 817001 h 1210632"/>
              <a:gd name="connsiteX1" fmla="*/ 710186 w 1363734"/>
              <a:gd name="connsiteY1" fmla="*/ 1017737 h 1210632"/>
              <a:gd name="connsiteX2" fmla="*/ 1241553 w 1363734"/>
              <a:gd name="connsiteY2" fmla="*/ 562440 h 1210632"/>
              <a:gd name="connsiteX3" fmla="*/ 1241553 w 1363734"/>
              <a:gd name="connsiteY3" fmla="*/ 107143 h 1210632"/>
              <a:gd name="connsiteX4" fmla="*/ 710186 w 1363734"/>
              <a:gd name="connsiteY4" fmla="*/ 107143 h 1210632"/>
              <a:gd name="connsiteX5" fmla="*/ 178819 w 1363734"/>
              <a:gd name="connsiteY5" fmla="*/ 562440 h 1210632"/>
              <a:gd name="connsiteX6" fmla="*/ 269568 w 1363734"/>
              <a:gd name="connsiteY6" fmla="*/ 817001 h 1210632"/>
              <a:gd name="connsiteX7" fmla="*/ 116452 w 1363734"/>
              <a:gd name="connsiteY7" fmla="*/ 943755 h 1210632"/>
              <a:gd name="connsiteX8" fmla="*/ 0 w 1363734"/>
              <a:gd name="connsiteY8" fmla="*/ 605316 h 1210632"/>
              <a:gd name="connsiteX9" fmla="*/ 681867 w 1363734"/>
              <a:gd name="connsiteY9" fmla="*/ 0 h 1210632"/>
              <a:gd name="connsiteX10" fmla="*/ 1363734 w 1363734"/>
              <a:gd name="connsiteY10" fmla="*/ 0 h 1210632"/>
              <a:gd name="connsiteX11" fmla="*/ 1363734 w 1363734"/>
              <a:gd name="connsiteY11" fmla="*/ 605316 h 1210632"/>
              <a:gd name="connsiteX12" fmla="*/ 681867 w 1363734"/>
              <a:gd name="connsiteY12" fmla="*/ 1210632 h 1210632"/>
              <a:gd name="connsiteX13" fmla="*/ 116452 w 1363734"/>
              <a:gd name="connsiteY13" fmla="*/ 943755 h 121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63734" h="1210632">
                <a:moveTo>
                  <a:pt x="269568" y="817001"/>
                </a:moveTo>
                <a:cubicBezTo>
                  <a:pt x="365059" y="938111"/>
                  <a:pt x="526770" y="1017737"/>
                  <a:pt x="710186" y="1017737"/>
                </a:cubicBezTo>
                <a:cubicBezTo>
                  <a:pt x="1003652" y="1017737"/>
                  <a:pt x="1241553" y="813894"/>
                  <a:pt x="1241553" y="562440"/>
                </a:cubicBezTo>
                <a:lnTo>
                  <a:pt x="1241553" y="107143"/>
                </a:lnTo>
                <a:lnTo>
                  <a:pt x="710186" y="107143"/>
                </a:lnTo>
                <a:cubicBezTo>
                  <a:pt x="416720" y="107143"/>
                  <a:pt x="178819" y="310986"/>
                  <a:pt x="178819" y="562440"/>
                </a:cubicBezTo>
                <a:cubicBezTo>
                  <a:pt x="178819" y="656735"/>
                  <a:pt x="212274" y="744335"/>
                  <a:pt x="269568" y="817001"/>
                </a:cubicBezTo>
                <a:close/>
                <a:moveTo>
                  <a:pt x="116452" y="943755"/>
                </a:moveTo>
                <a:cubicBezTo>
                  <a:pt x="42930" y="847146"/>
                  <a:pt x="0" y="730681"/>
                  <a:pt x="0" y="605316"/>
                </a:cubicBezTo>
                <a:cubicBezTo>
                  <a:pt x="0" y="271009"/>
                  <a:pt x="305282" y="0"/>
                  <a:pt x="681867" y="0"/>
                </a:cubicBezTo>
                <a:lnTo>
                  <a:pt x="1363734" y="0"/>
                </a:lnTo>
                <a:lnTo>
                  <a:pt x="1363734" y="605316"/>
                </a:lnTo>
                <a:cubicBezTo>
                  <a:pt x="1363734" y="939623"/>
                  <a:pt x="1058452" y="1210632"/>
                  <a:pt x="681867" y="1210632"/>
                </a:cubicBezTo>
                <a:cubicBezTo>
                  <a:pt x="446501" y="1210632"/>
                  <a:pt x="238989" y="1104769"/>
                  <a:pt x="116452" y="943755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307EAD1-F8ED-028D-1FEA-B10C5400C69C}"/>
              </a:ext>
            </a:extLst>
          </p:cNvPr>
          <p:cNvSpPr/>
          <p:nvPr/>
        </p:nvSpPr>
        <p:spPr>
          <a:xfrm>
            <a:off x="2591294" y="5139284"/>
            <a:ext cx="55496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2CE81E-CD67-50D0-E190-4694259DA64B}"/>
              </a:ext>
            </a:extLst>
          </p:cNvPr>
          <p:cNvSpPr/>
          <p:nvPr/>
        </p:nvSpPr>
        <p:spPr>
          <a:xfrm>
            <a:off x="8720985" y="3432498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92D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sz="5400" b="0" cap="none" spc="0" dirty="0">
              <a:ln w="0"/>
              <a:solidFill>
                <a:srgbClr val="92D05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05BE82D-1ADF-7A72-4C0E-338301BABC72}"/>
              </a:ext>
            </a:extLst>
          </p:cNvPr>
          <p:cNvSpPr/>
          <p:nvPr/>
        </p:nvSpPr>
        <p:spPr>
          <a:xfrm>
            <a:off x="5670592" y="1909344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rgbClr val="FFFF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7F54DF6-A152-B2E3-89CF-C2766E80FE81}"/>
              </a:ext>
            </a:extLst>
          </p:cNvPr>
          <p:cNvSpPr/>
          <p:nvPr/>
        </p:nvSpPr>
        <p:spPr>
          <a:xfrm>
            <a:off x="9766163" y="540989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en-US" sz="54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9271A00F-9AEA-135E-CC7D-1E55C83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221015"/>
              </p:ext>
            </p:extLst>
          </p:nvPr>
        </p:nvGraphicFramePr>
        <p:xfrm>
          <a:off x="-254671" y="5277691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0–30 days</a:t>
                      </a:r>
                    </a:p>
                    <a:p>
                      <a:pPr algn="ctr">
                        <a:buNone/>
                      </a:pPr>
                      <a:r>
                        <a:rPr lang="en-US" sz="1400" dirty="0"/>
                        <a:t>Build basic prototype using Raspberry +Arduino + Wi-Fi + motors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85851DD3-78B3-B0E9-014B-25EC2D6E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41827"/>
              </p:ext>
            </p:extLst>
          </p:nvPr>
        </p:nvGraphicFramePr>
        <p:xfrm>
          <a:off x="8820852" y="4167784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/>
                        <a:t>30–60 days</a:t>
                      </a:r>
                    </a:p>
                    <a:p>
                      <a:pPr algn="ctr">
                        <a:buNone/>
                      </a:pPr>
                      <a:r>
                        <a:rPr lang="it-IT" sz="1400" dirty="0"/>
                        <a:t>Integrate Raspberry Pi AI assistant (speech I/O)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E0AC7651-F041-F548-E696-ACE9EDFCB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8459"/>
              </p:ext>
            </p:extLst>
          </p:nvPr>
        </p:nvGraphicFramePr>
        <p:xfrm>
          <a:off x="2716933" y="1598010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60–90 days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Optimize path tracking, add obstacle avoidance and battery monitor</a:t>
                      </a:r>
                    </a:p>
                    <a:p>
                      <a:pPr algn="ctr">
                        <a:buNone/>
                      </a:pP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CE859470-5F86-D5EF-17C7-692441128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031290"/>
              </p:ext>
            </p:extLst>
          </p:nvPr>
        </p:nvGraphicFramePr>
        <p:xfrm>
          <a:off x="9547945" y="1658428"/>
          <a:ext cx="2784855" cy="1437820"/>
        </p:xfrm>
        <a:graphic>
          <a:graphicData uri="http://schemas.openxmlformats.org/drawingml/2006/table">
            <a:tbl>
              <a:tblPr/>
              <a:tblGrid>
                <a:gridCol w="2784855">
                  <a:extLst>
                    <a:ext uri="{9D8B030D-6E8A-4147-A177-3AD203B41FA5}">
                      <a16:colId xmlns:a16="http://schemas.microsoft.com/office/drawing/2014/main" val="3212290235"/>
                    </a:ext>
                  </a:extLst>
                </a:gridCol>
              </a:tblGrid>
              <a:tr h="14378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Future Scope</a:t>
                      </a:r>
                    </a:p>
                    <a:p>
                      <a:pPr>
                        <a:buNone/>
                      </a:pPr>
                      <a:r>
                        <a:rPr lang="en-US" sz="1400" dirty="0"/>
                        <a:t>Opti</a:t>
                      </a:r>
                      <a:r>
                        <a:rPr lang="en-IN" sz="1400" dirty="0"/>
                        <a:t>Develop mobile app interface &amp; publish open-source model</a:t>
                      </a:r>
                    </a:p>
                    <a:p>
                      <a:pPr algn="ctr">
                        <a:buNone/>
                      </a:pP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88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47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223A876-7807-B572-982C-974ECEA7D101}"/>
              </a:ext>
            </a:extLst>
          </p:cNvPr>
          <p:cNvSpPr/>
          <p:nvPr/>
        </p:nvSpPr>
        <p:spPr>
          <a:xfrm>
            <a:off x="640080" y="538480"/>
            <a:ext cx="11165840" cy="2021840"/>
          </a:xfrm>
          <a:custGeom>
            <a:avLst/>
            <a:gdLst>
              <a:gd name="connsiteX0" fmla="*/ 447046 w 11165840"/>
              <a:gd name="connsiteY0" fmla="*/ 127000 h 2021840"/>
              <a:gd name="connsiteX1" fmla="*/ 152400 w 11165840"/>
              <a:gd name="connsiteY1" fmla="*/ 421646 h 2021840"/>
              <a:gd name="connsiteX2" fmla="*/ 152400 w 11165840"/>
              <a:gd name="connsiteY2" fmla="*/ 1600194 h 2021840"/>
              <a:gd name="connsiteX3" fmla="*/ 447046 w 11165840"/>
              <a:gd name="connsiteY3" fmla="*/ 1894840 h 2021840"/>
              <a:gd name="connsiteX4" fmla="*/ 10718794 w 11165840"/>
              <a:gd name="connsiteY4" fmla="*/ 1894840 h 2021840"/>
              <a:gd name="connsiteX5" fmla="*/ 11013440 w 11165840"/>
              <a:gd name="connsiteY5" fmla="*/ 1600194 h 2021840"/>
              <a:gd name="connsiteX6" fmla="*/ 11013440 w 11165840"/>
              <a:gd name="connsiteY6" fmla="*/ 421646 h 2021840"/>
              <a:gd name="connsiteX7" fmla="*/ 10718794 w 11165840"/>
              <a:gd name="connsiteY7" fmla="*/ 127000 h 2021840"/>
              <a:gd name="connsiteX8" fmla="*/ 336980 w 11165840"/>
              <a:gd name="connsiteY8" fmla="*/ 0 h 2021840"/>
              <a:gd name="connsiteX9" fmla="*/ 10828860 w 11165840"/>
              <a:gd name="connsiteY9" fmla="*/ 0 h 2021840"/>
              <a:gd name="connsiteX10" fmla="*/ 11165840 w 11165840"/>
              <a:gd name="connsiteY10" fmla="*/ 336980 h 2021840"/>
              <a:gd name="connsiteX11" fmla="*/ 11165840 w 11165840"/>
              <a:gd name="connsiteY11" fmla="*/ 1684860 h 2021840"/>
              <a:gd name="connsiteX12" fmla="*/ 10828860 w 11165840"/>
              <a:gd name="connsiteY12" fmla="*/ 2021840 h 2021840"/>
              <a:gd name="connsiteX13" fmla="*/ 336980 w 11165840"/>
              <a:gd name="connsiteY13" fmla="*/ 2021840 h 2021840"/>
              <a:gd name="connsiteX14" fmla="*/ 0 w 11165840"/>
              <a:gd name="connsiteY14" fmla="*/ 1684860 h 2021840"/>
              <a:gd name="connsiteX15" fmla="*/ 0 w 11165840"/>
              <a:gd name="connsiteY15" fmla="*/ 336980 h 2021840"/>
              <a:gd name="connsiteX16" fmla="*/ 336980 w 11165840"/>
              <a:gd name="connsiteY16" fmla="*/ 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165840" h="2021840">
                <a:moveTo>
                  <a:pt x="447046" y="127000"/>
                </a:moveTo>
                <a:cubicBezTo>
                  <a:pt x="284318" y="127000"/>
                  <a:pt x="152400" y="258918"/>
                  <a:pt x="152400" y="421646"/>
                </a:cubicBezTo>
                <a:lnTo>
                  <a:pt x="152400" y="1600194"/>
                </a:lnTo>
                <a:cubicBezTo>
                  <a:pt x="152400" y="1762922"/>
                  <a:pt x="284318" y="1894840"/>
                  <a:pt x="447046" y="1894840"/>
                </a:cubicBezTo>
                <a:lnTo>
                  <a:pt x="10718794" y="1894840"/>
                </a:lnTo>
                <a:cubicBezTo>
                  <a:pt x="10881522" y="1894840"/>
                  <a:pt x="11013440" y="1762922"/>
                  <a:pt x="11013440" y="1600194"/>
                </a:cubicBezTo>
                <a:lnTo>
                  <a:pt x="11013440" y="421646"/>
                </a:lnTo>
                <a:cubicBezTo>
                  <a:pt x="11013440" y="258918"/>
                  <a:pt x="10881522" y="127000"/>
                  <a:pt x="10718794" y="127000"/>
                </a:cubicBezTo>
                <a:close/>
                <a:moveTo>
                  <a:pt x="336980" y="0"/>
                </a:moveTo>
                <a:lnTo>
                  <a:pt x="10828860" y="0"/>
                </a:lnTo>
                <a:cubicBezTo>
                  <a:pt x="11014969" y="0"/>
                  <a:pt x="11165840" y="150871"/>
                  <a:pt x="11165840" y="336980"/>
                </a:cubicBezTo>
                <a:lnTo>
                  <a:pt x="11165840" y="1684860"/>
                </a:lnTo>
                <a:cubicBezTo>
                  <a:pt x="11165840" y="1870969"/>
                  <a:pt x="11014969" y="2021840"/>
                  <a:pt x="10828860" y="2021840"/>
                </a:cubicBezTo>
                <a:lnTo>
                  <a:pt x="336980" y="2021840"/>
                </a:lnTo>
                <a:cubicBezTo>
                  <a:pt x="150871" y="2021840"/>
                  <a:pt x="0" y="1870969"/>
                  <a:pt x="0" y="1684860"/>
                </a:cubicBezTo>
                <a:lnTo>
                  <a:pt x="0" y="336980"/>
                </a:lnTo>
                <a:cubicBezTo>
                  <a:pt x="0" y="150871"/>
                  <a:pt x="150871" y="0"/>
                  <a:pt x="33698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0AA0EFB4-D3C8-0BE3-1CB8-40484251365A}"/>
              </a:ext>
            </a:extLst>
          </p:cNvPr>
          <p:cNvSpPr/>
          <p:nvPr/>
        </p:nvSpPr>
        <p:spPr>
          <a:xfrm>
            <a:off x="3815080" y="3307080"/>
            <a:ext cx="4643120" cy="1234440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dirty="0">
                <a:solidFill>
                  <a:schemeClr val="tx1"/>
                </a:solidFill>
              </a:rPr>
              <a:t>AJISH V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36302C-035A-A3A8-817E-6EDFF133D87A}"/>
              </a:ext>
            </a:extLst>
          </p:cNvPr>
          <p:cNvSpPr/>
          <p:nvPr/>
        </p:nvSpPr>
        <p:spPr>
          <a:xfrm>
            <a:off x="1564640" y="5214620"/>
            <a:ext cx="2428240" cy="53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CAB449-0EE2-D1C6-A231-661138BA045E}"/>
              </a:ext>
            </a:extLst>
          </p:cNvPr>
          <p:cNvSpPr/>
          <p:nvPr/>
        </p:nvSpPr>
        <p:spPr>
          <a:xfrm>
            <a:off x="3586480" y="5082540"/>
            <a:ext cx="5100320" cy="3550920"/>
          </a:xfrm>
          <a:custGeom>
            <a:avLst/>
            <a:gdLst>
              <a:gd name="connsiteX0" fmla="*/ 2550160 w 5100320"/>
              <a:gd name="connsiteY0" fmla="*/ 339090 h 3550920"/>
              <a:gd name="connsiteX1" fmla="*/ 645160 w 5100320"/>
              <a:gd name="connsiteY1" fmla="*/ 1775460 h 3550920"/>
              <a:gd name="connsiteX2" fmla="*/ 2550160 w 5100320"/>
              <a:gd name="connsiteY2" fmla="*/ 3211830 h 3550920"/>
              <a:gd name="connsiteX3" fmla="*/ 4455160 w 5100320"/>
              <a:gd name="connsiteY3" fmla="*/ 1775460 h 3550920"/>
              <a:gd name="connsiteX4" fmla="*/ 2550160 w 5100320"/>
              <a:gd name="connsiteY4" fmla="*/ 339090 h 3550920"/>
              <a:gd name="connsiteX5" fmla="*/ 2550160 w 5100320"/>
              <a:gd name="connsiteY5" fmla="*/ 0 h 3550920"/>
              <a:gd name="connsiteX6" fmla="*/ 5100320 w 5100320"/>
              <a:gd name="connsiteY6" fmla="*/ 1775460 h 3550920"/>
              <a:gd name="connsiteX7" fmla="*/ 2550160 w 5100320"/>
              <a:gd name="connsiteY7" fmla="*/ 3550920 h 3550920"/>
              <a:gd name="connsiteX8" fmla="*/ 0 w 5100320"/>
              <a:gd name="connsiteY8" fmla="*/ 1775460 h 3550920"/>
              <a:gd name="connsiteX9" fmla="*/ 2550160 w 5100320"/>
              <a:gd name="connsiteY9" fmla="*/ 0 h 3550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00320" h="3550920">
                <a:moveTo>
                  <a:pt x="2550160" y="339090"/>
                </a:moveTo>
                <a:cubicBezTo>
                  <a:pt x="1498058" y="339090"/>
                  <a:pt x="645160" y="982175"/>
                  <a:pt x="645160" y="1775460"/>
                </a:cubicBezTo>
                <a:cubicBezTo>
                  <a:pt x="645160" y="2568745"/>
                  <a:pt x="1498058" y="3211830"/>
                  <a:pt x="2550160" y="3211830"/>
                </a:cubicBezTo>
                <a:cubicBezTo>
                  <a:pt x="3602262" y="3211830"/>
                  <a:pt x="4455160" y="2568745"/>
                  <a:pt x="4455160" y="1775460"/>
                </a:cubicBezTo>
                <a:cubicBezTo>
                  <a:pt x="4455160" y="982175"/>
                  <a:pt x="3602262" y="339090"/>
                  <a:pt x="2550160" y="339090"/>
                </a:cubicBezTo>
                <a:close/>
                <a:moveTo>
                  <a:pt x="2550160" y="0"/>
                </a:moveTo>
                <a:cubicBezTo>
                  <a:pt x="3958574" y="0"/>
                  <a:pt x="5100320" y="794901"/>
                  <a:pt x="5100320" y="1775460"/>
                </a:cubicBezTo>
                <a:cubicBezTo>
                  <a:pt x="5100320" y="2756019"/>
                  <a:pt x="3958574" y="3550920"/>
                  <a:pt x="2550160" y="3550920"/>
                </a:cubicBezTo>
                <a:cubicBezTo>
                  <a:pt x="1141746" y="3550920"/>
                  <a:pt x="0" y="2756019"/>
                  <a:pt x="0" y="1775460"/>
                </a:cubicBezTo>
                <a:cubicBezTo>
                  <a:pt x="0" y="794901"/>
                  <a:pt x="1141746" y="0"/>
                  <a:pt x="255016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A2F14-FB83-A875-11EB-2561DC5A18D1}"/>
              </a:ext>
            </a:extLst>
          </p:cNvPr>
          <p:cNvSpPr txBox="1"/>
          <p:nvPr/>
        </p:nvSpPr>
        <p:spPr>
          <a:xfrm>
            <a:off x="1153160" y="894071"/>
            <a:ext cx="440944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Role</a:t>
            </a:r>
            <a:endParaRPr lang="en-IN" dirty="0"/>
          </a:p>
          <a:p>
            <a:endParaRPr lang="en-IN" dirty="0"/>
          </a:p>
          <a:p>
            <a:pPr algn="ctr"/>
            <a:r>
              <a:rPr lang="en-IN" sz="3200" dirty="0"/>
              <a:t>Hardware Engineer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367995-3048-42CE-0913-112D68AA4397}"/>
              </a:ext>
            </a:extLst>
          </p:cNvPr>
          <p:cNvSpPr txBox="1"/>
          <p:nvPr/>
        </p:nvSpPr>
        <p:spPr>
          <a:xfrm>
            <a:off x="5374640" y="881440"/>
            <a:ext cx="6309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Skills</a:t>
            </a:r>
          </a:p>
          <a:p>
            <a:endParaRPr lang="en-IN" b="1" dirty="0"/>
          </a:p>
          <a:p>
            <a:pPr algn="ctr"/>
            <a:r>
              <a:rPr lang="en-US" sz="3200" dirty="0"/>
              <a:t>Circuit design, motor driver control</a:t>
            </a:r>
            <a:endParaRPr lang="en-US" sz="2000" dirty="0"/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94679-83B9-6308-3AFE-2AFB44158B86}"/>
              </a:ext>
            </a:extLst>
          </p:cNvPr>
          <p:cNvSpPr txBox="1"/>
          <p:nvPr/>
        </p:nvSpPr>
        <p:spPr>
          <a:xfrm>
            <a:off x="1463040" y="620524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RUDRESH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D6D26E-8A65-790F-4900-A0CBF4041179}"/>
              </a:ext>
            </a:extLst>
          </p:cNvPr>
          <p:cNvSpPr txBox="1"/>
          <p:nvPr/>
        </p:nvSpPr>
        <p:spPr>
          <a:xfrm>
            <a:off x="2418080" y="502162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MONISH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248453-E884-FD14-A1C5-24D2D3B6568F}"/>
              </a:ext>
            </a:extLst>
          </p:cNvPr>
          <p:cNvSpPr txBox="1"/>
          <p:nvPr/>
        </p:nvSpPr>
        <p:spPr>
          <a:xfrm>
            <a:off x="8199122" y="4960640"/>
            <a:ext cx="191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VAISHNAVI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841FB-845E-FAD2-108B-765099EAFA6F}"/>
              </a:ext>
            </a:extLst>
          </p:cNvPr>
          <p:cNvSpPr txBox="1"/>
          <p:nvPr/>
        </p:nvSpPr>
        <p:spPr>
          <a:xfrm>
            <a:off x="8890000" y="6205240"/>
            <a:ext cx="32511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SAI VIKRAM BALAJI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93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860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Aptos</vt:lpstr>
      <vt:lpstr>Aptos (body)</vt:lpstr>
      <vt:lpstr>Aptos Display</vt:lpstr>
      <vt:lpstr>Arial</vt:lpstr>
      <vt:lpstr>Baskerville Old Face</vt:lpstr>
      <vt:lpstr>Bell MT</vt:lpstr>
      <vt:lpstr>Bernard MT Condensed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Vikram Balaji</dc:creator>
  <cp:lastModifiedBy>vaishnavi .</cp:lastModifiedBy>
  <cp:revision>10</cp:revision>
  <dcterms:created xsi:type="dcterms:W3CDTF">2025-10-15T13:00:45Z</dcterms:created>
  <dcterms:modified xsi:type="dcterms:W3CDTF">2025-10-21T15:33:56Z</dcterms:modified>
</cp:coreProperties>
</file>