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9"/>
  </p:notesMasterIdLst>
  <p:sldIdLst>
    <p:sldId id="270" r:id="rId2"/>
    <p:sldId id="257" r:id="rId3"/>
    <p:sldId id="258" r:id="rId4"/>
    <p:sldId id="259" r:id="rId5"/>
    <p:sldId id="275" r:id="rId6"/>
    <p:sldId id="260" r:id="rId7"/>
    <p:sldId id="261" r:id="rId8"/>
    <p:sldId id="271" r:id="rId9"/>
    <p:sldId id="273" r:id="rId10"/>
    <p:sldId id="272" r:id="rId11"/>
    <p:sldId id="274" r:id="rId12"/>
    <p:sldId id="266" r:id="rId13"/>
    <p:sldId id="276" r:id="rId14"/>
    <p:sldId id="277" r:id="rId15"/>
    <p:sldId id="267" r:id="rId16"/>
    <p:sldId id="268"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B89"/>
    <a:srgbClr val="25289B"/>
    <a:srgbClr val="3333FF"/>
    <a:srgbClr val="0066FF"/>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344"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844CE-D504-40EC-BDC1-DBB4021495DC}" type="datetimeFigureOut">
              <a:rPr lang="en-IN" smtClean="0"/>
              <a:t>20-09-2022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6107E-AD43-4464-850B-1952A85F811D}" type="slidenum">
              <a:rPr lang="en-IN" smtClean="0"/>
              <a:t>‹#›</a:t>
            </a:fld>
            <a:endParaRPr lang="en-IN" dirty="0"/>
          </a:p>
        </p:txBody>
      </p:sp>
    </p:spTree>
    <p:extLst>
      <p:ext uri="{BB962C8B-B14F-4D97-AF65-F5344CB8AC3E}">
        <p14:creationId xmlns:p14="http://schemas.microsoft.com/office/powerpoint/2010/main" val="271486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D6107E-AD43-4464-850B-1952A85F811D}" type="slidenum">
              <a:rPr lang="en-IN" smtClean="0"/>
              <a:t>1</a:t>
            </a:fld>
            <a:endParaRPr lang="en-IN"/>
          </a:p>
        </p:txBody>
      </p:sp>
    </p:spTree>
    <p:extLst>
      <p:ext uri="{BB962C8B-B14F-4D97-AF65-F5344CB8AC3E}">
        <p14:creationId xmlns:p14="http://schemas.microsoft.com/office/powerpoint/2010/main" val="3692569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D6107E-AD43-4464-850B-1952A85F811D}" type="slidenum">
              <a:rPr lang="en-IN" smtClean="0"/>
              <a:t>2</a:t>
            </a:fld>
            <a:endParaRPr lang="en-IN"/>
          </a:p>
        </p:txBody>
      </p:sp>
    </p:spTree>
    <p:extLst>
      <p:ext uri="{BB962C8B-B14F-4D97-AF65-F5344CB8AC3E}">
        <p14:creationId xmlns:p14="http://schemas.microsoft.com/office/powerpoint/2010/main" val="1334296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0C5B83-E30D-42C2-9E38-E81D5A8193E6}" type="datetimeFigureOut">
              <a:rPr lang="en-IN" smtClean="0"/>
              <a:t>20-09-2022</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D3BBD23F-1070-4890-B65E-966FD35B8058}"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363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C5B83-E30D-42C2-9E38-E81D5A8193E6}" type="datetimeFigureOut">
              <a:rPr lang="en-IN" smtClean="0"/>
              <a:t>20-09-2022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BBD23F-1070-4890-B65E-966FD35B8058}"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201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C5B83-E30D-42C2-9E38-E81D5A8193E6}" type="datetimeFigureOut">
              <a:rPr lang="en-IN" smtClean="0"/>
              <a:t>20-09-2022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BBD23F-1070-4890-B65E-966FD35B8058}"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37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C5B83-E30D-42C2-9E38-E81D5A8193E6}" type="datetimeFigureOut">
              <a:rPr lang="en-IN" smtClean="0"/>
              <a:t>20-09-2022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BBD23F-1070-4890-B65E-966FD35B8058}"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404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C5B83-E30D-42C2-9E38-E81D5A8193E6}" type="datetimeFigureOut">
              <a:rPr lang="en-IN" smtClean="0"/>
              <a:t>20-09-2022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BBD23F-1070-4890-B65E-966FD35B8058}"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5350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0C5B83-E30D-42C2-9E38-E81D5A8193E6}" type="datetimeFigureOut">
              <a:rPr lang="en-IN" smtClean="0"/>
              <a:t>20-09-2022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BBD23F-1070-4890-B65E-966FD35B8058}"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4423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0C5B83-E30D-42C2-9E38-E81D5A8193E6}" type="datetimeFigureOut">
              <a:rPr lang="en-IN" smtClean="0"/>
              <a:t>20-09-2022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3BBD23F-1070-4890-B65E-966FD35B8058}"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249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0C5B83-E30D-42C2-9E38-E81D5A8193E6}" type="datetimeFigureOut">
              <a:rPr lang="en-IN" smtClean="0"/>
              <a:t>20-09-2022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3BBD23F-1070-4890-B65E-966FD35B8058}"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263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C5B83-E30D-42C2-9E38-E81D5A8193E6}" type="datetimeFigureOut">
              <a:rPr lang="en-IN" smtClean="0"/>
              <a:t>20-09-2022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3BBD23F-1070-4890-B65E-966FD35B8058}" type="slidenum">
              <a:rPr lang="en-IN" smtClean="0"/>
              <a:t>‹#›</a:t>
            </a:fld>
            <a:endParaRPr lang="en-IN" dirty="0"/>
          </a:p>
        </p:txBody>
      </p:sp>
    </p:spTree>
    <p:extLst>
      <p:ext uri="{BB962C8B-B14F-4D97-AF65-F5344CB8AC3E}">
        <p14:creationId xmlns:p14="http://schemas.microsoft.com/office/powerpoint/2010/main" val="239179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0C5B83-E30D-42C2-9E38-E81D5A8193E6}" type="datetimeFigureOut">
              <a:rPr lang="en-IN" smtClean="0"/>
              <a:t>20-09-2022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BBD23F-1070-4890-B65E-966FD35B8058}"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863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D0C5B83-E30D-42C2-9E38-E81D5A8193E6}" type="datetimeFigureOut">
              <a:rPr lang="en-IN" smtClean="0"/>
              <a:t>20-09-2022</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D3BBD23F-1070-4890-B65E-966FD35B8058}"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5442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D0C5B83-E30D-42C2-9E38-E81D5A8193E6}" type="datetimeFigureOut">
              <a:rPr lang="en-IN" smtClean="0"/>
              <a:t>20-09-2022</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3BBD23F-1070-4890-B65E-966FD35B8058}"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56147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7D86FC3-B9F8-4CB6-98F6-24FB909C9EF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12279" y="24452"/>
            <a:ext cx="3579721" cy="661435"/>
          </a:xfrm>
        </p:spPr>
      </p:pic>
      <p:sp>
        <p:nvSpPr>
          <p:cNvPr id="10" name="TextBox 9">
            <a:extLst>
              <a:ext uri="{FF2B5EF4-FFF2-40B4-BE49-F238E27FC236}">
                <a16:creationId xmlns:a16="http://schemas.microsoft.com/office/drawing/2014/main" id="{6F61AD91-13C8-473D-9426-9C80D0BB28E5}"/>
              </a:ext>
            </a:extLst>
          </p:cNvPr>
          <p:cNvSpPr txBox="1"/>
          <p:nvPr/>
        </p:nvSpPr>
        <p:spPr>
          <a:xfrm>
            <a:off x="1406013" y="1022556"/>
            <a:ext cx="9930580" cy="5201424"/>
          </a:xfrm>
          <a:prstGeom prst="rect">
            <a:avLst/>
          </a:prstGeom>
          <a:noFill/>
        </p:spPr>
        <p:txBody>
          <a:bodyPr wrap="square" rtlCol="0">
            <a:spAutoFit/>
          </a:bodyPr>
          <a:lstStyle/>
          <a:p>
            <a:r>
              <a:rPr lang="en-US" sz="4400" b="1" dirty="0">
                <a:solidFill>
                  <a:schemeClr val="accent5">
                    <a:lumMod val="75000"/>
                  </a:schemeClr>
                </a:solidFill>
              </a:rPr>
              <a:t>Student Management System</a:t>
            </a:r>
          </a:p>
          <a:p>
            <a:r>
              <a:rPr lang="en-US" sz="3200" b="1" dirty="0">
                <a:solidFill>
                  <a:srgbClr val="3333FF"/>
                </a:solidFill>
              </a:rPr>
              <a:t>                                             </a:t>
            </a:r>
          </a:p>
          <a:p>
            <a:endParaRPr lang="en-US" sz="3200" dirty="0">
              <a:solidFill>
                <a:srgbClr val="3333FF"/>
              </a:solidFill>
            </a:endParaRPr>
          </a:p>
          <a:p>
            <a:endParaRPr lang="en-US" sz="3200" b="1" dirty="0">
              <a:solidFill>
                <a:srgbClr val="3333FF"/>
              </a:solidFill>
            </a:endParaRPr>
          </a:p>
          <a:p>
            <a:r>
              <a:rPr lang="en-US" sz="3200" b="1" dirty="0">
                <a:solidFill>
                  <a:srgbClr val="3333FF"/>
                </a:solidFill>
              </a:rPr>
              <a:t> </a:t>
            </a:r>
            <a:r>
              <a:rPr lang="en-US" sz="3200" b="1" dirty="0">
                <a:solidFill>
                  <a:srgbClr val="C00000"/>
                </a:solidFill>
              </a:rPr>
              <a:t>                                       Presented By:-</a:t>
            </a:r>
          </a:p>
          <a:p>
            <a:r>
              <a:rPr lang="en-US" sz="3200" dirty="0">
                <a:solidFill>
                  <a:srgbClr val="C00000"/>
                </a:solidFill>
              </a:rPr>
              <a:t>                                                              </a:t>
            </a:r>
            <a:r>
              <a:rPr lang="en-US" sz="2400" dirty="0"/>
              <a:t>1) Vaishnavi Jadhav</a:t>
            </a:r>
          </a:p>
          <a:p>
            <a:r>
              <a:rPr lang="en-US" sz="2400" dirty="0"/>
              <a:t>                                                                                   2) Neha Sawant </a:t>
            </a:r>
          </a:p>
          <a:p>
            <a:r>
              <a:rPr lang="en-US" sz="2400" dirty="0"/>
              <a:t>                                                                                   3) Pooja Chavan</a:t>
            </a:r>
          </a:p>
          <a:p>
            <a:r>
              <a:rPr lang="en-US" sz="2400" dirty="0"/>
              <a:t>                                                                                   4) Rupali </a:t>
            </a:r>
            <a:r>
              <a:rPr lang="en-US" sz="2400" dirty="0" err="1"/>
              <a:t>Khairnar</a:t>
            </a:r>
            <a:endParaRPr lang="en-US" sz="2400" dirty="0"/>
          </a:p>
          <a:p>
            <a:r>
              <a:rPr lang="en-US" sz="2400" dirty="0"/>
              <a:t>                                                                                   5) </a:t>
            </a:r>
            <a:r>
              <a:rPr lang="en-US" sz="2400" dirty="0" err="1"/>
              <a:t>Sima</a:t>
            </a:r>
            <a:r>
              <a:rPr lang="en-US" sz="2400" dirty="0"/>
              <a:t> Jadhav</a:t>
            </a:r>
          </a:p>
          <a:p>
            <a:r>
              <a:rPr lang="en-US" sz="3200" dirty="0"/>
              <a:t>                                            </a:t>
            </a:r>
            <a:endParaRPr lang="en-IN" sz="3200" dirty="0"/>
          </a:p>
        </p:txBody>
      </p:sp>
    </p:spTree>
    <p:extLst>
      <p:ext uri="{BB962C8B-B14F-4D97-AF65-F5344CB8AC3E}">
        <p14:creationId xmlns:p14="http://schemas.microsoft.com/office/powerpoint/2010/main" val="3400863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ocess 2">
            <a:extLst>
              <a:ext uri="{FF2B5EF4-FFF2-40B4-BE49-F238E27FC236}">
                <a16:creationId xmlns:a16="http://schemas.microsoft.com/office/drawing/2014/main" id="{AA21416F-0E01-A58B-1876-45352DBFF81D}"/>
              </a:ext>
            </a:extLst>
          </p:cNvPr>
          <p:cNvSpPr/>
          <p:nvPr/>
        </p:nvSpPr>
        <p:spPr>
          <a:xfrm>
            <a:off x="943896" y="1693606"/>
            <a:ext cx="2644877" cy="3470787"/>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a:p>
            <a:pPr algn="ctr"/>
            <a:endParaRPr lang="en-IN" dirty="0"/>
          </a:p>
        </p:txBody>
      </p:sp>
      <p:sp>
        <p:nvSpPr>
          <p:cNvPr id="4" name="Rectangle 3">
            <a:extLst>
              <a:ext uri="{FF2B5EF4-FFF2-40B4-BE49-F238E27FC236}">
                <a16:creationId xmlns:a16="http://schemas.microsoft.com/office/drawing/2014/main" id="{99EB6965-B93C-2A3C-3D2F-1210F4B25DD8}"/>
              </a:ext>
            </a:extLst>
          </p:cNvPr>
          <p:cNvSpPr/>
          <p:nvPr/>
        </p:nvSpPr>
        <p:spPr>
          <a:xfrm>
            <a:off x="4576917" y="1693605"/>
            <a:ext cx="2733367" cy="34707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E56EFE4E-211D-9521-7661-E4CBC480FAC5}"/>
              </a:ext>
            </a:extLst>
          </p:cNvPr>
          <p:cNvSpPr/>
          <p:nvPr/>
        </p:nvSpPr>
        <p:spPr>
          <a:xfrm>
            <a:off x="8219770" y="1693604"/>
            <a:ext cx="2585882" cy="34707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4291CC4E-7020-868C-1E2A-274AB6B692CD}"/>
              </a:ext>
            </a:extLst>
          </p:cNvPr>
          <p:cNvCxnSpPr/>
          <p:nvPr/>
        </p:nvCxnSpPr>
        <p:spPr>
          <a:xfrm>
            <a:off x="943896" y="3706762"/>
            <a:ext cx="2644877"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860CF38C-3650-E3FA-BB90-EEDFFDD62CD3}"/>
              </a:ext>
            </a:extLst>
          </p:cNvPr>
          <p:cNvCxnSpPr>
            <a:cxnSpLocks/>
          </p:cNvCxnSpPr>
          <p:nvPr/>
        </p:nvCxnSpPr>
        <p:spPr>
          <a:xfrm>
            <a:off x="943896" y="2163097"/>
            <a:ext cx="2644877"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3BF58022-00E0-4FE4-C37F-65C0D6DB883F}"/>
              </a:ext>
            </a:extLst>
          </p:cNvPr>
          <p:cNvCxnSpPr/>
          <p:nvPr/>
        </p:nvCxnSpPr>
        <p:spPr>
          <a:xfrm>
            <a:off x="4576917" y="2261419"/>
            <a:ext cx="2733367"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D1CB155B-7D36-BF11-58B3-CED7EC9248EB}"/>
              </a:ext>
            </a:extLst>
          </p:cNvPr>
          <p:cNvCxnSpPr>
            <a:cxnSpLocks/>
          </p:cNvCxnSpPr>
          <p:nvPr/>
        </p:nvCxnSpPr>
        <p:spPr>
          <a:xfrm>
            <a:off x="4576917" y="3546985"/>
            <a:ext cx="2733367" cy="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6C1A9132-6203-DDCE-A817-8104606111D8}"/>
              </a:ext>
            </a:extLst>
          </p:cNvPr>
          <p:cNvCxnSpPr/>
          <p:nvPr/>
        </p:nvCxnSpPr>
        <p:spPr>
          <a:xfrm>
            <a:off x="8219770" y="2261419"/>
            <a:ext cx="2585882"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7C2A370B-FEBC-A09B-3773-2D3E6FC35E92}"/>
              </a:ext>
            </a:extLst>
          </p:cNvPr>
          <p:cNvCxnSpPr>
            <a:stCxn id="5" idx="1"/>
            <a:endCxn id="5" idx="3"/>
          </p:cNvCxnSpPr>
          <p:nvPr/>
        </p:nvCxnSpPr>
        <p:spPr>
          <a:xfrm>
            <a:off x="8219770" y="3428998"/>
            <a:ext cx="2585882" cy="0"/>
          </a:xfrm>
          <a:prstGeom prst="line">
            <a:avLst/>
          </a:prstGeom>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1352D56B-9A52-1E43-13EA-E33C01C43DC7}"/>
              </a:ext>
            </a:extLst>
          </p:cNvPr>
          <p:cNvSpPr txBox="1"/>
          <p:nvPr/>
        </p:nvSpPr>
        <p:spPr>
          <a:xfrm flipH="1">
            <a:off x="1559886" y="1693605"/>
            <a:ext cx="2176372" cy="400110"/>
          </a:xfrm>
          <a:prstGeom prst="rect">
            <a:avLst/>
          </a:prstGeom>
          <a:noFill/>
        </p:spPr>
        <p:txBody>
          <a:bodyPr wrap="square" rtlCol="0">
            <a:spAutoFit/>
          </a:bodyPr>
          <a:lstStyle/>
          <a:p>
            <a:r>
              <a:rPr lang="en-IN" sz="2000" b="1" dirty="0"/>
              <a:t>Student</a:t>
            </a:r>
          </a:p>
        </p:txBody>
      </p:sp>
      <p:sp>
        <p:nvSpPr>
          <p:cNvPr id="22" name="TextBox 21">
            <a:extLst>
              <a:ext uri="{FF2B5EF4-FFF2-40B4-BE49-F238E27FC236}">
                <a16:creationId xmlns:a16="http://schemas.microsoft.com/office/drawing/2014/main" id="{ED9F09B0-7B08-03D3-CB26-FFE59E80FCEC}"/>
              </a:ext>
            </a:extLst>
          </p:cNvPr>
          <p:cNvSpPr txBox="1"/>
          <p:nvPr/>
        </p:nvSpPr>
        <p:spPr>
          <a:xfrm>
            <a:off x="796411" y="2151726"/>
            <a:ext cx="2418736" cy="1477328"/>
          </a:xfrm>
          <a:prstGeom prst="rect">
            <a:avLst/>
          </a:prstGeom>
          <a:noFill/>
        </p:spPr>
        <p:txBody>
          <a:bodyPr wrap="square" rtlCol="0">
            <a:spAutoFit/>
          </a:bodyPr>
          <a:lstStyle/>
          <a:p>
            <a:pPr algn="ctr"/>
            <a:r>
              <a:rPr lang="en-IN" dirty="0" err="1"/>
              <a:t>Stdid</a:t>
            </a:r>
            <a:r>
              <a:rPr lang="en-IN" dirty="0"/>
              <a:t> : Integer</a:t>
            </a:r>
          </a:p>
          <a:p>
            <a:pPr algn="ctr"/>
            <a:r>
              <a:rPr lang="en-IN" dirty="0"/>
              <a:t>FirstName : String</a:t>
            </a:r>
          </a:p>
          <a:p>
            <a:pPr algn="ctr"/>
            <a:r>
              <a:rPr lang="en-IN" dirty="0" err="1"/>
              <a:t>LastName</a:t>
            </a:r>
            <a:r>
              <a:rPr lang="en-IN" dirty="0"/>
              <a:t> : String</a:t>
            </a:r>
          </a:p>
          <a:p>
            <a:pPr algn="ctr"/>
            <a:r>
              <a:rPr lang="en-IN" dirty="0"/>
              <a:t>Email : String</a:t>
            </a:r>
          </a:p>
          <a:p>
            <a:pPr algn="ctr"/>
            <a:r>
              <a:rPr lang="en-IN" dirty="0"/>
              <a:t>Password : String</a:t>
            </a:r>
          </a:p>
        </p:txBody>
      </p:sp>
      <p:sp>
        <p:nvSpPr>
          <p:cNvPr id="23" name="TextBox 22">
            <a:extLst>
              <a:ext uri="{FF2B5EF4-FFF2-40B4-BE49-F238E27FC236}">
                <a16:creationId xmlns:a16="http://schemas.microsoft.com/office/drawing/2014/main" id="{D55C75F7-D40C-0490-DC5F-49B303E9647B}"/>
              </a:ext>
            </a:extLst>
          </p:cNvPr>
          <p:cNvSpPr txBox="1"/>
          <p:nvPr/>
        </p:nvSpPr>
        <p:spPr>
          <a:xfrm>
            <a:off x="1012722" y="3824748"/>
            <a:ext cx="2467897" cy="1200329"/>
          </a:xfrm>
          <a:prstGeom prst="rect">
            <a:avLst/>
          </a:prstGeom>
          <a:noFill/>
        </p:spPr>
        <p:txBody>
          <a:bodyPr wrap="square" rtlCol="0">
            <a:spAutoFit/>
          </a:bodyPr>
          <a:lstStyle/>
          <a:p>
            <a:pPr marL="285750" indent="-285750">
              <a:buFont typeface="Arial" panose="020B0604020202020204" pitchFamily="34" charset="0"/>
              <a:buChar char="•"/>
            </a:pPr>
            <a:r>
              <a:rPr lang="en-IN" dirty="0" err="1"/>
              <a:t>AddStudent</a:t>
            </a:r>
            <a:r>
              <a:rPr lang="en-IN" dirty="0"/>
              <a:t>()</a:t>
            </a:r>
          </a:p>
          <a:p>
            <a:pPr marL="285750" indent="-285750">
              <a:buFont typeface="Arial" panose="020B0604020202020204" pitchFamily="34" charset="0"/>
              <a:buChar char="•"/>
            </a:pPr>
            <a:r>
              <a:rPr lang="en-IN" dirty="0" err="1"/>
              <a:t>UpdateStudent</a:t>
            </a:r>
            <a:r>
              <a:rPr lang="en-IN" dirty="0"/>
              <a:t>()</a:t>
            </a:r>
          </a:p>
          <a:p>
            <a:pPr marL="285750" indent="-285750">
              <a:buFont typeface="Arial" panose="020B0604020202020204" pitchFamily="34" charset="0"/>
              <a:buChar char="•"/>
            </a:pPr>
            <a:r>
              <a:rPr lang="en-IN" dirty="0" err="1"/>
              <a:t>DeleteStudent</a:t>
            </a:r>
            <a:r>
              <a:rPr lang="en-IN" dirty="0"/>
              <a:t>()</a:t>
            </a:r>
          </a:p>
          <a:p>
            <a:endParaRPr lang="en-IN" dirty="0"/>
          </a:p>
        </p:txBody>
      </p:sp>
      <p:sp>
        <p:nvSpPr>
          <p:cNvPr id="24" name="TextBox 23">
            <a:extLst>
              <a:ext uri="{FF2B5EF4-FFF2-40B4-BE49-F238E27FC236}">
                <a16:creationId xmlns:a16="http://schemas.microsoft.com/office/drawing/2014/main" id="{D986F8FB-D5B8-8746-8C92-FBEB03A5B258}"/>
              </a:ext>
            </a:extLst>
          </p:cNvPr>
          <p:cNvSpPr txBox="1"/>
          <p:nvPr/>
        </p:nvSpPr>
        <p:spPr>
          <a:xfrm>
            <a:off x="4758813" y="1735389"/>
            <a:ext cx="2551470" cy="400110"/>
          </a:xfrm>
          <a:prstGeom prst="rect">
            <a:avLst/>
          </a:prstGeom>
          <a:noFill/>
        </p:spPr>
        <p:txBody>
          <a:bodyPr wrap="square" rtlCol="0">
            <a:spAutoFit/>
          </a:bodyPr>
          <a:lstStyle/>
          <a:p>
            <a:r>
              <a:rPr lang="en-IN" sz="2000" b="1" dirty="0"/>
              <a:t>         Course</a:t>
            </a:r>
          </a:p>
        </p:txBody>
      </p:sp>
      <p:sp>
        <p:nvSpPr>
          <p:cNvPr id="25" name="TextBox 24">
            <a:extLst>
              <a:ext uri="{FF2B5EF4-FFF2-40B4-BE49-F238E27FC236}">
                <a16:creationId xmlns:a16="http://schemas.microsoft.com/office/drawing/2014/main" id="{B2613D47-4DCA-6FB5-A521-8438435377E5}"/>
              </a:ext>
            </a:extLst>
          </p:cNvPr>
          <p:cNvSpPr txBox="1"/>
          <p:nvPr/>
        </p:nvSpPr>
        <p:spPr>
          <a:xfrm>
            <a:off x="4724402" y="2261419"/>
            <a:ext cx="2551470" cy="1200329"/>
          </a:xfrm>
          <a:prstGeom prst="rect">
            <a:avLst/>
          </a:prstGeom>
          <a:noFill/>
        </p:spPr>
        <p:txBody>
          <a:bodyPr wrap="square" rtlCol="0">
            <a:spAutoFit/>
          </a:bodyPr>
          <a:lstStyle/>
          <a:p>
            <a:r>
              <a:rPr lang="en-IN" dirty="0" err="1"/>
              <a:t>CourseId</a:t>
            </a:r>
            <a:r>
              <a:rPr lang="en-IN" dirty="0"/>
              <a:t> : Integer</a:t>
            </a:r>
          </a:p>
          <a:p>
            <a:r>
              <a:rPr lang="en-IN" dirty="0" err="1"/>
              <a:t>CourseName</a:t>
            </a:r>
            <a:r>
              <a:rPr lang="en-IN" dirty="0"/>
              <a:t> : String</a:t>
            </a:r>
          </a:p>
          <a:p>
            <a:r>
              <a:rPr lang="en-IN" dirty="0"/>
              <a:t>Learner : String</a:t>
            </a:r>
          </a:p>
          <a:p>
            <a:r>
              <a:rPr lang="en-IN" dirty="0"/>
              <a:t>Fees : String</a:t>
            </a:r>
          </a:p>
        </p:txBody>
      </p:sp>
      <p:sp>
        <p:nvSpPr>
          <p:cNvPr id="26" name="TextBox 25">
            <a:extLst>
              <a:ext uri="{FF2B5EF4-FFF2-40B4-BE49-F238E27FC236}">
                <a16:creationId xmlns:a16="http://schemas.microsoft.com/office/drawing/2014/main" id="{10BFE50B-8BB9-5A72-D0EB-1E79DD509011}"/>
              </a:ext>
            </a:extLst>
          </p:cNvPr>
          <p:cNvSpPr txBox="1"/>
          <p:nvPr/>
        </p:nvSpPr>
        <p:spPr>
          <a:xfrm>
            <a:off x="4724402" y="3629054"/>
            <a:ext cx="2507224" cy="1200329"/>
          </a:xfrm>
          <a:prstGeom prst="rect">
            <a:avLst/>
          </a:prstGeom>
          <a:noFill/>
        </p:spPr>
        <p:txBody>
          <a:bodyPr wrap="square" rtlCol="0">
            <a:spAutoFit/>
          </a:bodyPr>
          <a:lstStyle/>
          <a:p>
            <a:pPr marL="285750" indent="-285750">
              <a:buFont typeface="Arial" panose="020B0604020202020204" pitchFamily="34" charset="0"/>
              <a:buChar char="•"/>
            </a:pPr>
            <a:r>
              <a:rPr lang="en-IN" dirty="0" err="1"/>
              <a:t>AddCourse</a:t>
            </a:r>
            <a:r>
              <a:rPr lang="en-IN" dirty="0"/>
              <a:t>()</a:t>
            </a:r>
          </a:p>
          <a:p>
            <a:pPr marL="285750" indent="-285750">
              <a:buFont typeface="Arial" panose="020B0604020202020204" pitchFamily="34" charset="0"/>
              <a:buChar char="•"/>
            </a:pPr>
            <a:r>
              <a:rPr lang="en-IN" dirty="0" err="1"/>
              <a:t>UpdateCourse</a:t>
            </a:r>
            <a:r>
              <a:rPr lang="en-IN" dirty="0"/>
              <a:t>()</a:t>
            </a:r>
          </a:p>
          <a:p>
            <a:pPr marL="285750" indent="-285750">
              <a:buFont typeface="Arial" panose="020B0604020202020204" pitchFamily="34" charset="0"/>
              <a:buChar char="•"/>
            </a:pPr>
            <a:r>
              <a:rPr lang="en-IN" dirty="0" err="1"/>
              <a:t>DeleteCourse</a:t>
            </a:r>
            <a:r>
              <a:rPr lang="en-IN" dirty="0"/>
              <a:t>()</a:t>
            </a:r>
          </a:p>
          <a:p>
            <a:endParaRPr lang="en-IN" dirty="0"/>
          </a:p>
        </p:txBody>
      </p:sp>
      <p:sp>
        <p:nvSpPr>
          <p:cNvPr id="27" name="TextBox 26">
            <a:extLst>
              <a:ext uri="{FF2B5EF4-FFF2-40B4-BE49-F238E27FC236}">
                <a16:creationId xmlns:a16="http://schemas.microsoft.com/office/drawing/2014/main" id="{28B2D3A4-06D0-F6BE-EC5B-7DB62EDB2483}"/>
              </a:ext>
            </a:extLst>
          </p:cNvPr>
          <p:cNvSpPr txBox="1"/>
          <p:nvPr/>
        </p:nvSpPr>
        <p:spPr>
          <a:xfrm>
            <a:off x="8298428" y="1818968"/>
            <a:ext cx="2333686" cy="400110"/>
          </a:xfrm>
          <a:prstGeom prst="rect">
            <a:avLst/>
          </a:prstGeom>
          <a:noFill/>
        </p:spPr>
        <p:txBody>
          <a:bodyPr wrap="square" rtlCol="0">
            <a:spAutoFit/>
          </a:bodyPr>
          <a:lstStyle/>
          <a:p>
            <a:r>
              <a:rPr lang="en-IN" sz="2000" b="1" dirty="0"/>
              <a:t>      Review</a:t>
            </a:r>
          </a:p>
        </p:txBody>
      </p:sp>
      <p:sp>
        <p:nvSpPr>
          <p:cNvPr id="28" name="TextBox 27">
            <a:extLst>
              <a:ext uri="{FF2B5EF4-FFF2-40B4-BE49-F238E27FC236}">
                <a16:creationId xmlns:a16="http://schemas.microsoft.com/office/drawing/2014/main" id="{4C9CC433-F6DB-FAF7-1EB2-FD28868E93D6}"/>
              </a:ext>
            </a:extLst>
          </p:cNvPr>
          <p:cNvSpPr txBox="1"/>
          <p:nvPr/>
        </p:nvSpPr>
        <p:spPr>
          <a:xfrm>
            <a:off x="8471966" y="2354047"/>
            <a:ext cx="2333686" cy="923330"/>
          </a:xfrm>
          <a:prstGeom prst="rect">
            <a:avLst/>
          </a:prstGeom>
          <a:noFill/>
        </p:spPr>
        <p:txBody>
          <a:bodyPr wrap="square" rtlCol="0">
            <a:spAutoFit/>
          </a:bodyPr>
          <a:lstStyle/>
          <a:p>
            <a:r>
              <a:rPr lang="en-IN" dirty="0"/>
              <a:t>Id : Integer</a:t>
            </a:r>
          </a:p>
          <a:p>
            <a:r>
              <a:rPr lang="en-IN" dirty="0"/>
              <a:t>Rating : String</a:t>
            </a:r>
          </a:p>
          <a:p>
            <a:r>
              <a:rPr lang="en-IN" dirty="0"/>
              <a:t>Description : String</a:t>
            </a:r>
          </a:p>
        </p:txBody>
      </p:sp>
      <p:sp>
        <p:nvSpPr>
          <p:cNvPr id="29" name="TextBox 28">
            <a:extLst>
              <a:ext uri="{FF2B5EF4-FFF2-40B4-BE49-F238E27FC236}">
                <a16:creationId xmlns:a16="http://schemas.microsoft.com/office/drawing/2014/main" id="{1F35DE1D-7B66-37CB-BC53-F108B264F38A}"/>
              </a:ext>
            </a:extLst>
          </p:cNvPr>
          <p:cNvSpPr txBox="1"/>
          <p:nvPr/>
        </p:nvSpPr>
        <p:spPr>
          <a:xfrm>
            <a:off x="8298428" y="3629054"/>
            <a:ext cx="2418733" cy="1200329"/>
          </a:xfrm>
          <a:prstGeom prst="rect">
            <a:avLst/>
          </a:prstGeom>
          <a:noFill/>
        </p:spPr>
        <p:txBody>
          <a:bodyPr wrap="square" rtlCol="0">
            <a:spAutoFit/>
          </a:bodyPr>
          <a:lstStyle/>
          <a:p>
            <a:pPr marL="285750" indent="-285750">
              <a:buFont typeface="Arial" panose="020B0604020202020204" pitchFamily="34" charset="0"/>
              <a:buChar char="•"/>
            </a:pPr>
            <a:r>
              <a:rPr lang="en-IN" dirty="0" err="1"/>
              <a:t>AddReview</a:t>
            </a:r>
            <a:r>
              <a:rPr lang="en-IN" dirty="0"/>
              <a:t>()</a:t>
            </a:r>
          </a:p>
          <a:p>
            <a:pPr marL="285750" indent="-285750">
              <a:buFont typeface="Arial" panose="020B0604020202020204" pitchFamily="34" charset="0"/>
              <a:buChar char="•"/>
            </a:pPr>
            <a:r>
              <a:rPr lang="en-IN" dirty="0" err="1"/>
              <a:t>UpdateReview</a:t>
            </a:r>
            <a:r>
              <a:rPr lang="en-IN" dirty="0"/>
              <a:t>()</a:t>
            </a:r>
          </a:p>
          <a:p>
            <a:pPr marL="285750" indent="-285750">
              <a:buFont typeface="Arial" panose="020B0604020202020204" pitchFamily="34" charset="0"/>
              <a:buChar char="•"/>
            </a:pPr>
            <a:r>
              <a:rPr lang="en-IN" dirty="0" err="1"/>
              <a:t>DeleteReview</a:t>
            </a:r>
            <a:r>
              <a:rPr lang="en-IN" dirty="0"/>
              <a:t>()</a:t>
            </a:r>
          </a:p>
          <a:p>
            <a:endParaRPr lang="en-IN" dirty="0"/>
          </a:p>
        </p:txBody>
      </p:sp>
      <p:cxnSp>
        <p:nvCxnSpPr>
          <p:cNvPr id="31" name="Straight Arrow Connector 30">
            <a:extLst>
              <a:ext uri="{FF2B5EF4-FFF2-40B4-BE49-F238E27FC236}">
                <a16:creationId xmlns:a16="http://schemas.microsoft.com/office/drawing/2014/main" id="{9D014647-2D04-B6C8-3DDA-8DB7C338A290}"/>
              </a:ext>
            </a:extLst>
          </p:cNvPr>
          <p:cNvCxnSpPr/>
          <p:nvPr/>
        </p:nvCxnSpPr>
        <p:spPr>
          <a:xfrm>
            <a:off x="3588773" y="3093990"/>
            <a:ext cx="988144"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93062F9A-4CEF-8300-3530-73CD3018B58E}"/>
              </a:ext>
            </a:extLst>
          </p:cNvPr>
          <p:cNvCxnSpPr/>
          <p:nvPr/>
        </p:nvCxnSpPr>
        <p:spPr>
          <a:xfrm>
            <a:off x="7310283" y="3093990"/>
            <a:ext cx="9094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599E5771-839E-AB16-1052-7E5AE1F3F963}"/>
              </a:ext>
            </a:extLst>
          </p:cNvPr>
          <p:cNvSpPr txBox="1"/>
          <p:nvPr/>
        </p:nvSpPr>
        <p:spPr>
          <a:xfrm>
            <a:off x="3824748" y="383145"/>
            <a:ext cx="5683046" cy="646331"/>
          </a:xfrm>
          <a:prstGeom prst="rect">
            <a:avLst/>
          </a:prstGeom>
          <a:noFill/>
        </p:spPr>
        <p:txBody>
          <a:bodyPr wrap="square" rtlCol="0">
            <a:spAutoFit/>
          </a:bodyPr>
          <a:lstStyle/>
          <a:p>
            <a:r>
              <a:rPr lang="en-IN" sz="3600" b="1" dirty="0">
                <a:solidFill>
                  <a:schemeClr val="accent5">
                    <a:lumMod val="75000"/>
                  </a:schemeClr>
                </a:solidFill>
              </a:rPr>
              <a:t>CLASS DIAGRAM</a:t>
            </a:r>
          </a:p>
        </p:txBody>
      </p:sp>
    </p:spTree>
    <p:extLst>
      <p:ext uri="{BB962C8B-B14F-4D97-AF65-F5344CB8AC3E}">
        <p14:creationId xmlns:p14="http://schemas.microsoft.com/office/powerpoint/2010/main" val="364318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DFB8D6-1BE5-FE6A-4AB5-67AE64F4185F}"/>
              </a:ext>
            </a:extLst>
          </p:cNvPr>
          <p:cNvSpPr/>
          <p:nvPr/>
        </p:nvSpPr>
        <p:spPr>
          <a:xfrm>
            <a:off x="2369574" y="2399071"/>
            <a:ext cx="1297858" cy="6292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Student</a:t>
            </a:r>
          </a:p>
        </p:txBody>
      </p:sp>
      <p:cxnSp>
        <p:nvCxnSpPr>
          <p:cNvPr id="5" name="Straight Connector 4">
            <a:extLst>
              <a:ext uri="{FF2B5EF4-FFF2-40B4-BE49-F238E27FC236}">
                <a16:creationId xmlns:a16="http://schemas.microsoft.com/office/drawing/2014/main" id="{9F78BD65-A15A-450E-9EA7-5AF654325CFA}"/>
              </a:ext>
            </a:extLst>
          </p:cNvPr>
          <p:cNvCxnSpPr/>
          <p:nvPr/>
        </p:nvCxnSpPr>
        <p:spPr>
          <a:xfrm flipH="1" flipV="1">
            <a:off x="1622323" y="2212258"/>
            <a:ext cx="747251" cy="3048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264F0045-4335-9FFB-7DEA-861DCF766F6A}"/>
              </a:ext>
            </a:extLst>
          </p:cNvPr>
          <p:cNvCxnSpPr/>
          <p:nvPr/>
        </p:nvCxnSpPr>
        <p:spPr>
          <a:xfrm flipH="1" flipV="1">
            <a:off x="2536723" y="1651819"/>
            <a:ext cx="117987" cy="747252"/>
          </a:xfrm>
          <a:prstGeom prst="line">
            <a:avLst/>
          </a:prstGeom>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AB0AF4CF-4973-A270-3BC4-3F17DB911573}"/>
              </a:ext>
            </a:extLst>
          </p:cNvPr>
          <p:cNvSpPr/>
          <p:nvPr/>
        </p:nvSpPr>
        <p:spPr>
          <a:xfrm>
            <a:off x="1828800" y="1219200"/>
            <a:ext cx="1533832" cy="6292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a:p>
            <a:pPr algn="ctr"/>
            <a:r>
              <a:rPr lang="en-IN" dirty="0" err="1"/>
              <a:t>Studid</a:t>
            </a:r>
            <a:endParaRPr lang="en-IN" dirty="0"/>
          </a:p>
          <a:p>
            <a:pPr algn="ctr"/>
            <a:endParaRPr lang="en-IN" dirty="0"/>
          </a:p>
        </p:txBody>
      </p:sp>
      <p:sp>
        <p:nvSpPr>
          <p:cNvPr id="9" name="Oval 8">
            <a:extLst>
              <a:ext uri="{FF2B5EF4-FFF2-40B4-BE49-F238E27FC236}">
                <a16:creationId xmlns:a16="http://schemas.microsoft.com/office/drawing/2014/main" id="{70FB7D4F-A9BB-3620-19FA-3FA926680ADB}"/>
              </a:ext>
            </a:extLst>
          </p:cNvPr>
          <p:cNvSpPr/>
          <p:nvPr/>
        </p:nvSpPr>
        <p:spPr>
          <a:xfrm>
            <a:off x="422787" y="1848465"/>
            <a:ext cx="1297858" cy="5506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Email</a:t>
            </a:r>
          </a:p>
        </p:txBody>
      </p:sp>
      <p:cxnSp>
        <p:nvCxnSpPr>
          <p:cNvPr id="12" name="Straight Connector 11">
            <a:extLst>
              <a:ext uri="{FF2B5EF4-FFF2-40B4-BE49-F238E27FC236}">
                <a16:creationId xmlns:a16="http://schemas.microsoft.com/office/drawing/2014/main" id="{61A84C3C-9A33-814A-F6D2-4FACC56BDACC}"/>
              </a:ext>
            </a:extLst>
          </p:cNvPr>
          <p:cNvCxnSpPr>
            <a:cxnSpLocks/>
          </p:cNvCxnSpPr>
          <p:nvPr/>
        </p:nvCxnSpPr>
        <p:spPr>
          <a:xfrm flipV="1">
            <a:off x="3667432" y="1651818"/>
            <a:ext cx="438742" cy="747252"/>
          </a:xfrm>
          <a:prstGeom prst="line">
            <a:avLst/>
          </a:prstGeom>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E9EDF807-50D2-FCF5-9B08-69299F208668}"/>
              </a:ext>
            </a:extLst>
          </p:cNvPr>
          <p:cNvSpPr/>
          <p:nvPr/>
        </p:nvSpPr>
        <p:spPr>
          <a:xfrm>
            <a:off x="3470788" y="1408470"/>
            <a:ext cx="1855885" cy="5555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FirstName</a:t>
            </a:r>
          </a:p>
        </p:txBody>
      </p:sp>
      <p:cxnSp>
        <p:nvCxnSpPr>
          <p:cNvPr id="16" name="Straight Connector 15">
            <a:extLst>
              <a:ext uri="{FF2B5EF4-FFF2-40B4-BE49-F238E27FC236}">
                <a16:creationId xmlns:a16="http://schemas.microsoft.com/office/drawing/2014/main" id="{0CBABAD2-9CE3-759C-7230-147157FC1A7C}"/>
              </a:ext>
            </a:extLst>
          </p:cNvPr>
          <p:cNvCxnSpPr>
            <a:cxnSpLocks/>
            <a:stCxn id="3" idx="3"/>
          </p:cNvCxnSpPr>
          <p:nvPr/>
        </p:nvCxnSpPr>
        <p:spPr>
          <a:xfrm>
            <a:off x="3667432" y="2713703"/>
            <a:ext cx="835742" cy="0"/>
          </a:xfrm>
          <a:prstGeom prst="line">
            <a:avLst/>
          </a:prstGeom>
        </p:spPr>
        <p:style>
          <a:lnRef idx="2">
            <a:schemeClr val="dk1"/>
          </a:lnRef>
          <a:fillRef idx="0">
            <a:schemeClr val="dk1"/>
          </a:fillRef>
          <a:effectRef idx="1">
            <a:schemeClr val="dk1"/>
          </a:effectRef>
          <a:fontRef idx="minor">
            <a:schemeClr val="tx1"/>
          </a:fontRef>
        </p:style>
      </p:cxnSp>
      <p:sp>
        <p:nvSpPr>
          <p:cNvPr id="19" name="Oval 18">
            <a:extLst>
              <a:ext uri="{FF2B5EF4-FFF2-40B4-BE49-F238E27FC236}">
                <a16:creationId xmlns:a16="http://schemas.microsoft.com/office/drawing/2014/main" id="{850506ED-5AE6-626E-E13D-052978C71EB5}"/>
              </a:ext>
            </a:extLst>
          </p:cNvPr>
          <p:cNvSpPr/>
          <p:nvPr/>
        </p:nvSpPr>
        <p:spPr>
          <a:xfrm>
            <a:off x="4168877" y="2467896"/>
            <a:ext cx="1592826" cy="5555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LastName</a:t>
            </a:r>
            <a:endParaRPr lang="en-IN" dirty="0"/>
          </a:p>
        </p:txBody>
      </p:sp>
      <p:cxnSp>
        <p:nvCxnSpPr>
          <p:cNvPr id="21" name="Straight Connector 20">
            <a:extLst>
              <a:ext uri="{FF2B5EF4-FFF2-40B4-BE49-F238E27FC236}">
                <a16:creationId xmlns:a16="http://schemas.microsoft.com/office/drawing/2014/main" id="{8174D9B7-C256-C409-0335-996597C1F1B5}"/>
              </a:ext>
            </a:extLst>
          </p:cNvPr>
          <p:cNvCxnSpPr/>
          <p:nvPr/>
        </p:nvCxnSpPr>
        <p:spPr>
          <a:xfrm flipH="1">
            <a:off x="1720645" y="3023419"/>
            <a:ext cx="648929" cy="181897"/>
          </a:xfrm>
          <a:prstGeom prst="line">
            <a:avLst/>
          </a:prstGeom>
        </p:spPr>
        <p:style>
          <a:lnRef idx="2">
            <a:schemeClr val="dk1"/>
          </a:lnRef>
          <a:fillRef idx="0">
            <a:schemeClr val="dk1"/>
          </a:fillRef>
          <a:effectRef idx="1">
            <a:schemeClr val="dk1"/>
          </a:effectRef>
          <a:fontRef idx="minor">
            <a:schemeClr val="tx1"/>
          </a:fontRef>
        </p:style>
      </p:cxnSp>
      <p:sp>
        <p:nvSpPr>
          <p:cNvPr id="22" name="Oval 21">
            <a:extLst>
              <a:ext uri="{FF2B5EF4-FFF2-40B4-BE49-F238E27FC236}">
                <a16:creationId xmlns:a16="http://schemas.microsoft.com/office/drawing/2014/main" id="{5561D79D-629E-E0EC-125D-A527E108D6C0}"/>
              </a:ext>
            </a:extLst>
          </p:cNvPr>
          <p:cNvSpPr/>
          <p:nvPr/>
        </p:nvSpPr>
        <p:spPr>
          <a:xfrm>
            <a:off x="344129" y="2880851"/>
            <a:ext cx="1586703" cy="5506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Password</a:t>
            </a:r>
          </a:p>
        </p:txBody>
      </p:sp>
      <p:sp>
        <p:nvSpPr>
          <p:cNvPr id="23" name="Rectangle 22">
            <a:extLst>
              <a:ext uri="{FF2B5EF4-FFF2-40B4-BE49-F238E27FC236}">
                <a16:creationId xmlns:a16="http://schemas.microsoft.com/office/drawing/2014/main" id="{6403F939-F25A-0DF3-403E-9AA6E9C2457C}"/>
              </a:ext>
            </a:extLst>
          </p:cNvPr>
          <p:cNvSpPr/>
          <p:nvPr/>
        </p:nvSpPr>
        <p:spPr>
          <a:xfrm>
            <a:off x="7541341" y="2467896"/>
            <a:ext cx="1111046" cy="6046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Course</a:t>
            </a:r>
          </a:p>
        </p:txBody>
      </p:sp>
      <p:cxnSp>
        <p:nvCxnSpPr>
          <p:cNvPr id="25" name="Straight Connector 24">
            <a:extLst>
              <a:ext uri="{FF2B5EF4-FFF2-40B4-BE49-F238E27FC236}">
                <a16:creationId xmlns:a16="http://schemas.microsoft.com/office/drawing/2014/main" id="{446E6B27-59AF-6BFE-EB3E-681BEB7CC3D2}"/>
              </a:ext>
            </a:extLst>
          </p:cNvPr>
          <p:cNvCxnSpPr/>
          <p:nvPr/>
        </p:nvCxnSpPr>
        <p:spPr>
          <a:xfrm flipH="1" flipV="1">
            <a:off x="7216877" y="2045110"/>
            <a:ext cx="324464" cy="422786"/>
          </a:xfrm>
          <a:prstGeom prst="line">
            <a:avLst/>
          </a:prstGeom>
        </p:spPr>
        <p:style>
          <a:lnRef idx="2">
            <a:schemeClr val="dk1"/>
          </a:lnRef>
          <a:fillRef idx="0">
            <a:schemeClr val="dk1"/>
          </a:fillRef>
          <a:effectRef idx="1">
            <a:schemeClr val="dk1"/>
          </a:effectRef>
          <a:fontRef idx="minor">
            <a:schemeClr val="tx1"/>
          </a:fontRef>
        </p:style>
      </p:cxnSp>
      <p:sp>
        <p:nvSpPr>
          <p:cNvPr id="26" name="Oval 25">
            <a:extLst>
              <a:ext uri="{FF2B5EF4-FFF2-40B4-BE49-F238E27FC236}">
                <a16:creationId xmlns:a16="http://schemas.microsoft.com/office/drawing/2014/main" id="{3C7E1C96-D356-7B5C-8020-3B8B5EF0FF2C}"/>
              </a:ext>
            </a:extLst>
          </p:cNvPr>
          <p:cNvSpPr/>
          <p:nvPr/>
        </p:nvSpPr>
        <p:spPr>
          <a:xfrm>
            <a:off x="6469626" y="1327356"/>
            <a:ext cx="1258530" cy="7472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CourseId</a:t>
            </a:r>
            <a:endParaRPr lang="en-IN" dirty="0"/>
          </a:p>
        </p:txBody>
      </p:sp>
      <p:cxnSp>
        <p:nvCxnSpPr>
          <p:cNvPr id="28" name="Straight Connector 27">
            <a:extLst>
              <a:ext uri="{FF2B5EF4-FFF2-40B4-BE49-F238E27FC236}">
                <a16:creationId xmlns:a16="http://schemas.microsoft.com/office/drawing/2014/main" id="{ED642A89-C1A2-687E-621E-7414CD6AAAFE}"/>
              </a:ext>
            </a:extLst>
          </p:cNvPr>
          <p:cNvCxnSpPr/>
          <p:nvPr/>
        </p:nvCxnSpPr>
        <p:spPr>
          <a:xfrm flipV="1">
            <a:off x="8298426" y="1848465"/>
            <a:ext cx="353961" cy="619431"/>
          </a:xfrm>
          <a:prstGeom prst="line">
            <a:avLst/>
          </a:prstGeom>
        </p:spPr>
        <p:style>
          <a:lnRef idx="2">
            <a:schemeClr val="dk1"/>
          </a:lnRef>
          <a:fillRef idx="0">
            <a:schemeClr val="dk1"/>
          </a:fillRef>
          <a:effectRef idx="1">
            <a:schemeClr val="dk1"/>
          </a:effectRef>
          <a:fontRef idx="minor">
            <a:schemeClr val="tx1"/>
          </a:fontRef>
        </p:style>
      </p:cxnSp>
      <p:sp>
        <p:nvSpPr>
          <p:cNvPr id="29" name="Oval 28">
            <a:extLst>
              <a:ext uri="{FF2B5EF4-FFF2-40B4-BE49-F238E27FC236}">
                <a16:creationId xmlns:a16="http://schemas.microsoft.com/office/drawing/2014/main" id="{A3E29D7D-1748-DD6F-7EC7-425B6EF19E19}"/>
              </a:ext>
            </a:extLst>
          </p:cNvPr>
          <p:cNvSpPr/>
          <p:nvPr/>
        </p:nvSpPr>
        <p:spPr>
          <a:xfrm>
            <a:off x="8298426" y="1406014"/>
            <a:ext cx="1406012" cy="61943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CourseName</a:t>
            </a:r>
            <a:endParaRPr lang="en-IN" dirty="0"/>
          </a:p>
        </p:txBody>
      </p:sp>
      <p:cxnSp>
        <p:nvCxnSpPr>
          <p:cNvPr id="31" name="Straight Connector 30">
            <a:extLst>
              <a:ext uri="{FF2B5EF4-FFF2-40B4-BE49-F238E27FC236}">
                <a16:creationId xmlns:a16="http://schemas.microsoft.com/office/drawing/2014/main" id="{B057F7FB-9CC7-70C3-2FF6-54A2DACE8FDB}"/>
              </a:ext>
            </a:extLst>
          </p:cNvPr>
          <p:cNvCxnSpPr>
            <a:cxnSpLocks/>
            <a:stCxn id="23" idx="3"/>
          </p:cNvCxnSpPr>
          <p:nvPr/>
        </p:nvCxnSpPr>
        <p:spPr>
          <a:xfrm flipV="1">
            <a:off x="8652387" y="2770238"/>
            <a:ext cx="560439" cy="1"/>
          </a:xfrm>
          <a:prstGeom prst="line">
            <a:avLst/>
          </a:prstGeom>
        </p:spPr>
        <p:style>
          <a:lnRef idx="2">
            <a:schemeClr val="dk1"/>
          </a:lnRef>
          <a:fillRef idx="0">
            <a:schemeClr val="dk1"/>
          </a:fillRef>
          <a:effectRef idx="1">
            <a:schemeClr val="dk1"/>
          </a:effectRef>
          <a:fontRef idx="minor">
            <a:schemeClr val="tx1"/>
          </a:fontRef>
        </p:style>
      </p:cxnSp>
      <p:sp>
        <p:nvSpPr>
          <p:cNvPr id="33" name="Oval 32">
            <a:extLst>
              <a:ext uri="{FF2B5EF4-FFF2-40B4-BE49-F238E27FC236}">
                <a16:creationId xmlns:a16="http://schemas.microsoft.com/office/drawing/2014/main" id="{D6FCB089-BBCB-9F64-E888-49D4CAAB6540}"/>
              </a:ext>
            </a:extLst>
          </p:cNvPr>
          <p:cNvSpPr/>
          <p:nvPr/>
        </p:nvSpPr>
        <p:spPr>
          <a:xfrm>
            <a:off x="9212826" y="2467896"/>
            <a:ext cx="1406012" cy="495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Learner</a:t>
            </a:r>
          </a:p>
        </p:txBody>
      </p:sp>
      <p:cxnSp>
        <p:nvCxnSpPr>
          <p:cNvPr id="35" name="Straight Connector 34">
            <a:extLst>
              <a:ext uri="{FF2B5EF4-FFF2-40B4-BE49-F238E27FC236}">
                <a16:creationId xmlns:a16="http://schemas.microsoft.com/office/drawing/2014/main" id="{83652217-F66A-1034-55A1-6A78052343DC}"/>
              </a:ext>
            </a:extLst>
          </p:cNvPr>
          <p:cNvCxnSpPr/>
          <p:nvPr/>
        </p:nvCxnSpPr>
        <p:spPr>
          <a:xfrm>
            <a:off x="8652387" y="3072581"/>
            <a:ext cx="491613" cy="476864"/>
          </a:xfrm>
          <a:prstGeom prst="line">
            <a:avLst/>
          </a:prstGeom>
        </p:spPr>
        <p:style>
          <a:lnRef idx="2">
            <a:schemeClr val="dk1"/>
          </a:lnRef>
          <a:fillRef idx="0">
            <a:schemeClr val="dk1"/>
          </a:fillRef>
          <a:effectRef idx="1">
            <a:schemeClr val="dk1"/>
          </a:effectRef>
          <a:fontRef idx="minor">
            <a:schemeClr val="tx1"/>
          </a:fontRef>
        </p:style>
      </p:cxnSp>
      <p:sp>
        <p:nvSpPr>
          <p:cNvPr id="36" name="Oval 35">
            <a:extLst>
              <a:ext uri="{FF2B5EF4-FFF2-40B4-BE49-F238E27FC236}">
                <a16:creationId xmlns:a16="http://schemas.microsoft.com/office/drawing/2014/main" id="{DDC3EBC3-2BBE-B4B4-BD11-24F3D0D397F3}"/>
              </a:ext>
            </a:extLst>
          </p:cNvPr>
          <p:cNvSpPr/>
          <p:nvPr/>
        </p:nvSpPr>
        <p:spPr>
          <a:xfrm>
            <a:off x="9001432" y="3405648"/>
            <a:ext cx="1406012" cy="5383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Fees</a:t>
            </a:r>
          </a:p>
        </p:txBody>
      </p:sp>
      <p:sp>
        <p:nvSpPr>
          <p:cNvPr id="38" name="Rectangle 37">
            <a:extLst>
              <a:ext uri="{FF2B5EF4-FFF2-40B4-BE49-F238E27FC236}">
                <a16:creationId xmlns:a16="http://schemas.microsoft.com/office/drawing/2014/main" id="{4AFB890A-11F8-8122-7CB8-AFEE97E5F30B}"/>
              </a:ext>
            </a:extLst>
          </p:cNvPr>
          <p:cNvSpPr/>
          <p:nvPr/>
        </p:nvSpPr>
        <p:spPr>
          <a:xfrm>
            <a:off x="7541342" y="4660489"/>
            <a:ext cx="1111046" cy="5604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Review</a:t>
            </a:r>
          </a:p>
        </p:txBody>
      </p:sp>
      <p:cxnSp>
        <p:nvCxnSpPr>
          <p:cNvPr id="40" name="Straight Connector 39">
            <a:extLst>
              <a:ext uri="{FF2B5EF4-FFF2-40B4-BE49-F238E27FC236}">
                <a16:creationId xmlns:a16="http://schemas.microsoft.com/office/drawing/2014/main" id="{AFCADC71-F070-48CB-6A99-E830DB9EE584}"/>
              </a:ext>
            </a:extLst>
          </p:cNvPr>
          <p:cNvCxnSpPr>
            <a:stCxn id="38" idx="3"/>
          </p:cNvCxnSpPr>
          <p:nvPr/>
        </p:nvCxnSpPr>
        <p:spPr>
          <a:xfrm flipV="1">
            <a:off x="8652388" y="4925961"/>
            <a:ext cx="560438" cy="14748"/>
          </a:xfrm>
          <a:prstGeom prst="line">
            <a:avLst/>
          </a:prstGeom>
        </p:spPr>
        <p:style>
          <a:lnRef idx="2">
            <a:schemeClr val="dk1"/>
          </a:lnRef>
          <a:fillRef idx="0">
            <a:schemeClr val="dk1"/>
          </a:fillRef>
          <a:effectRef idx="1">
            <a:schemeClr val="dk1"/>
          </a:effectRef>
          <a:fontRef idx="minor">
            <a:schemeClr val="tx1"/>
          </a:fontRef>
        </p:style>
      </p:cxnSp>
      <p:sp>
        <p:nvSpPr>
          <p:cNvPr id="41" name="Oval 40">
            <a:extLst>
              <a:ext uri="{FF2B5EF4-FFF2-40B4-BE49-F238E27FC236}">
                <a16:creationId xmlns:a16="http://schemas.microsoft.com/office/drawing/2014/main" id="{6BF37196-EA55-C749-C004-C06A88EA1522}"/>
              </a:ext>
            </a:extLst>
          </p:cNvPr>
          <p:cNvSpPr/>
          <p:nvPr/>
        </p:nvSpPr>
        <p:spPr>
          <a:xfrm>
            <a:off x="9212825" y="4579371"/>
            <a:ext cx="1032387" cy="6415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id</a:t>
            </a:r>
          </a:p>
        </p:txBody>
      </p:sp>
      <p:cxnSp>
        <p:nvCxnSpPr>
          <p:cNvPr id="43" name="Straight Connector 42">
            <a:extLst>
              <a:ext uri="{FF2B5EF4-FFF2-40B4-BE49-F238E27FC236}">
                <a16:creationId xmlns:a16="http://schemas.microsoft.com/office/drawing/2014/main" id="{250A47A1-BA7D-01C0-8EA1-90692AE92E9A}"/>
              </a:ext>
            </a:extLst>
          </p:cNvPr>
          <p:cNvCxnSpPr/>
          <p:nvPr/>
        </p:nvCxnSpPr>
        <p:spPr>
          <a:xfrm>
            <a:off x="8416414" y="5220928"/>
            <a:ext cx="235973" cy="304801"/>
          </a:xfrm>
          <a:prstGeom prst="line">
            <a:avLst/>
          </a:prstGeom>
        </p:spPr>
        <p:style>
          <a:lnRef idx="2">
            <a:schemeClr val="dk1"/>
          </a:lnRef>
          <a:fillRef idx="0">
            <a:schemeClr val="dk1"/>
          </a:fillRef>
          <a:effectRef idx="1">
            <a:schemeClr val="dk1"/>
          </a:effectRef>
          <a:fontRef idx="minor">
            <a:schemeClr val="tx1"/>
          </a:fontRef>
        </p:style>
      </p:cxnSp>
      <p:sp>
        <p:nvSpPr>
          <p:cNvPr id="44" name="Oval 43">
            <a:extLst>
              <a:ext uri="{FF2B5EF4-FFF2-40B4-BE49-F238E27FC236}">
                <a16:creationId xmlns:a16="http://schemas.microsoft.com/office/drawing/2014/main" id="{AD724B09-0D07-3958-39E0-3F33DFDEBD0E}"/>
              </a:ext>
            </a:extLst>
          </p:cNvPr>
          <p:cNvSpPr/>
          <p:nvPr/>
        </p:nvSpPr>
        <p:spPr>
          <a:xfrm>
            <a:off x="8416414" y="5451986"/>
            <a:ext cx="1882876" cy="54569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Description</a:t>
            </a:r>
          </a:p>
        </p:txBody>
      </p:sp>
      <p:cxnSp>
        <p:nvCxnSpPr>
          <p:cNvPr id="46" name="Straight Connector 45">
            <a:extLst>
              <a:ext uri="{FF2B5EF4-FFF2-40B4-BE49-F238E27FC236}">
                <a16:creationId xmlns:a16="http://schemas.microsoft.com/office/drawing/2014/main" id="{14CFB640-108A-8FF0-F32D-800811D05D53}"/>
              </a:ext>
            </a:extLst>
          </p:cNvPr>
          <p:cNvCxnSpPr/>
          <p:nvPr/>
        </p:nvCxnSpPr>
        <p:spPr>
          <a:xfrm flipH="1">
            <a:off x="7216877" y="5220928"/>
            <a:ext cx="324464" cy="304801"/>
          </a:xfrm>
          <a:prstGeom prst="line">
            <a:avLst/>
          </a:prstGeom>
        </p:spPr>
        <p:style>
          <a:lnRef idx="2">
            <a:schemeClr val="dk1"/>
          </a:lnRef>
          <a:fillRef idx="0">
            <a:schemeClr val="dk1"/>
          </a:fillRef>
          <a:effectRef idx="1">
            <a:schemeClr val="dk1"/>
          </a:effectRef>
          <a:fontRef idx="minor">
            <a:schemeClr val="tx1"/>
          </a:fontRef>
        </p:style>
      </p:cxnSp>
      <p:sp>
        <p:nvSpPr>
          <p:cNvPr id="47" name="Oval 46">
            <a:extLst>
              <a:ext uri="{FF2B5EF4-FFF2-40B4-BE49-F238E27FC236}">
                <a16:creationId xmlns:a16="http://schemas.microsoft.com/office/drawing/2014/main" id="{8F5ACA49-7DF4-358C-96A8-9A9CED355191}"/>
              </a:ext>
            </a:extLst>
          </p:cNvPr>
          <p:cNvSpPr/>
          <p:nvPr/>
        </p:nvSpPr>
        <p:spPr>
          <a:xfrm>
            <a:off x="6017341" y="5476566"/>
            <a:ext cx="1531421" cy="609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Rating</a:t>
            </a:r>
          </a:p>
        </p:txBody>
      </p:sp>
      <p:cxnSp>
        <p:nvCxnSpPr>
          <p:cNvPr id="51" name="Straight Connector 50">
            <a:extLst>
              <a:ext uri="{FF2B5EF4-FFF2-40B4-BE49-F238E27FC236}">
                <a16:creationId xmlns:a16="http://schemas.microsoft.com/office/drawing/2014/main" id="{BC515583-4E3A-E4AD-5547-925E0C59212A}"/>
              </a:ext>
            </a:extLst>
          </p:cNvPr>
          <p:cNvCxnSpPr>
            <a:cxnSpLocks/>
          </p:cNvCxnSpPr>
          <p:nvPr/>
        </p:nvCxnSpPr>
        <p:spPr>
          <a:xfrm flipH="1">
            <a:off x="2992994" y="3025876"/>
            <a:ext cx="16604" cy="806247"/>
          </a:xfrm>
          <a:prstGeom prst="line">
            <a:avLst/>
          </a:prstGeom>
        </p:spPr>
        <p:style>
          <a:lnRef idx="2">
            <a:schemeClr val="dk1"/>
          </a:lnRef>
          <a:fillRef idx="0">
            <a:schemeClr val="dk1"/>
          </a:fillRef>
          <a:effectRef idx="1">
            <a:schemeClr val="dk1"/>
          </a:effectRef>
          <a:fontRef idx="minor">
            <a:schemeClr val="tx1"/>
          </a:fontRef>
        </p:style>
      </p:cxnSp>
      <p:sp>
        <p:nvSpPr>
          <p:cNvPr id="56" name="Diamond 55">
            <a:extLst>
              <a:ext uri="{FF2B5EF4-FFF2-40B4-BE49-F238E27FC236}">
                <a16:creationId xmlns:a16="http://schemas.microsoft.com/office/drawing/2014/main" id="{7F2CA939-2270-6ED3-5FE0-9FAF8DBB8961}"/>
              </a:ext>
            </a:extLst>
          </p:cNvPr>
          <p:cNvSpPr/>
          <p:nvPr/>
        </p:nvSpPr>
        <p:spPr>
          <a:xfrm>
            <a:off x="5506065" y="3507658"/>
            <a:ext cx="1406012" cy="747251"/>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Have</a:t>
            </a:r>
          </a:p>
        </p:txBody>
      </p:sp>
      <p:cxnSp>
        <p:nvCxnSpPr>
          <p:cNvPr id="58" name="Straight Connector 57">
            <a:extLst>
              <a:ext uri="{FF2B5EF4-FFF2-40B4-BE49-F238E27FC236}">
                <a16:creationId xmlns:a16="http://schemas.microsoft.com/office/drawing/2014/main" id="{891AFF2C-3896-53A8-AD17-5F25C81B480D}"/>
              </a:ext>
            </a:extLst>
          </p:cNvPr>
          <p:cNvCxnSpPr>
            <a:stCxn id="56" idx="1"/>
          </p:cNvCxnSpPr>
          <p:nvPr/>
        </p:nvCxnSpPr>
        <p:spPr>
          <a:xfrm flipH="1" flipV="1">
            <a:off x="2992994" y="3832123"/>
            <a:ext cx="2513071" cy="49161"/>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C04E4001-1D1B-DE16-C1F9-77E0A6EA2E89}"/>
              </a:ext>
            </a:extLst>
          </p:cNvPr>
          <p:cNvCxnSpPr>
            <a:cxnSpLocks/>
            <a:stCxn id="56" idx="3"/>
            <a:endCxn id="23" idx="2"/>
          </p:cNvCxnSpPr>
          <p:nvPr/>
        </p:nvCxnSpPr>
        <p:spPr>
          <a:xfrm flipV="1">
            <a:off x="6912077" y="3072581"/>
            <a:ext cx="1184787" cy="808703"/>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A046B1AF-A3DA-9A60-9DEB-B2D2B1069F86}"/>
              </a:ext>
            </a:extLst>
          </p:cNvPr>
          <p:cNvCxnSpPr>
            <a:cxnSpLocks/>
            <a:stCxn id="56" idx="3"/>
            <a:endCxn id="38" idx="0"/>
          </p:cNvCxnSpPr>
          <p:nvPr/>
        </p:nvCxnSpPr>
        <p:spPr>
          <a:xfrm>
            <a:off x="6912077" y="3881284"/>
            <a:ext cx="1184788" cy="779205"/>
          </a:xfrm>
          <a:prstGeom prst="line">
            <a:avLst/>
          </a:prstGeom>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98705E98-D407-1716-0862-F561AFB18E46}"/>
              </a:ext>
            </a:extLst>
          </p:cNvPr>
          <p:cNvSpPr txBox="1"/>
          <p:nvPr/>
        </p:nvSpPr>
        <p:spPr>
          <a:xfrm>
            <a:off x="4660490" y="329382"/>
            <a:ext cx="2782529" cy="707886"/>
          </a:xfrm>
          <a:prstGeom prst="rect">
            <a:avLst/>
          </a:prstGeom>
          <a:noFill/>
        </p:spPr>
        <p:txBody>
          <a:bodyPr wrap="square" rtlCol="0">
            <a:spAutoFit/>
          </a:bodyPr>
          <a:lstStyle/>
          <a:p>
            <a:r>
              <a:rPr lang="en-IN" sz="4000" dirty="0">
                <a:solidFill>
                  <a:schemeClr val="accent5">
                    <a:lumMod val="75000"/>
                  </a:schemeClr>
                </a:solidFill>
              </a:rPr>
              <a:t>ER</a:t>
            </a:r>
            <a:r>
              <a:rPr lang="en-IN" dirty="0"/>
              <a:t> </a:t>
            </a:r>
            <a:r>
              <a:rPr lang="en-IN" sz="4000" dirty="0">
                <a:solidFill>
                  <a:schemeClr val="accent5">
                    <a:lumMod val="75000"/>
                  </a:schemeClr>
                </a:solidFill>
              </a:rPr>
              <a:t>Diagram</a:t>
            </a:r>
          </a:p>
        </p:txBody>
      </p:sp>
    </p:spTree>
    <p:extLst>
      <p:ext uri="{BB962C8B-B14F-4D97-AF65-F5344CB8AC3E}">
        <p14:creationId xmlns:p14="http://schemas.microsoft.com/office/powerpoint/2010/main" val="316952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ACDF-E7A3-4C4F-81EF-89CEE55476E5}"/>
              </a:ext>
            </a:extLst>
          </p:cNvPr>
          <p:cNvSpPr>
            <a:spLocks noGrp="1"/>
          </p:cNvSpPr>
          <p:nvPr>
            <p:ph type="title"/>
          </p:nvPr>
        </p:nvSpPr>
        <p:spPr/>
        <p:txBody>
          <a:bodyPr/>
          <a:lstStyle/>
          <a:p>
            <a:r>
              <a:rPr lang="en-US" b="1" dirty="0"/>
              <a:t>               </a:t>
            </a:r>
            <a:br>
              <a:rPr lang="en-US" b="1" dirty="0"/>
            </a:br>
            <a:r>
              <a:rPr lang="en-US" b="1" dirty="0"/>
              <a:t>                 </a:t>
            </a:r>
            <a:r>
              <a:rPr lang="en-US" b="1" u="sng" dirty="0">
                <a:solidFill>
                  <a:schemeClr val="accent5">
                    <a:lumMod val="75000"/>
                  </a:schemeClr>
                </a:solidFill>
              </a:rPr>
              <a:t>OUTPUT</a:t>
            </a:r>
            <a:r>
              <a:rPr lang="en-US" b="1" u="sng" dirty="0"/>
              <a:t> </a:t>
            </a:r>
            <a:r>
              <a:rPr lang="en-US" b="1" u="sng" dirty="0">
                <a:solidFill>
                  <a:schemeClr val="accent5">
                    <a:lumMod val="75000"/>
                  </a:schemeClr>
                </a:solidFill>
              </a:rPr>
              <a:t>SCREENSHOTS</a:t>
            </a:r>
            <a:endParaRPr lang="en-IN" b="1" u="sng" dirty="0">
              <a:solidFill>
                <a:schemeClr val="accent5">
                  <a:lumMod val="75000"/>
                </a:schemeClr>
              </a:solidFill>
            </a:endParaRPr>
          </a:p>
        </p:txBody>
      </p:sp>
      <p:pic>
        <p:nvPicPr>
          <p:cNvPr id="11" name="Content Placeholder 10">
            <a:extLst>
              <a:ext uri="{FF2B5EF4-FFF2-40B4-BE49-F238E27FC236}">
                <a16:creationId xmlns:a16="http://schemas.microsoft.com/office/drawing/2014/main" id="{9F6B882D-39AA-260E-1B92-9E4CB7E02F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616" y="1932412"/>
            <a:ext cx="4855169" cy="3329684"/>
          </a:xfrm>
        </p:spPr>
      </p:pic>
      <p:pic>
        <p:nvPicPr>
          <p:cNvPr id="13" name="Picture 12">
            <a:extLst>
              <a:ext uri="{FF2B5EF4-FFF2-40B4-BE49-F238E27FC236}">
                <a16:creationId xmlns:a16="http://schemas.microsoft.com/office/drawing/2014/main" id="{2E767EAD-B27E-2920-8197-AC12B2DC0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2041" y="1932412"/>
            <a:ext cx="4611429" cy="3329684"/>
          </a:xfrm>
          <a:prstGeom prst="rect">
            <a:avLst/>
          </a:prstGeom>
        </p:spPr>
      </p:pic>
    </p:spTree>
    <p:extLst>
      <p:ext uri="{BB962C8B-B14F-4D97-AF65-F5344CB8AC3E}">
        <p14:creationId xmlns:p14="http://schemas.microsoft.com/office/powerpoint/2010/main" val="945253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1777BC-A4B5-0E5C-349A-BFBA19B7E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289754" cy="2837836"/>
          </a:xfrm>
          <a:prstGeom prst="rect">
            <a:avLst/>
          </a:prstGeom>
        </p:spPr>
      </p:pic>
      <p:pic>
        <p:nvPicPr>
          <p:cNvPr id="7" name="Picture 6">
            <a:extLst>
              <a:ext uri="{FF2B5EF4-FFF2-40B4-BE49-F238E27FC236}">
                <a16:creationId xmlns:a16="http://schemas.microsoft.com/office/drawing/2014/main" id="{EB750C2E-029D-4F6D-7DAA-ADA07E310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367" y="-68825"/>
            <a:ext cx="5447072" cy="2906661"/>
          </a:xfrm>
          <a:prstGeom prst="rect">
            <a:avLst/>
          </a:prstGeom>
        </p:spPr>
      </p:pic>
      <p:pic>
        <p:nvPicPr>
          <p:cNvPr id="9" name="Picture 8">
            <a:extLst>
              <a:ext uri="{FF2B5EF4-FFF2-40B4-BE49-F238E27FC236}">
                <a16:creationId xmlns:a16="http://schemas.microsoft.com/office/drawing/2014/main" id="{43003F1C-CE57-F524-AF28-109FA62DC7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12691"/>
            <a:ext cx="5289754" cy="2725993"/>
          </a:xfrm>
          <a:prstGeom prst="rect">
            <a:avLst/>
          </a:prstGeom>
        </p:spPr>
      </p:pic>
      <p:pic>
        <p:nvPicPr>
          <p:cNvPr id="11" name="Picture 10">
            <a:extLst>
              <a:ext uri="{FF2B5EF4-FFF2-40B4-BE49-F238E27FC236}">
                <a16:creationId xmlns:a16="http://schemas.microsoft.com/office/drawing/2014/main" id="{21467EA4-5F5A-874E-A8AB-62472AD22B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1366" y="3212691"/>
            <a:ext cx="5447071" cy="2725993"/>
          </a:xfrm>
          <a:prstGeom prst="rect">
            <a:avLst/>
          </a:prstGeom>
        </p:spPr>
      </p:pic>
    </p:spTree>
    <p:extLst>
      <p:ext uri="{BB962C8B-B14F-4D97-AF65-F5344CB8AC3E}">
        <p14:creationId xmlns:p14="http://schemas.microsoft.com/office/powerpoint/2010/main" val="274449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35465D-BC30-7010-BE84-2612FCD46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555226" cy="3156155"/>
          </a:xfrm>
          <a:prstGeom prst="rect">
            <a:avLst/>
          </a:prstGeom>
        </p:spPr>
      </p:pic>
      <p:pic>
        <p:nvPicPr>
          <p:cNvPr id="5" name="Picture 4">
            <a:extLst>
              <a:ext uri="{FF2B5EF4-FFF2-40B4-BE49-F238E27FC236}">
                <a16:creationId xmlns:a16="http://schemas.microsoft.com/office/drawing/2014/main" id="{EF14AF60-A59C-51D5-7BD5-3569E674FE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316" y="0"/>
            <a:ext cx="5987684" cy="2969342"/>
          </a:xfrm>
          <a:prstGeom prst="rect">
            <a:avLst/>
          </a:prstGeom>
        </p:spPr>
      </p:pic>
      <p:pic>
        <p:nvPicPr>
          <p:cNvPr id="7" name="Picture 6">
            <a:extLst>
              <a:ext uri="{FF2B5EF4-FFF2-40B4-BE49-F238E27FC236}">
                <a16:creationId xmlns:a16="http://schemas.microsoft.com/office/drawing/2014/main" id="{467BE775-3CE4-42F5-7276-A93FBD814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5555226" cy="2667000"/>
          </a:xfrm>
          <a:prstGeom prst="rect">
            <a:avLst/>
          </a:prstGeom>
        </p:spPr>
      </p:pic>
    </p:spTree>
    <p:extLst>
      <p:ext uri="{BB962C8B-B14F-4D97-AF65-F5344CB8AC3E}">
        <p14:creationId xmlns:p14="http://schemas.microsoft.com/office/powerpoint/2010/main" val="1716867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92F1-CC44-4319-A447-9C0EF20AB37C}"/>
              </a:ext>
            </a:extLst>
          </p:cNvPr>
          <p:cNvSpPr>
            <a:spLocks noGrp="1"/>
          </p:cNvSpPr>
          <p:nvPr>
            <p:ph type="title"/>
          </p:nvPr>
        </p:nvSpPr>
        <p:spPr/>
        <p:txBody>
          <a:bodyPr/>
          <a:lstStyle/>
          <a:p>
            <a:r>
              <a:rPr lang="en-US" dirty="0"/>
              <a:t>                    </a:t>
            </a:r>
            <a:br>
              <a:rPr lang="en-US" dirty="0"/>
            </a:br>
            <a:r>
              <a:rPr lang="en-US" dirty="0"/>
              <a:t>                       </a:t>
            </a:r>
            <a:r>
              <a:rPr lang="en-US" b="1" u="sng" dirty="0">
                <a:solidFill>
                  <a:schemeClr val="accent5">
                    <a:lumMod val="75000"/>
                  </a:schemeClr>
                </a:solidFill>
              </a:rPr>
              <a:t>ADVANTAGES</a:t>
            </a:r>
            <a:endParaRPr lang="en-IN" b="1" u="sng" dirty="0">
              <a:solidFill>
                <a:schemeClr val="accent5">
                  <a:lumMod val="75000"/>
                </a:schemeClr>
              </a:solidFill>
            </a:endParaRPr>
          </a:p>
        </p:txBody>
      </p:sp>
      <p:sp>
        <p:nvSpPr>
          <p:cNvPr id="3" name="Content Placeholder 2">
            <a:extLst>
              <a:ext uri="{FF2B5EF4-FFF2-40B4-BE49-F238E27FC236}">
                <a16:creationId xmlns:a16="http://schemas.microsoft.com/office/drawing/2014/main" id="{3A48232C-693B-47DC-AAF0-73973370F48A}"/>
              </a:ext>
            </a:extLst>
          </p:cNvPr>
          <p:cNvSpPr>
            <a:spLocks noGrp="1"/>
          </p:cNvSpPr>
          <p:nvPr>
            <p:ph idx="1"/>
          </p:nvPr>
        </p:nvSpPr>
        <p:spPr/>
        <p:txBody>
          <a:bodyPr/>
          <a:lstStyle/>
          <a:p>
            <a:r>
              <a:rPr lang="en-US" dirty="0"/>
              <a:t>It provides better and efficient services.</a:t>
            </a:r>
          </a:p>
          <a:p>
            <a:r>
              <a:rPr lang="en-US" dirty="0"/>
              <a:t>Provide facility for proper monitoring, reduce paper work and provide data security.</a:t>
            </a:r>
          </a:p>
          <a:p>
            <a:r>
              <a:rPr lang="en-US" dirty="0"/>
              <a:t>Faster way to get information about the student.</a:t>
            </a:r>
            <a:endParaRPr lang="en-IN" dirty="0"/>
          </a:p>
          <a:p>
            <a:endParaRPr lang="en-IN" dirty="0"/>
          </a:p>
        </p:txBody>
      </p:sp>
    </p:spTree>
    <p:extLst>
      <p:ext uri="{BB962C8B-B14F-4D97-AF65-F5344CB8AC3E}">
        <p14:creationId xmlns:p14="http://schemas.microsoft.com/office/powerpoint/2010/main" val="1827570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0F0F-4953-461C-B8DC-53045BDF94E8}"/>
              </a:ext>
            </a:extLst>
          </p:cNvPr>
          <p:cNvSpPr>
            <a:spLocks noGrp="1"/>
          </p:cNvSpPr>
          <p:nvPr>
            <p:ph type="title"/>
          </p:nvPr>
        </p:nvSpPr>
        <p:spPr/>
        <p:txBody>
          <a:bodyPr/>
          <a:lstStyle/>
          <a:p>
            <a:r>
              <a:rPr lang="en-US" b="1" dirty="0">
                <a:solidFill>
                  <a:schemeClr val="accent5">
                    <a:lumMod val="75000"/>
                  </a:schemeClr>
                </a:solidFill>
              </a:rPr>
              <a:t>                 </a:t>
            </a:r>
            <a:br>
              <a:rPr lang="en-US" b="1" dirty="0">
                <a:solidFill>
                  <a:schemeClr val="accent5">
                    <a:lumMod val="75000"/>
                  </a:schemeClr>
                </a:solidFill>
              </a:rPr>
            </a:br>
            <a:r>
              <a:rPr lang="en-US" b="1" dirty="0">
                <a:solidFill>
                  <a:schemeClr val="accent5">
                    <a:lumMod val="75000"/>
                  </a:schemeClr>
                </a:solidFill>
              </a:rPr>
              <a:t>                   </a:t>
            </a:r>
            <a:r>
              <a:rPr lang="en-US" b="1" u="sng" dirty="0">
                <a:solidFill>
                  <a:schemeClr val="accent5">
                    <a:lumMod val="75000"/>
                  </a:schemeClr>
                </a:solidFill>
              </a:rPr>
              <a:t>CONCLUSION</a:t>
            </a:r>
            <a:endParaRPr lang="en-IN" b="1" u="sng" dirty="0">
              <a:solidFill>
                <a:schemeClr val="accent5">
                  <a:lumMod val="75000"/>
                </a:schemeClr>
              </a:solidFill>
            </a:endParaRPr>
          </a:p>
        </p:txBody>
      </p:sp>
      <p:sp>
        <p:nvSpPr>
          <p:cNvPr id="3" name="Content Placeholder 2">
            <a:extLst>
              <a:ext uri="{FF2B5EF4-FFF2-40B4-BE49-F238E27FC236}">
                <a16:creationId xmlns:a16="http://schemas.microsoft.com/office/drawing/2014/main" id="{A8055C42-95CE-445D-8E93-1BECD6227AA3}"/>
              </a:ext>
            </a:extLst>
          </p:cNvPr>
          <p:cNvSpPr>
            <a:spLocks noGrp="1"/>
          </p:cNvSpPr>
          <p:nvPr>
            <p:ph idx="1"/>
          </p:nvPr>
        </p:nvSpPr>
        <p:spPr/>
        <p:txBody>
          <a:bodyPr/>
          <a:lstStyle/>
          <a:p>
            <a:r>
              <a:rPr lang="en-US" sz="2000" dirty="0"/>
              <a:t>It was a wonderful and learning experience for us while working on this project.</a:t>
            </a:r>
          </a:p>
          <a:p>
            <a:r>
              <a:rPr lang="en-US" sz="2000" dirty="0"/>
              <a:t>This software is very easy to use so all educational institute can use this frequently.</a:t>
            </a:r>
          </a:p>
          <a:p>
            <a:r>
              <a:rPr lang="en-US" sz="2000" dirty="0"/>
              <a:t>So, we can hope that our software will be very popular and get sponsors to develop in future.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359304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7BEA5E-ED64-184B-0D15-D7FCF816ADA7}"/>
              </a:ext>
            </a:extLst>
          </p:cNvPr>
          <p:cNvSpPr txBox="1"/>
          <p:nvPr/>
        </p:nvSpPr>
        <p:spPr>
          <a:xfrm rot="20239171">
            <a:off x="3286606" y="2230843"/>
            <a:ext cx="5999923" cy="1107996"/>
          </a:xfrm>
          <a:prstGeom prst="rect">
            <a:avLst/>
          </a:prstGeom>
          <a:noFill/>
        </p:spPr>
        <p:txBody>
          <a:bodyPr wrap="square" rtlCol="0">
            <a:spAutoFit/>
          </a:bodyPr>
          <a:lstStyle/>
          <a:p>
            <a:r>
              <a:rPr lang="en-IN" sz="6600" b="1" dirty="0"/>
              <a:t>THANK  YOU</a:t>
            </a:r>
          </a:p>
        </p:txBody>
      </p:sp>
    </p:spTree>
    <p:extLst>
      <p:ext uri="{BB962C8B-B14F-4D97-AF65-F5344CB8AC3E}">
        <p14:creationId xmlns:p14="http://schemas.microsoft.com/office/powerpoint/2010/main" val="2317210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0F10-F387-435E-AE26-A0890EB148F2}"/>
              </a:ext>
            </a:extLst>
          </p:cNvPr>
          <p:cNvSpPr>
            <a:spLocks noGrp="1"/>
          </p:cNvSpPr>
          <p:nvPr>
            <p:ph type="title"/>
          </p:nvPr>
        </p:nvSpPr>
        <p:spPr/>
        <p:txBody>
          <a:bodyPr/>
          <a:lstStyle/>
          <a:p>
            <a:pPr algn="just"/>
            <a:r>
              <a:rPr lang="en-US" b="1" dirty="0">
                <a:solidFill>
                  <a:schemeClr val="accent5">
                    <a:lumMod val="75000"/>
                  </a:schemeClr>
                </a:solidFill>
              </a:rPr>
              <a:t>                   </a:t>
            </a:r>
            <a:br>
              <a:rPr lang="en-US" b="1" dirty="0">
                <a:solidFill>
                  <a:schemeClr val="accent5">
                    <a:lumMod val="75000"/>
                  </a:schemeClr>
                </a:solidFill>
              </a:rPr>
            </a:br>
            <a:r>
              <a:rPr lang="en-US" b="1" dirty="0">
                <a:solidFill>
                  <a:schemeClr val="accent5">
                    <a:lumMod val="75000"/>
                  </a:schemeClr>
                </a:solidFill>
              </a:rPr>
              <a:t>                       INTRODUCTION</a:t>
            </a:r>
            <a:endParaRPr lang="en-IN" b="1" dirty="0">
              <a:solidFill>
                <a:schemeClr val="accent5">
                  <a:lumMod val="75000"/>
                </a:schemeClr>
              </a:solidFill>
            </a:endParaRPr>
          </a:p>
        </p:txBody>
      </p:sp>
      <p:sp>
        <p:nvSpPr>
          <p:cNvPr id="3" name="Content Placeholder 2">
            <a:extLst>
              <a:ext uri="{FF2B5EF4-FFF2-40B4-BE49-F238E27FC236}">
                <a16:creationId xmlns:a16="http://schemas.microsoft.com/office/drawing/2014/main" id="{C4A0C3B4-F9A9-493F-B08E-249CAD332126}"/>
              </a:ext>
            </a:extLst>
          </p:cNvPr>
          <p:cNvSpPr>
            <a:spLocks noGrp="1"/>
          </p:cNvSpPr>
          <p:nvPr>
            <p:ph idx="1"/>
          </p:nvPr>
        </p:nvSpPr>
        <p:spPr>
          <a:xfrm>
            <a:off x="1574055" y="1983659"/>
            <a:ext cx="9670473" cy="4578926"/>
          </a:xfrm>
        </p:spPr>
        <p:txBody>
          <a:bodyPr>
            <a:normAutofit/>
          </a:bodyPr>
          <a:lstStyle/>
          <a:p>
            <a:r>
              <a:rPr lang="en-US" sz="2800" dirty="0"/>
              <a:t>The Student Management System can handle all the details about a Student .</a:t>
            </a:r>
          </a:p>
          <a:p>
            <a:r>
              <a:rPr lang="en-US" sz="2800" dirty="0"/>
              <a:t>The details include Course details,Student personal details etc.</a:t>
            </a:r>
          </a:p>
          <a:p>
            <a:r>
              <a:rPr lang="en-US" sz="2800" dirty="0"/>
              <a:t>The Student Management System is an automated version of manual Student Management System.</a:t>
            </a:r>
            <a:endParaRPr lang="en-IN" sz="2800" dirty="0"/>
          </a:p>
        </p:txBody>
      </p:sp>
    </p:spTree>
    <p:extLst>
      <p:ext uri="{BB962C8B-B14F-4D97-AF65-F5344CB8AC3E}">
        <p14:creationId xmlns:p14="http://schemas.microsoft.com/office/powerpoint/2010/main" val="2076047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5309-04CA-4448-9C5F-E9931B362F63}"/>
              </a:ext>
            </a:extLst>
          </p:cNvPr>
          <p:cNvSpPr>
            <a:spLocks noGrp="1"/>
          </p:cNvSpPr>
          <p:nvPr>
            <p:ph type="title"/>
          </p:nvPr>
        </p:nvSpPr>
        <p:spPr/>
        <p:txBody>
          <a:bodyPr/>
          <a:lstStyle/>
          <a:p>
            <a:pPr algn="just"/>
            <a:r>
              <a:rPr lang="en-US" b="1" dirty="0"/>
              <a:t>                </a:t>
            </a:r>
            <a:br>
              <a:rPr lang="en-US" b="1" dirty="0"/>
            </a:br>
            <a:r>
              <a:rPr lang="en-US" b="1" dirty="0"/>
              <a:t>                  </a:t>
            </a:r>
            <a:r>
              <a:rPr lang="en-US" b="1" dirty="0">
                <a:solidFill>
                  <a:schemeClr val="accent5">
                    <a:lumMod val="75000"/>
                  </a:schemeClr>
                </a:solidFill>
              </a:rPr>
              <a:t>PROJECT OBJECTIVE</a:t>
            </a:r>
            <a:endParaRPr lang="en-IN" b="1" dirty="0">
              <a:solidFill>
                <a:schemeClr val="accent5">
                  <a:lumMod val="75000"/>
                </a:schemeClr>
              </a:solidFill>
            </a:endParaRPr>
          </a:p>
        </p:txBody>
      </p:sp>
      <p:sp>
        <p:nvSpPr>
          <p:cNvPr id="3" name="Content Placeholder 2">
            <a:extLst>
              <a:ext uri="{FF2B5EF4-FFF2-40B4-BE49-F238E27FC236}">
                <a16:creationId xmlns:a16="http://schemas.microsoft.com/office/drawing/2014/main" id="{8203400E-21ED-460E-A044-FC5F6C099EB5}"/>
              </a:ext>
            </a:extLst>
          </p:cNvPr>
          <p:cNvSpPr>
            <a:spLocks noGrp="1"/>
          </p:cNvSpPr>
          <p:nvPr>
            <p:ph idx="1"/>
          </p:nvPr>
        </p:nvSpPr>
        <p:spPr/>
        <p:txBody>
          <a:bodyPr>
            <a:normAutofit/>
          </a:bodyPr>
          <a:lstStyle/>
          <a:p>
            <a:r>
              <a:rPr lang="en-US" sz="2400" dirty="0"/>
              <a:t>Student management system is a management information system for education establishments to manage student data.</a:t>
            </a:r>
          </a:p>
          <a:p>
            <a:r>
              <a:rPr lang="en-US" sz="2400" dirty="0"/>
              <a:t>It provides capabilities for registering students in courses, inserting, update, deleting the data.</a:t>
            </a:r>
            <a:endParaRPr lang="en-IN" sz="2400" dirty="0"/>
          </a:p>
        </p:txBody>
      </p:sp>
    </p:spTree>
    <p:extLst>
      <p:ext uri="{BB962C8B-B14F-4D97-AF65-F5344CB8AC3E}">
        <p14:creationId xmlns:p14="http://schemas.microsoft.com/office/powerpoint/2010/main" val="63115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4320-EFB2-4751-B7C1-F60729EE06F9}"/>
              </a:ext>
            </a:extLst>
          </p:cNvPr>
          <p:cNvSpPr>
            <a:spLocks noGrp="1"/>
          </p:cNvSpPr>
          <p:nvPr>
            <p:ph type="title"/>
          </p:nvPr>
        </p:nvSpPr>
        <p:spPr/>
        <p:txBody>
          <a:bodyPr/>
          <a:lstStyle/>
          <a:p>
            <a:pPr algn="just"/>
            <a:r>
              <a:rPr lang="en-US" b="1" dirty="0">
                <a:solidFill>
                  <a:schemeClr val="accent5">
                    <a:lumMod val="75000"/>
                  </a:schemeClr>
                </a:solidFill>
              </a:rPr>
              <a:t>             </a:t>
            </a:r>
            <a:br>
              <a:rPr lang="en-US" b="1" dirty="0">
                <a:solidFill>
                  <a:schemeClr val="accent5">
                    <a:lumMod val="75000"/>
                  </a:schemeClr>
                </a:solidFill>
              </a:rPr>
            </a:br>
            <a:r>
              <a:rPr lang="en-US" b="1" dirty="0">
                <a:solidFill>
                  <a:schemeClr val="accent5">
                    <a:lumMod val="75000"/>
                  </a:schemeClr>
                </a:solidFill>
              </a:rPr>
              <a:t>                     TECHNOLOGIES USED</a:t>
            </a:r>
            <a:endParaRPr lang="en-IN" b="1" dirty="0">
              <a:solidFill>
                <a:schemeClr val="accent5">
                  <a:lumMod val="75000"/>
                </a:schemeClr>
              </a:solidFill>
            </a:endParaRPr>
          </a:p>
        </p:txBody>
      </p:sp>
      <p:sp>
        <p:nvSpPr>
          <p:cNvPr id="3" name="Content Placeholder 2">
            <a:extLst>
              <a:ext uri="{FF2B5EF4-FFF2-40B4-BE49-F238E27FC236}">
                <a16:creationId xmlns:a16="http://schemas.microsoft.com/office/drawing/2014/main" id="{F97B4D34-4FF3-4DB2-883E-3BA82785CF18}"/>
              </a:ext>
            </a:extLst>
          </p:cNvPr>
          <p:cNvSpPr>
            <a:spLocks noGrp="1"/>
          </p:cNvSpPr>
          <p:nvPr>
            <p:ph idx="1"/>
          </p:nvPr>
        </p:nvSpPr>
        <p:spPr/>
        <p:txBody>
          <a:bodyPr/>
          <a:lstStyle/>
          <a:p>
            <a:r>
              <a:rPr lang="en-US" sz="2800" b="1" dirty="0"/>
              <a:t>Spring Boot</a:t>
            </a:r>
          </a:p>
          <a:p>
            <a:r>
              <a:rPr lang="en-US" sz="2800" b="1" dirty="0"/>
              <a:t>Postman</a:t>
            </a:r>
          </a:p>
          <a:p>
            <a:r>
              <a:rPr lang="en-US" sz="2800" b="1" dirty="0"/>
              <a:t>MySQL</a:t>
            </a:r>
          </a:p>
          <a:p>
            <a:pPr marL="0" indent="0">
              <a:buNone/>
            </a:pPr>
            <a:endParaRPr lang="en-IN" b="1" dirty="0"/>
          </a:p>
        </p:txBody>
      </p:sp>
    </p:spTree>
    <p:extLst>
      <p:ext uri="{BB962C8B-B14F-4D97-AF65-F5344CB8AC3E}">
        <p14:creationId xmlns:p14="http://schemas.microsoft.com/office/powerpoint/2010/main" val="603874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1D01AA-5725-3114-6B81-BA5E88A1884C}"/>
              </a:ext>
            </a:extLst>
          </p:cNvPr>
          <p:cNvSpPr txBox="1"/>
          <p:nvPr/>
        </p:nvSpPr>
        <p:spPr>
          <a:xfrm>
            <a:off x="117987" y="0"/>
            <a:ext cx="12074013" cy="5816977"/>
          </a:xfrm>
          <a:prstGeom prst="rect">
            <a:avLst/>
          </a:prstGeom>
          <a:noFill/>
        </p:spPr>
        <p:txBody>
          <a:bodyPr wrap="square" rtlCol="0">
            <a:spAutoFit/>
          </a:bodyPr>
          <a:lstStyle/>
          <a:p>
            <a:pPr marL="285750" indent="-285750">
              <a:buFont typeface="Arial" panose="020B0604020202020204" pitchFamily="34" charset="0"/>
              <a:buChar char="•"/>
            </a:pPr>
            <a:r>
              <a:rPr lang="en-US" sz="2800" dirty="0"/>
              <a:t>MySQL</a:t>
            </a:r>
            <a:endParaRPr lang="en-US" dirty="0"/>
          </a:p>
          <a:p>
            <a:r>
              <a:rPr lang="en-US" dirty="0"/>
              <a:t>MySQL creates a database for storing and manipulating data, defining the relationship of each table. Clients can make requests by typing specific SQL statements on MySQL. The server application will respond with the requested information and it will appear on the clients' side. MySQL works with an operating system to implement a relational database in a computer's storage system, manages users, allows for network access and facilitates testing database integrity and creation of backups. MySQL is ideal for both small and large applications.</a:t>
            </a:r>
          </a:p>
          <a:p>
            <a:endParaRPr lang="en-US" dirty="0"/>
          </a:p>
          <a:p>
            <a:pPr marL="285750" indent="-285750">
              <a:buFont typeface="Arial" panose="020B0604020202020204" pitchFamily="34" charset="0"/>
              <a:buChar char="•"/>
            </a:pPr>
            <a:r>
              <a:rPr lang="en-US" sz="2800" dirty="0"/>
              <a:t>Postman</a:t>
            </a:r>
          </a:p>
          <a:p>
            <a:r>
              <a:rPr lang="en-US" dirty="0"/>
              <a:t>Postman is an API client that makes it easy for developers to </a:t>
            </a:r>
            <a:r>
              <a:rPr lang="en-US" dirty="0" err="1"/>
              <a:t>create,share</a:t>
            </a:r>
            <a:r>
              <a:rPr lang="en-US" dirty="0"/>
              <a:t>, test and document APIs. With this open-source solution, users can create and save simple and complex HTTP/s requests, as well as read their responses. When you are signed into your account, you are able to access your files. You can execute Postman API tests anytime, </a:t>
            </a:r>
            <a:r>
              <a:rPr lang="en-US" dirty="0" err="1"/>
              <a:t>anywhere.Postman</a:t>
            </a:r>
            <a:r>
              <a:rPr lang="en-US" dirty="0"/>
              <a:t> is very convenient when it comes to executing APIs. Once you’ve entered and saved them, you can simply use them over and over again, without having to remember the exact endpoint, headers, or API keys.</a:t>
            </a:r>
          </a:p>
          <a:p>
            <a:endParaRPr lang="en-US" dirty="0"/>
          </a:p>
          <a:p>
            <a:pPr marL="285750" indent="-285750">
              <a:buFont typeface="Arial" panose="020B0604020202020204" pitchFamily="34" charset="0"/>
              <a:buChar char="•"/>
            </a:pPr>
            <a:r>
              <a:rPr lang="en-US" sz="2800" dirty="0"/>
              <a:t>Spring Boot</a:t>
            </a:r>
          </a:p>
          <a:p>
            <a:r>
              <a:rPr lang="en-US" dirty="0"/>
              <a:t>Spring Boot is a java framework used for develop standalone application. Need strong knowledge in OOPS &amp; Java concept then only working with spring </a:t>
            </a:r>
            <a:r>
              <a:rPr lang="en-US" dirty="0" err="1"/>
              <a:t>framework.Mostly</a:t>
            </a:r>
            <a:r>
              <a:rPr lang="en-US" dirty="0"/>
              <a:t> all  applications are developed by spring boot. Because it was very secure no one hack the information. Spring Boot is an open source Java-based framework used to create a micro Service. It is developed by Pivotal Team and is used to build stand-alone and production ready spring applications.</a:t>
            </a:r>
            <a:endParaRPr lang="en-IN" dirty="0"/>
          </a:p>
        </p:txBody>
      </p:sp>
    </p:spTree>
    <p:extLst>
      <p:ext uri="{BB962C8B-B14F-4D97-AF65-F5344CB8AC3E}">
        <p14:creationId xmlns:p14="http://schemas.microsoft.com/office/powerpoint/2010/main" val="227182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F466-3B44-4C41-9F76-9709C37440FC}"/>
              </a:ext>
            </a:extLst>
          </p:cNvPr>
          <p:cNvSpPr>
            <a:spLocks noGrp="1"/>
          </p:cNvSpPr>
          <p:nvPr>
            <p:ph type="title"/>
          </p:nvPr>
        </p:nvSpPr>
        <p:spPr/>
        <p:txBody>
          <a:bodyPr/>
          <a:lstStyle/>
          <a:p>
            <a:pPr algn="just"/>
            <a:r>
              <a:rPr lang="en-US" b="1" dirty="0">
                <a:solidFill>
                  <a:schemeClr val="accent5">
                    <a:lumMod val="75000"/>
                  </a:schemeClr>
                </a:solidFill>
              </a:rPr>
              <a:t>          </a:t>
            </a:r>
            <a:br>
              <a:rPr lang="en-US" b="1" dirty="0">
                <a:solidFill>
                  <a:schemeClr val="accent5">
                    <a:lumMod val="75000"/>
                  </a:schemeClr>
                </a:solidFill>
              </a:rPr>
            </a:br>
            <a:r>
              <a:rPr lang="en-US" b="1" dirty="0">
                <a:solidFill>
                  <a:schemeClr val="accent5">
                    <a:lumMod val="75000"/>
                  </a:schemeClr>
                </a:solidFill>
              </a:rPr>
              <a:t>             REQUIRED SPECIFICATION</a:t>
            </a:r>
            <a:endParaRPr lang="en-IN" b="1"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BD1A9897-AF4C-4D45-AD4F-B3321DC48F9C}"/>
              </a:ext>
            </a:extLst>
          </p:cNvPr>
          <p:cNvGraphicFramePr>
            <a:graphicFrameLocks noGrp="1"/>
          </p:cNvGraphicFramePr>
          <p:nvPr>
            <p:ph idx="1"/>
            <p:extLst>
              <p:ext uri="{D42A27DB-BD31-4B8C-83A1-F6EECF244321}">
                <p14:modId xmlns:p14="http://schemas.microsoft.com/office/powerpoint/2010/main" val="3108524632"/>
              </p:ext>
            </p:extLst>
          </p:nvPr>
        </p:nvGraphicFramePr>
        <p:xfrm>
          <a:off x="1451579" y="2035277"/>
          <a:ext cx="9603772" cy="3187872"/>
        </p:xfrm>
        <a:graphic>
          <a:graphicData uri="http://schemas.openxmlformats.org/drawingml/2006/table">
            <a:tbl>
              <a:tblPr firstRow="1" bandRow="1">
                <a:tableStyleId>{912C8C85-51F0-491E-9774-3900AFEF0FD7}</a:tableStyleId>
              </a:tblPr>
              <a:tblGrid>
                <a:gridCol w="4801886">
                  <a:extLst>
                    <a:ext uri="{9D8B030D-6E8A-4147-A177-3AD203B41FA5}">
                      <a16:colId xmlns:a16="http://schemas.microsoft.com/office/drawing/2014/main" val="3971199264"/>
                    </a:ext>
                  </a:extLst>
                </a:gridCol>
                <a:gridCol w="4801886">
                  <a:extLst>
                    <a:ext uri="{9D8B030D-6E8A-4147-A177-3AD203B41FA5}">
                      <a16:colId xmlns:a16="http://schemas.microsoft.com/office/drawing/2014/main" val="2442976532"/>
                    </a:ext>
                  </a:extLst>
                </a:gridCol>
              </a:tblGrid>
              <a:tr h="796968">
                <a:tc>
                  <a:txBody>
                    <a:bodyPr/>
                    <a:lstStyle/>
                    <a:p>
                      <a:r>
                        <a:rPr lang="en-US" dirty="0"/>
                        <a:t>Hardware Configuration</a:t>
                      </a:r>
                      <a:endParaRPr lang="en-IN" dirty="0"/>
                    </a:p>
                  </a:txBody>
                  <a:tcPr marL="98506" marR="98506"/>
                </a:tc>
                <a:tc>
                  <a:txBody>
                    <a:bodyPr/>
                    <a:lstStyle/>
                    <a:p>
                      <a:r>
                        <a:rPr lang="en-US" dirty="0"/>
                        <a:t>Software Configuration</a:t>
                      </a:r>
                      <a:endParaRPr lang="en-IN" dirty="0"/>
                    </a:p>
                  </a:txBody>
                  <a:tcPr marL="98506" marR="98506"/>
                </a:tc>
                <a:extLst>
                  <a:ext uri="{0D108BD9-81ED-4DB2-BD59-A6C34878D82A}">
                    <a16:rowId xmlns:a16="http://schemas.microsoft.com/office/drawing/2014/main" val="2529763327"/>
                  </a:ext>
                </a:extLst>
              </a:tr>
              <a:tr h="796968">
                <a:tc>
                  <a:txBody>
                    <a:bodyPr/>
                    <a:lstStyle/>
                    <a:p>
                      <a:r>
                        <a:rPr lang="en-US" dirty="0"/>
                        <a:t>Operating System : Windows 10</a:t>
                      </a:r>
                      <a:endParaRPr lang="en-IN" dirty="0"/>
                    </a:p>
                  </a:txBody>
                  <a:tcPr marL="98506" marR="98506"/>
                </a:tc>
                <a:tc>
                  <a:txBody>
                    <a:bodyPr/>
                    <a:lstStyle/>
                    <a:p>
                      <a:r>
                        <a:rPr lang="en-US" dirty="0"/>
                        <a:t>Software IDE : Spring Boot</a:t>
                      </a:r>
                      <a:endParaRPr lang="en-IN" dirty="0"/>
                    </a:p>
                  </a:txBody>
                  <a:tcPr marL="98506" marR="98506"/>
                </a:tc>
                <a:extLst>
                  <a:ext uri="{0D108BD9-81ED-4DB2-BD59-A6C34878D82A}">
                    <a16:rowId xmlns:a16="http://schemas.microsoft.com/office/drawing/2014/main" val="3635112235"/>
                  </a:ext>
                </a:extLst>
              </a:tr>
              <a:tr h="796968">
                <a:tc>
                  <a:txBody>
                    <a:bodyPr/>
                    <a:lstStyle/>
                    <a:p>
                      <a:r>
                        <a:rPr lang="en-US" dirty="0"/>
                        <a:t>Hard Disk : 1 Tb</a:t>
                      </a:r>
                      <a:endParaRPr lang="en-IN" dirty="0"/>
                    </a:p>
                  </a:txBody>
                  <a:tcPr marL="98506" marR="98506"/>
                </a:tc>
                <a:tc>
                  <a:txBody>
                    <a:bodyPr/>
                    <a:lstStyle/>
                    <a:p>
                      <a:r>
                        <a:rPr lang="en-US" dirty="0"/>
                        <a:t>Language : Java</a:t>
                      </a:r>
                      <a:endParaRPr lang="en-IN" dirty="0"/>
                    </a:p>
                  </a:txBody>
                  <a:tcPr marL="98506" marR="98506"/>
                </a:tc>
                <a:extLst>
                  <a:ext uri="{0D108BD9-81ED-4DB2-BD59-A6C34878D82A}">
                    <a16:rowId xmlns:a16="http://schemas.microsoft.com/office/drawing/2014/main" val="2119705870"/>
                  </a:ext>
                </a:extLst>
              </a:tr>
              <a:tr h="796968">
                <a:tc>
                  <a:txBody>
                    <a:bodyPr/>
                    <a:lstStyle/>
                    <a:p>
                      <a:r>
                        <a:rPr lang="en-US" dirty="0"/>
                        <a:t>RAM 8 : 8GB</a:t>
                      </a:r>
                      <a:endParaRPr lang="en-IN" dirty="0"/>
                    </a:p>
                  </a:txBody>
                  <a:tcPr marL="98506" marR="98506"/>
                </a:tc>
                <a:tc>
                  <a:txBody>
                    <a:bodyPr/>
                    <a:lstStyle/>
                    <a:p>
                      <a:r>
                        <a:rPr lang="en-US" dirty="0"/>
                        <a:t>MySQL server, Postman</a:t>
                      </a:r>
                      <a:endParaRPr lang="en-IN" dirty="0"/>
                    </a:p>
                  </a:txBody>
                  <a:tcPr marL="98506" marR="98506"/>
                </a:tc>
                <a:extLst>
                  <a:ext uri="{0D108BD9-81ED-4DB2-BD59-A6C34878D82A}">
                    <a16:rowId xmlns:a16="http://schemas.microsoft.com/office/drawing/2014/main" val="723610251"/>
                  </a:ext>
                </a:extLst>
              </a:tr>
            </a:tbl>
          </a:graphicData>
        </a:graphic>
      </p:graphicFrame>
    </p:spTree>
    <p:extLst>
      <p:ext uri="{BB962C8B-B14F-4D97-AF65-F5344CB8AC3E}">
        <p14:creationId xmlns:p14="http://schemas.microsoft.com/office/powerpoint/2010/main" val="309180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4CB5-D194-4A5A-BDCB-B73771CB96B7}"/>
              </a:ext>
            </a:extLst>
          </p:cNvPr>
          <p:cNvSpPr>
            <a:spLocks noGrp="1"/>
          </p:cNvSpPr>
          <p:nvPr>
            <p:ph type="title"/>
          </p:nvPr>
        </p:nvSpPr>
        <p:spPr>
          <a:xfrm>
            <a:off x="2460403" y="200041"/>
            <a:ext cx="8911687" cy="1098672"/>
          </a:xfrm>
        </p:spPr>
        <p:txBody>
          <a:bodyPr>
            <a:normAutofit fontScale="90000"/>
          </a:bodyPr>
          <a:lstStyle/>
          <a:p>
            <a:r>
              <a:rPr lang="en-US" b="1" dirty="0"/>
              <a:t>                  </a:t>
            </a:r>
            <a:br>
              <a:rPr lang="en-US" b="1" dirty="0"/>
            </a:br>
            <a:br>
              <a:rPr lang="en-US" b="1" dirty="0"/>
            </a:br>
            <a:r>
              <a:rPr lang="en-US" b="1" dirty="0"/>
              <a:t>                </a:t>
            </a:r>
            <a:r>
              <a:rPr lang="en-US" sz="4000" b="1" dirty="0">
                <a:solidFill>
                  <a:schemeClr val="accent5">
                    <a:lumMod val="75000"/>
                  </a:schemeClr>
                </a:solidFill>
              </a:rPr>
              <a:t>ANNOTATIONS</a:t>
            </a:r>
            <a:endParaRPr lang="en-IN" sz="4000" b="1" dirty="0">
              <a:solidFill>
                <a:schemeClr val="accent5">
                  <a:lumMod val="75000"/>
                </a:schemeClr>
              </a:solidFill>
            </a:endParaRPr>
          </a:p>
        </p:txBody>
      </p:sp>
      <p:sp>
        <p:nvSpPr>
          <p:cNvPr id="3" name="Content Placeholder 2">
            <a:extLst>
              <a:ext uri="{FF2B5EF4-FFF2-40B4-BE49-F238E27FC236}">
                <a16:creationId xmlns:a16="http://schemas.microsoft.com/office/drawing/2014/main" id="{D6428DF6-C7E3-41EE-8725-75D8A91B38BA}"/>
              </a:ext>
            </a:extLst>
          </p:cNvPr>
          <p:cNvSpPr>
            <a:spLocks noGrp="1"/>
          </p:cNvSpPr>
          <p:nvPr>
            <p:ph idx="1"/>
          </p:nvPr>
        </p:nvSpPr>
        <p:spPr>
          <a:xfrm>
            <a:off x="1460257" y="1895891"/>
            <a:ext cx="10230297" cy="5306238"/>
          </a:xfrm>
        </p:spPr>
        <p:txBody>
          <a:bodyPr>
            <a:normAutofit/>
          </a:bodyPr>
          <a:lstStyle/>
          <a:p>
            <a:pPr fontAlgn="base"/>
            <a:r>
              <a:rPr lang="en-US" b="1" dirty="0"/>
              <a:t>@SpringBootAplication </a:t>
            </a:r>
            <a:r>
              <a:rPr lang="en-US" dirty="0"/>
              <a:t>:- This annotation is used to mark the main class of a Spring Boot application. </a:t>
            </a:r>
          </a:p>
          <a:p>
            <a:pPr fontAlgn="base"/>
            <a:r>
              <a:rPr lang="en-IN" b="1" dirty="0"/>
              <a:t>@Autowired :- </a:t>
            </a:r>
            <a:r>
              <a:rPr lang="en-US" dirty="0"/>
              <a:t>@Autowired annotation is applied to the fields, setter methods, and constructors . We use @Autowired to mark the dependency that will be injected by the Spring container.</a:t>
            </a:r>
            <a:endParaRPr lang="en-US" b="1" dirty="0"/>
          </a:p>
          <a:p>
            <a:r>
              <a:rPr lang="en-IN" b="1" dirty="0"/>
              <a:t>@GetMapping :- </a:t>
            </a:r>
            <a:r>
              <a:rPr lang="en-US" dirty="0"/>
              <a:t>It maps the HTTP GET requests on the specific handler method. It is used to create a web service endpoint.</a:t>
            </a:r>
          </a:p>
          <a:p>
            <a:r>
              <a:rPr lang="en-US" b="1" dirty="0"/>
              <a:t>@PostMapping:</a:t>
            </a:r>
            <a:r>
              <a:rPr lang="en-US" dirty="0"/>
              <a:t> It maps the HTTP POST</a:t>
            </a:r>
            <a:r>
              <a:rPr lang="en-US" b="1" dirty="0"/>
              <a:t> </a:t>
            </a:r>
            <a:r>
              <a:rPr lang="en-US" dirty="0"/>
              <a:t>requests on the specific handler method. It is used to create a web service endpoint.</a:t>
            </a:r>
            <a:br>
              <a:rPr lang="en-US" b="1" dirty="0"/>
            </a:br>
            <a:endParaRPr lang="en-IN" b="1" dirty="0"/>
          </a:p>
        </p:txBody>
      </p:sp>
    </p:spTree>
    <p:extLst>
      <p:ext uri="{BB962C8B-B14F-4D97-AF65-F5344CB8AC3E}">
        <p14:creationId xmlns:p14="http://schemas.microsoft.com/office/powerpoint/2010/main" val="940960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0B9958-63B5-9C8F-F0D9-4A551466AAB9}"/>
              </a:ext>
            </a:extLst>
          </p:cNvPr>
          <p:cNvSpPr txBox="1"/>
          <p:nvPr/>
        </p:nvSpPr>
        <p:spPr>
          <a:xfrm>
            <a:off x="88490" y="245807"/>
            <a:ext cx="11877368" cy="6186309"/>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b="1" dirty="0"/>
              <a:t>@Entity :- </a:t>
            </a:r>
            <a:r>
              <a:rPr lang="en-US" dirty="0"/>
              <a:t>The @Entity annotation specifies that the class is an entity and is mapped to a database table.</a:t>
            </a:r>
          </a:p>
          <a:p>
            <a:pPr marL="285750" indent="-285750">
              <a:buClr>
                <a:schemeClr val="accent1"/>
              </a:buClr>
              <a:buFont typeface="Arial" panose="020B0604020202020204" pitchFamily="34" charset="0"/>
              <a:buChar char="•"/>
            </a:pPr>
            <a:endParaRPr lang="en-US" dirty="0"/>
          </a:p>
          <a:p>
            <a:pPr marL="285750" indent="-285750">
              <a:buClr>
                <a:schemeClr val="accent1"/>
              </a:buClr>
              <a:buFont typeface="Arial" panose="020B0604020202020204" pitchFamily="34" charset="0"/>
              <a:buChar char="•"/>
            </a:pPr>
            <a:r>
              <a:rPr lang="en-US" b="1" dirty="0"/>
              <a:t>@Id :- </a:t>
            </a:r>
            <a:r>
              <a:rPr lang="en-US" dirty="0"/>
              <a:t>The @Id annotation specifies the primary key of an entity. </a:t>
            </a:r>
          </a:p>
          <a:p>
            <a:pPr marL="285750" indent="-285750">
              <a:buClr>
                <a:schemeClr val="accent1"/>
              </a:buClr>
              <a:buFont typeface="Arial" panose="020B0604020202020204" pitchFamily="34" charset="0"/>
              <a:buChar char="•"/>
            </a:pPr>
            <a:endParaRPr lang="en-US" b="1" dirty="0"/>
          </a:p>
          <a:p>
            <a:pPr marL="285750" indent="-285750">
              <a:buClr>
                <a:schemeClr val="accent1"/>
              </a:buClr>
              <a:buFont typeface="Arial" panose="020B0604020202020204" pitchFamily="34" charset="0"/>
              <a:buChar char="•"/>
            </a:pPr>
            <a:r>
              <a:rPr lang="en-US" b="1" dirty="0"/>
              <a:t>@Column :- </a:t>
            </a:r>
            <a:r>
              <a:rPr lang="en-US" dirty="0"/>
              <a:t>@Column annotation is used for Adding the column the name in the table of a particular MySQL database.</a:t>
            </a:r>
          </a:p>
          <a:p>
            <a:pPr>
              <a:buClr>
                <a:schemeClr val="accent1"/>
              </a:buClr>
            </a:pPr>
            <a:endParaRPr lang="en-US" dirty="0"/>
          </a:p>
          <a:p>
            <a:pPr marL="285750" indent="-285750">
              <a:buClr>
                <a:schemeClr val="accent1"/>
              </a:buClr>
              <a:buFont typeface="Arial" panose="020B0604020202020204" pitchFamily="34" charset="0"/>
              <a:buChar char="•"/>
            </a:pPr>
            <a:r>
              <a:rPr lang="en-US" b="1" dirty="0"/>
              <a:t>@OneToMany </a:t>
            </a:r>
            <a:r>
              <a:rPr lang="en-US" dirty="0"/>
              <a:t>:- </a:t>
            </a:r>
            <a:r>
              <a:rPr lang="en-US" i="1" dirty="0"/>
              <a:t>one-to-many</a:t>
            </a:r>
            <a:r>
              <a:rPr lang="en-US" dirty="0"/>
              <a:t> mapping means that one row in a table is mapped to multiple rows in another table.</a:t>
            </a:r>
          </a:p>
          <a:p>
            <a:pPr>
              <a:buClr>
                <a:schemeClr val="accent1"/>
              </a:buClr>
            </a:pPr>
            <a:endParaRPr lang="en-US" dirty="0"/>
          </a:p>
          <a:p>
            <a:pPr marL="285750" indent="-285750">
              <a:buClr>
                <a:schemeClr val="accent1"/>
              </a:buClr>
              <a:buFont typeface="Arial" panose="020B0604020202020204" pitchFamily="34" charset="0"/>
              <a:buChar char="•"/>
            </a:pPr>
            <a:r>
              <a:rPr lang="en-IN" b="1" dirty="0"/>
              <a:t>@GeneratedValue :- </a:t>
            </a:r>
            <a:r>
              <a:rPr lang="en-US" dirty="0"/>
              <a:t>The @GeneratedValue annotation provides the specification of generation strategies for the primary keys values.</a:t>
            </a:r>
          </a:p>
          <a:p>
            <a:pPr>
              <a:buClr>
                <a:schemeClr val="accent1"/>
              </a:buClr>
            </a:pPr>
            <a:endParaRPr lang="en-US" dirty="0"/>
          </a:p>
          <a:p>
            <a:pPr marL="285750" indent="-285750">
              <a:buClr>
                <a:schemeClr val="accent1"/>
              </a:buClr>
              <a:buFont typeface="Arial" panose="020B0604020202020204" pitchFamily="34" charset="0"/>
              <a:buChar char="•"/>
            </a:pPr>
            <a:r>
              <a:rPr lang="en-US" b="1" dirty="0"/>
              <a:t>@ManyToOne :- </a:t>
            </a:r>
            <a:r>
              <a:rPr lang="en-US" dirty="0"/>
              <a:t>By using this annotation, we are letting Spring Data JPA know that this is a join with a many to one relationship.</a:t>
            </a:r>
          </a:p>
          <a:p>
            <a:pPr>
              <a:buClr>
                <a:schemeClr val="accent1"/>
              </a:buClr>
            </a:pPr>
            <a:endParaRPr lang="en-US" dirty="0"/>
          </a:p>
          <a:p>
            <a:pPr marL="285750" indent="-285750">
              <a:buClr>
                <a:schemeClr val="accent1"/>
              </a:buClr>
              <a:buFont typeface="Arial" panose="020B0604020202020204" pitchFamily="34" charset="0"/>
              <a:buChar char="•"/>
            </a:pPr>
            <a:r>
              <a:rPr lang="en-US" b="1" dirty="0"/>
              <a:t>@Repository :- </a:t>
            </a:r>
            <a:r>
              <a:rPr lang="en-US" dirty="0"/>
              <a:t>annotation is used to indicate that the class provides the mechanism for storage, retrieval, search, update and delete operation on objects.</a:t>
            </a:r>
          </a:p>
          <a:p>
            <a:pPr>
              <a:buClr>
                <a:schemeClr val="accent1"/>
              </a:buClr>
            </a:pPr>
            <a:endParaRPr lang="en-US" dirty="0"/>
          </a:p>
          <a:p>
            <a:pPr marL="285750" indent="-285750">
              <a:buClr>
                <a:schemeClr val="accent1"/>
              </a:buClr>
              <a:buFont typeface="Arial" panose="020B0604020202020204" pitchFamily="34" charset="0"/>
              <a:buChar char="•"/>
            </a:pPr>
            <a:r>
              <a:rPr lang="en-US" b="1" dirty="0"/>
              <a:t> @Service :- </a:t>
            </a:r>
            <a:r>
              <a:rPr lang="en-US" dirty="0"/>
              <a:t>annotation is used with classes that provide some business functionalities.</a:t>
            </a:r>
          </a:p>
          <a:p>
            <a:pPr marL="285750" indent="-285750">
              <a:buClr>
                <a:schemeClr val="accent1"/>
              </a:buClr>
              <a:buFont typeface="Arial" panose="020B0604020202020204" pitchFamily="34" charset="0"/>
              <a:buChar char="•"/>
            </a:pPr>
            <a:endParaRPr lang="en-US" dirty="0"/>
          </a:p>
          <a:p>
            <a:pPr marL="285750" indent="-285750">
              <a:buClr>
                <a:schemeClr val="accent1"/>
              </a:buClr>
              <a:buFont typeface="Arial" panose="020B0604020202020204" pitchFamily="34" charset="0"/>
              <a:buChar char="•"/>
            </a:pPr>
            <a:endParaRPr lang="en-IN" dirty="0"/>
          </a:p>
          <a:p>
            <a:pPr marL="285750" indent="-285750">
              <a:buClr>
                <a:schemeClr val="accent1"/>
              </a:buClr>
              <a:buFont typeface="Arial" panose="020B0604020202020204" pitchFamily="34" charset="0"/>
              <a:buChar char="•"/>
            </a:pPr>
            <a:endParaRPr lang="en-US" dirty="0"/>
          </a:p>
          <a:p>
            <a:pPr marL="285750" indent="-285750">
              <a:buClr>
                <a:schemeClr val="accent1"/>
              </a:buClr>
              <a:buFont typeface="Arial" panose="020B0604020202020204" pitchFamily="34" charset="0"/>
              <a:buChar char="•"/>
            </a:pPr>
            <a:endParaRPr lang="en-IN" dirty="0"/>
          </a:p>
        </p:txBody>
      </p:sp>
    </p:spTree>
    <p:extLst>
      <p:ext uri="{BB962C8B-B14F-4D97-AF65-F5344CB8AC3E}">
        <p14:creationId xmlns:p14="http://schemas.microsoft.com/office/powerpoint/2010/main" val="2912224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9743F4D-7277-6E6B-C882-E602BC31CF83}"/>
              </a:ext>
            </a:extLst>
          </p:cNvPr>
          <p:cNvSpPr/>
          <p:nvPr/>
        </p:nvSpPr>
        <p:spPr>
          <a:xfrm>
            <a:off x="4719482" y="216767"/>
            <a:ext cx="2172930" cy="3736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StudId</a:t>
            </a:r>
            <a:endParaRPr lang="en-IN" dirty="0"/>
          </a:p>
        </p:txBody>
      </p:sp>
      <p:sp>
        <p:nvSpPr>
          <p:cNvPr id="3" name="Oval 2">
            <a:extLst>
              <a:ext uri="{FF2B5EF4-FFF2-40B4-BE49-F238E27FC236}">
                <a16:creationId xmlns:a16="http://schemas.microsoft.com/office/drawing/2014/main" id="{8A2876F6-E3C3-7D29-BE28-6EE512644C34}"/>
              </a:ext>
            </a:extLst>
          </p:cNvPr>
          <p:cNvSpPr/>
          <p:nvPr/>
        </p:nvSpPr>
        <p:spPr>
          <a:xfrm>
            <a:off x="4823955" y="771240"/>
            <a:ext cx="2172929"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FirstName</a:t>
            </a:r>
          </a:p>
        </p:txBody>
      </p:sp>
      <p:sp>
        <p:nvSpPr>
          <p:cNvPr id="4" name="Oval 3">
            <a:extLst>
              <a:ext uri="{FF2B5EF4-FFF2-40B4-BE49-F238E27FC236}">
                <a16:creationId xmlns:a16="http://schemas.microsoft.com/office/drawing/2014/main" id="{DB5D866A-8826-47B0-E598-70FFB72F540A}"/>
              </a:ext>
            </a:extLst>
          </p:cNvPr>
          <p:cNvSpPr/>
          <p:nvPr/>
        </p:nvSpPr>
        <p:spPr>
          <a:xfrm>
            <a:off x="4728081" y="1265365"/>
            <a:ext cx="2172929"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LastName</a:t>
            </a:r>
            <a:endParaRPr lang="en-IN" dirty="0"/>
          </a:p>
        </p:txBody>
      </p:sp>
      <p:sp>
        <p:nvSpPr>
          <p:cNvPr id="5" name="Oval 4">
            <a:extLst>
              <a:ext uri="{FF2B5EF4-FFF2-40B4-BE49-F238E27FC236}">
                <a16:creationId xmlns:a16="http://schemas.microsoft.com/office/drawing/2014/main" id="{53C54D9C-ED23-1C73-F39B-4A40A2A36DF3}"/>
              </a:ext>
            </a:extLst>
          </p:cNvPr>
          <p:cNvSpPr/>
          <p:nvPr/>
        </p:nvSpPr>
        <p:spPr>
          <a:xfrm>
            <a:off x="4744058" y="2774293"/>
            <a:ext cx="2177843" cy="3736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CourseId</a:t>
            </a:r>
            <a:endParaRPr lang="en-IN" dirty="0"/>
          </a:p>
        </p:txBody>
      </p:sp>
      <p:sp>
        <p:nvSpPr>
          <p:cNvPr id="6" name="Oval 5">
            <a:extLst>
              <a:ext uri="{FF2B5EF4-FFF2-40B4-BE49-F238E27FC236}">
                <a16:creationId xmlns:a16="http://schemas.microsoft.com/office/drawing/2014/main" id="{C522E4F3-349F-A55F-5A49-4694D91D756A}"/>
              </a:ext>
            </a:extLst>
          </p:cNvPr>
          <p:cNvSpPr/>
          <p:nvPr/>
        </p:nvSpPr>
        <p:spPr>
          <a:xfrm>
            <a:off x="4719483" y="1770404"/>
            <a:ext cx="2172929"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Email</a:t>
            </a:r>
          </a:p>
        </p:txBody>
      </p:sp>
      <p:sp>
        <p:nvSpPr>
          <p:cNvPr id="7" name="Oval 6">
            <a:extLst>
              <a:ext uri="{FF2B5EF4-FFF2-40B4-BE49-F238E27FC236}">
                <a16:creationId xmlns:a16="http://schemas.microsoft.com/office/drawing/2014/main" id="{690B8788-D411-8488-9F38-7C212A2ACB45}"/>
              </a:ext>
            </a:extLst>
          </p:cNvPr>
          <p:cNvSpPr/>
          <p:nvPr/>
        </p:nvSpPr>
        <p:spPr>
          <a:xfrm>
            <a:off x="4735460" y="2272349"/>
            <a:ext cx="2177843" cy="3736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Password</a:t>
            </a:r>
          </a:p>
        </p:txBody>
      </p:sp>
      <p:sp>
        <p:nvSpPr>
          <p:cNvPr id="8" name="Oval 7">
            <a:extLst>
              <a:ext uri="{FF2B5EF4-FFF2-40B4-BE49-F238E27FC236}">
                <a16:creationId xmlns:a16="http://schemas.microsoft.com/office/drawing/2014/main" id="{518B2305-0BAB-C9C2-7CBD-38F11C09AEF8}"/>
              </a:ext>
            </a:extLst>
          </p:cNvPr>
          <p:cNvSpPr/>
          <p:nvPr/>
        </p:nvSpPr>
        <p:spPr>
          <a:xfrm>
            <a:off x="4778475" y="3296897"/>
            <a:ext cx="2177843" cy="3736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CourseName</a:t>
            </a:r>
            <a:endParaRPr lang="en-IN" dirty="0"/>
          </a:p>
        </p:txBody>
      </p:sp>
      <p:sp>
        <p:nvSpPr>
          <p:cNvPr id="9" name="Oval 8">
            <a:extLst>
              <a:ext uri="{FF2B5EF4-FFF2-40B4-BE49-F238E27FC236}">
                <a16:creationId xmlns:a16="http://schemas.microsoft.com/office/drawing/2014/main" id="{CB0F0529-9DBE-C972-F135-8C8CA6CE2405}"/>
              </a:ext>
            </a:extLst>
          </p:cNvPr>
          <p:cNvSpPr/>
          <p:nvPr/>
        </p:nvSpPr>
        <p:spPr>
          <a:xfrm>
            <a:off x="4717020" y="3787916"/>
            <a:ext cx="2220858"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Learner</a:t>
            </a:r>
          </a:p>
        </p:txBody>
      </p:sp>
      <p:sp>
        <p:nvSpPr>
          <p:cNvPr id="10" name="Oval 9">
            <a:extLst>
              <a:ext uri="{FF2B5EF4-FFF2-40B4-BE49-F238E27FC236}">
                <a16:creationId xmlns:a16="http://schemas.microsoft.com/office/drawing/2014/main" id="{B79B07A9-13EF-8836-F3C8-20649D9AC12A}"/>
              </a:ext>
            </a:extLst>
          </p:cNvPr>
          <p:cNvSpPr/>
          <p:nvPr/>
        </p:nvSpPr>
        <p:spPr>
          <a:xfrm>
            <a:off x="4728082" y="4342058"/>
            <a:ext cx="2209796"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Fees</a:t>
            </a:r>
          </a:p>
        </p:txBody>
      </p:sp>
      <p:sp>
        <p:nvSpPr>
          <p:cNvPr id="11" name="Oval 10">
            <a:extLst>
              <a:ext uri="{FF2B5EF4-FFF2-40B4-BE49-F238E27FC236}">
                <a16:creationId xmlns:a16="http://schemas.microsoft.com/office/drawing/2014/main" id="{2A40E8AC-BA8E-D4C5-1822-1C3CF2BC9F9E}"/>
              </a:ext>
            </a:extLst>
          </p:cNvPr>
          <p:cNvSpPr/>
          <p:nvPr/>
        </p:nvSpPr>
        <p:spPr>
          <a:xfrm>
            <a:off x="4719483" y="4843701"/>
            <a:ext cx="2209796" cy="2996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Id</a:t>
            </a:r>
          </a:p>
        </p:txBody>
      </p:sp>
      <p:sp>
        <p:nvSpPr>
          <p:cNvPr id="12" name="Oval 11">
            <a:extLst>
              <a:ext uri="{FF2B5EF4-FFF2-40B4-BE49-F238E27FC236}">
                <a16:creationId xmlns:a16="http://schemas.microsoft.com/office/drawing/2014/main" id="{730B856F-CF1C-3B70-3634-BE81D67F7DF5}"/>
              </a:ext>
            </a:extLst>
          </p:cNvPr>
          <p:cNvSpPr/>
          <p:nvPr/>
        </p:nvSpPr>
        <p:spPr>
          <a:xfrm>
            <a:off x="4735460" y="5321890"/>
            <a:ext cx="2209796"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Rating</a:t>
            </a:r>
          </a:p>
        </p:txBody>
      </p:sp>
      <p:sp>
        <p:nvSpPr>
          <p:cNvPr id="13" name="Oval 12">
            <a:extLst>
              <a:ext uri="{FF2B5EF4-FFF2-40B4-BE49-F238E27FC236}">
                <a16:creationId xmlns:a16="http://schemas.microsoft.com/office/drawing/2014/main" id="{C4E488ED-A85E-8D5A-E607-6D453934F92B}"/>
              </a:ext>
            </a:extLst>
          </p:cNvPr>
          <p:cNvSpPr/>
          <p:nvPr/>
        </p:nvSpPr>
        <p:spPr>
          <a:xfrm>
            <a:off x="4662945" y="5868103"/>
            <a:ext cx="2354825" cy="3736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Description</a:t>
            </a:r>
          </a:p>
        </p:txBody>
      </p:sp>
      <p:sp>
        <p:nvSpPr>
          <p:cNvPr id="14" name="Oval 13">
            <a:extLst>
              <a:ext uri="{FF2B5EF4-FFF2-40B4-BE49-F238E27FC236}">
                <a16:creationId xmlns:a16="http://schemas.microsoft.com/office/drawing/2014/main" id="{FBE8CAD6-1AC4-D5A9-17FB-C712629A11FD}"/>
              </a:ext>
            </a:extLst>
          </p:cNvPr>
          <p:cNvSpPr/>
          <p:nvPr/>
        </p:nvSpPr>
        <p:spPr>
          <a:xfrm>
            <a:off x="1838635" y="1305959"/>
            <a:ext cx="580102" cy="6660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A3F52CF2-3D2C-776B-EB07-364D710A3139}"/>
              </a:ext>
            </a:extLst>
          </p:cNvPr>
          <p:cNvCxnSpPr>
            <a:cxnSpLocks/>
            <a:stCxn id="14" idx="4"/>
          </p:cNvCxnSpPr>
          <p:nvPr/>
        </p:nvCxnSpPr>
        <p:spPr>
          <a:xfrm flipH="1">
            <a:off x="2123769" y="1972024"/>
            <a:ext cx="4917" cy="673951"/>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03080837-D13E-1E5D-D009-56AD2102E709}"/>
              </a:ext>
            </a:extLst>
          </p:cNvPr>
          <p:cNvCxnSpPr>
            <a:cxnSpLocks/>
          </p:cNvCxnSpPr>
          <p:nvPr/>
        </p:nvCxnSpPr>
        <p:spPr>
          <a:xfrm>
            <a:off x="1946787" y="2272349"/>
            <a:ext cx="471949"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4FBC5E6E-893D-67E2-5CA1-3CCFDC8085B7}"/>
              </a:ext>
            </a:extLst>
          </p:cNvPr>
          <p:cNvCxnSpPr>
            <a:cxnSpLocks/>
          </p:cNvCxnSpPr>
          <p:nvPr/>
        </p:nvCxnSpPr>
        <p:spPr>
          <a:xfrm flipH="1">
            <a:off x="1838634" y="2645975"/>
            <a:ext cx="270386" cy="411857"/>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6B5BE722-F7E1-5B64-9BD7-253C4FBEEC10}"/>
              </a:ext>
            </a:extLst>
          </p:cNvPr>
          <p:cNvCxnSpPr>
            <a:cxnSpLocks/>
          </p:cNvCxnSpPr>
          <p:nvPr/>
        </p:nvCxnSpPr>
        <p:spPr>
          <a:xfrm>
            <a:off x="2118854" y="2645974"/>
            <a:ext cx="294967" cy="430921"/>
          </a:xfrm>
          <a:prstGeom prst="line">
            <a:avLst/>
          </a:prstGeom>
        </p:spPr>
        <p:style>
          <a:lnRef idx="2">
            <a:schemeClr val="dk1"/>
          </a:lnRef>
          <a:fillRef idx="0">
            <a:schemeClr val="dk1"/>
          </a:fillRef>
          <a:effectRef idx="1">
            <a:schemeClr val="dk1"/>
          </a:effectRef>
          <a:fontRef idx="minor">
            <a:schemeClr val="tx1"/>
          </a:fontRef>
        </p:style>
      </p:cxnSp>
      <p:sp>
        <p:nvSpPr>
          <p:cNvPr id="31" name="Oval 30">
            <a:extLst>
              <a:ext uri="{FF2B5EF4-FFF2-40B4-BE49-F238E27FC236}">
                <a16:creationId xmlns:a16="http://schemas.microsoft.com/office/drawing/2014/main" id="{2C101F63-DDEE-C30D-B208-D34200AF1414}"/>
              </a:ext>
            </a:extLst>
          </p:cNvPr>
          <p:cNvSpPr/>
          <p:nvPr/>
        </p:nvSpPr>
        <p:spPr>
          <a:xfrm>
            <a:off x="9178412" y="1104339"/>
            <a:ext cx="580102" cy="6660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2" name="Straight Connector 31">
            <a:extLst>
              <a:ext uri="{FF2B5EF4-FFF2-40B4-BE49-F238E27FC236}">
                <a16:creationId xmlns:a16="http://schemas.microsoft.com/office/drawing/2014/main" id="{EF5AE41A-3E26-77D4-28F4-FAE69F307219}"/>
              </a:ext>
            </a:extLst>
          </p:cNvPr>
          <p:cNvCxnSpPr>
            <a:cxnSpLocks/>
          </p:cNvCxnSpPr>
          <p:nvPr/>
        </p:nvCxnSpPr>
        <p:spPr>
          <a:xfrm>
            <a:off x="9232488" y="2144031"/>
            <a:ext cx="471949" cy="0"/>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9760DBCF-8EEF-558C-A7C4-0EF6E92AADFC}"/>
              </a:ext>
            </a:extLst>
          </p:cNvPr>
          <p:cNvCxnSpPr>
            <a:cxnSpLocks/>
          </p:cNvCxnSpPr>
          <p:nvPr/>
        </p:nvCxnSpPr>
        <p:spPr>
          <a:xfrm flipH="1">
            <a:off x="9445108" y="1756301"/>
            <a:ext cx="4917" cy="673951"/>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59650404-6D87-9340-BF98-7E98E6C521F1}"/>
              </a:ext>
            </a:extLst>
          </p:cNvPr>
          <p:cNvCxnSpPr>
            <a:cxnSpLocks/>
          </p:cNvCxnSpPr>
          <p:nvPr/>
        </p:nvCxnSpPr>
        <p:spPr>
          <a:xfrm>
            <a:off x="9458631" y="2430514"/>
            <a:ext cx="294967" cy="430921"/>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E4FE809D-7C5B-12B9-2FC2-988131C27881}"/>
              </a:ext>
            </a:extLst>
          </p:cNvPr>
          <p:cNvCxnSpPr>
            <a:cxnSpLocks/>
          </p:cNvCxnSpPr>
          <p:nvPr/>
        </p:nvCxnSpPr>
        <p:spPr>
          <a:xfrm flipH="1">
            <a:off x="1833718" y="2645975"/>
            <a:ext cx="270386" cy="411857"/>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9EB2DC66-2959-5067-6F2B-35873465FACC}"/>
              </a:ext>
            </a:extLst>
          </p:cNvPr>
          <p:cNvCxnSpPr>
            <a:cxnSpLocks/>
          </p:cNvCxnSpPr>
          <p:nvPr/>
        </p:nvCxnSpPr>
        <p:spPr>
          <a:xfrm flipH="1">
            <a:off x="9230027" y="2402687"/>
            <a:ext cx="206476" cy="458747"/>
          </a:xfrm>
          <a:prstGeom prst="line">
            <a:avLst/>
          </a:prstGeom>
        </p:spPr>
        <p:style>
          <a:lnRef idx="2">
            <a:schemeClr val="dk1"/>
          </a:lnRef>
          <a:fillRef idx="0">
            <a:schemeClr val="dk1"/>
          </a:fillRef>
          <a:effectRef idx="1">
            <a:schemeClr val="dk1"/>
          </a:effectRef>
          <a:fontRef idx="minor">
            <a:schemeClr val="tx1"/>
          </a:fontRef>
        </p:style>
      </p:cxnSp>
      <p:sp>
        <p:nvSpPr>
          <p:cNvPr id="47" name="Oval 46">
            <a:extLst>
              <a:ext uri="{FF2B5EF4-FFF2-40B4-BE49-F238E27FC236}">
                <a16:creationId xmlns:a16="http://schemas.microsoft.com/office/drawing/2014/main" id="{22AD9016-DADC-8F08-AFC4-30670EC54D3F}"/>
              </a:ext>
            </a:extLst>
          </p:cNvPr>
          <p:cNvSpPr/>
          <p:nvPr/>
        </p:nvSpPr>
        <p:spPr>
          <a:xfrm>
            <a:off x="9183326" y="3663533"/>
            <a:ext cx="580102" cy="6660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9" name="Straight Connector 48">
            <a:extLst>
              <a:ext uri="{FF2B5EF4-FFF2-40B4-BE49-F238E27FC236}">
                <a16:creationId xmlns:a16="http://schemas.microsoft.com/office/drawing/2014/main" id="{CECBC6AD-9D8D-F145-A550-20CCC2946BB2}"/>
              </a:ext>
            </a:extLst>
          </p:cNvPr>
          <p:cNvCxnSpPr>
            <a:cxnSpLocks/>
          </p:cNvCxnSpPr>
          <p:nvPr/>
        </p:nvCxnSpPr>
        <p:spPr>
          <a:xfrm flipH="1">
            <a:off x="9468462" y="4319564"/>
            <a:ext cx="4917" cy="673951"/>
          </a:xfrm>
          <a:prstGeom prst="line">
            <a:avLst/>
          </a:prstGeom>
        </p:spPr>
        <p:style>
          <a:lnRef idx="2">
            <a:schemeClr val="dk1"/>
          </a:lnRef>
          <a:fillRef idx="0">
            <a:schemeClr val="dk1"/>
          </a:fillRef>
          <a:effectRef idx="1">
            <a:schemeClr val="dk1"/>
          </a:effectRef>
          <a:fontRef idx="minor">
            <a:schemeClr val="tx1"/>
          </a:fontRef>
        </p:style>
      </p:cxnSp>
      <p:pic>
        <p:nvPicPr>
          <p:cNvPr id="51" name="Picture 50">
            <a:extLst>
              <a:ext uri="{FF2B5EF4-FFF2-40B4-BE49-F238E27FC236}">
                <a16:creationId xmlns:a16="http://schemas.microsoft.com/office/drawing/2014/main" id="{8262A48C-EC61-BA87-CF44-8A0F01B92A84}"/>
              </a:ext>
            </a:extLst>
          </p:cNvPr>
          <p:cNvPicPr>
            <a:picLocks noChangeAspect="1"/>
          </p:cNvPicPr>
          <p:nvPr/>
        </p:nvPicPr>
        <p:blipFill>
          <a:blip r:embed="rId2"/>
          <a:stretch>
            <a:fillRect/>
          </a:stretch>
        </p:blipFill>
        <p:spPr>
          <a:xfrm>
            <a:off x="9214769" y="4593739"/>
            <a:ext cx="487722" cy="18290"/>
          </a:xfrm>
          <a:prstGeom prst="rect">
            <a:avLst/>
          </a:prstGeom>
        </p:spPr>
      </p:pic>
      <p:pic>
        <p:nvPicPr>
          <p:cNvPr id="52" name="Picture 51">
            <a:extLst>
              <a:ext uri="{FF2B5EF4-FFF2-40B4-BE49-F238E27FC236}">
                <a16:creationId xmlns:a16="http://schemas.microsoft.com/office/drawing/2014/main" id="{FA583E6C-E5A0-B76B-DCE0-61FCCB9544B0}"/>
              </a:ext>
            </a:extLst>
          </p:cNvPr>
          <p:cNvPicPr>
            <a:picLocks noChangeAspect="1"/>
          </p:cNvPicPr>
          <p:nvPr/>
        </p:nvPicPr>
        <p:blipFill>
          <a:blip r:embed="rId3"/>
          <a:stretch>
            <a:fillRect/>
          </a:stretch>
        </p:blipFill>
        <p:spPr>
          <a:xfrm>
            <a:off x="9250268" y="4993515"/>
            <a:ext cx="225572" cy="481626"/>
          </a:xfrm>
          <a:prstGeom prst="rect">
            <a:avLst/>
          </a:prstGeom>
        </p:spPr>
      </p:pic>
      <p:cxnSp>
        <p:nvCxnSpPr>
          <p:cNvPr id="53" name="Straight Connector 52">
            <a:extLst>
              <a:ext uri="{FF2B5EF4-FFF2-40B4-BE49-F238E27FC236}">
                <a16:creationId xmlns:a16="http://schemas.microsoft.com/office/drawing/2014/main" id="{2B3F196F-C135-1C20-517E-D57F5A85264D}"/>
              </a:ext>
            </a:extLst>
          </p:cNvPr>
          <p:cNvCxnSpPr>
            <a:cxnSpLocks/>
          </p:cNvCxnSpPr>
          <p:nvPr/>
        </p:nvCxnSpPr>
        <p:spPr>
          <a:xfrm>
            <a:off x="9458630" y="4948607"/>
            <a:ext cx="294967" cy="430921"/>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BF0A67CE-0A83-AC02-1EF7-C3EC65E46AAA}"/>
              </a:ext>
            </a:extLst>
          </p:cNvPr>
          <p:cNvCxnSpPr>
            <a:endCxn id="2" idx="2"/>
          </p:cNvCxnSpPr>
          <p:nvPr/>
        </p:nvCxnSpPr>
        <p:spPr>
          <a:xfrm flipV="1">
            <a:off x="2413821" y="403580"/>
            <a:ext cx="2305661" cy="183818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A450FD98-0B41-8384-EC52-F4EDAACE8C23}"/>
              </a:ext>
            </a:extLst>
          </p:cNvPr>
          <p:cNvCxnSpPr>
            <a:cxnSpLocks/>
            <a:stCxn id="3" idx="2"/>
          </p:cNvCxnSpPr>
          <p:nvPr/>
        </p:nvCxnSpPr>
        <p:spPr>
          <a:xfrm flipH="1">
            <a:off x="2405215" y="958054"/>
            <a:ext cx="2418740" cy="1314295"/>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D6B810C9-AD01-3358-442B-190DB82C6BE2}"/>
              </a:ext>
            </a:extLst>
          </p:cNvPr>
          <p:cNvCxnSpPr>
            <a:cxnSpLocks/>
            <a:endCxn id="4" idx="2"/>
          </p:cNvCxnSpPr>
          <p:nvPr/>
        </p:nvCxnSpPr>
        <p:spPr>
          <a:xfrm flipV="1">
            <a:off x="2418736" y="1452179"/>
            <a:ext cx="2309345" cy="842684"/>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C1A143CF-8B6E-0E0E-E40C-343969CE7A03}"/>
              </a:ext>
            </a:extLst>
          </p:cNvPr>
          <p:cNvCxnSpPr>
            <a:cxnSpLocks/>
            <a:endCxn id="6" idx="2"/>
          </p:cNvCxnSpPr>
          <p:nvPr/>
        </p:nvCxnSpPr>
        <p:spPr>
          <a:xfrm flipV="1">
            <a:off x="2413821" y="1957218"/>
            <a:ext cx="2305662" cy="315131"/>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50EC2E0D-04D7-CFCE-801A-CC6795C8453B}"/>
              </a:ext>
            </a:extLst>
          </p:cNvPr>
          <p:cNvCxnSpPr>
            <a:cxnSpLocks/>
            <a:endCxn id="7" idx="2"/>
          </p:cNvCxnSpPr>
          <p:nvPr/>
        </p:nvCxnSpPr>
        <p:spPr>
          <a:xfrm>
            <a:off x="2456220" y="2260294"/>
            <a:ext cx="2279240" cy="198868"/>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5923BB57-CDA2-D4D4-5496-F604499EE323}"/>
              </a:ext>
            </a:extLst>
          </p:cNvPr>
          <p:cNvCxnSpPr>
            <a:endCxn id="5" idx="6"/>
          </p:cNvCxnSpPr>
          <p:nvPr/>
        </p:nvCxnSpPr>
        <p:spPr>
          <a:xfrm flipH="1">
            <a:off x="6921901" y="2144031"/>
            <a:ext cx="2302700" cy="817075"/>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AAB281D6-E8B0-50D7-BDB7-CC860F5570B0}"/>
              </a:ext>
            </a:extLst>
          </p:cNvPr>
          <p:cNvCxnSpPr>
            <a:endCxn id="8" idx="6"/>
          </p:cNvCxnSpPr>
          <p:nvPr/>
        </p:nvCxnSpPr>
        <p:spPr>
          <a:xfrm flipH="1">
            <a:off x="6956318" y="2144031"/>
            <a:ext cx="2268283" cy="1339679"/>
          </a:xfrm>
          <a:prstGeom prst="line">
            <a:avLst/>
          </a:prstGeom>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id="{F0BCAA34-12EB-24F6-640A-365DCC6AFB74}"/>
              </a:ext>
            </a:extLst>
          </p:cNvPr>
          <p:cNvCxnSpPr>
            <a:endCxn id="9" idx="6"/>
          </p:cNvCxnSpPr>
          <p:nvPr/>
        </p:nvCxnSpPr>
        <p:spPr>
          <a:xfrm flipH="1">
            <a:off x="6937878" y="2144031"/>
            <a:ext cx="2286723" cy="1830699"/>
          </a:xfrm>
          <a:prstGeom prst="line">
            <a:avLst/>
          </a:prstGeom>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F0018FC1-0B0E-31CA-D720-6FF635E449A2}"/>
              </a:ext>
            </a:extLst>
          </p:cNvPr>
          <p:cNvCxnSpPr>
            <a:endCxn id="10" idx="6"/>
          </p:cNvCxnSpPr>
          <p:nvPr/>
        </p:nvCxnSpPr>
        <p:spPr>
          <a:xfrm flipH="1">
            <a:off x="6937878" y="2144031"/>
            <a:ext cx="2286723" cy="2384841"/>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00FF37D-0BE4-44FB-8D46-CDF41B2EA4DA}"/>
              </a:ext>
            </a:extLst>
          </p:cNvPr>
          <p:cNvCxnSpPr>
            <a:cxnSpLocks/>
            <a:stCxn id="51" idx="1"/>
            <a:endCxn id="11" idx="6"/>
          </p:cNvCxnSpPr>
          <p:nvPr/>
        </p:nvCxnSpPr>
        <p:spPr>
          <a:xfrm flipH="1">
            <a:off x="6929279" y="4602884"/>
            <a:ext cx="2285490" cy="390632"/>
          </a:xfrm>
          <a:prstGeom prst="line">
            <a:avLst/>
          </a:prstGeom>
        </p:spPr>
        <p:style>
          <a:lnRef idx="2">
            <a:schemeClr val="dk1"/>
          </a:lnRef>
          <a:fillRef idx="0">
            <a:schemeClr val="dk1"/>
          </a:fillRef>
          <a:effectRef idx="1">
            <a:schemeClr val="dk1"/>
          </a:effectRef>
          <a:fontRef idx="minor">
            <a:schemeClr val="tx1"/>
          </a:fontRef>
        </p:style>
      </p:cxnSp>
      <p:cxnSp>
        <p:nvCxnSpPr>
          <p:cNvPr id="89" name="Straight Connector 88">
            <a:extLst>
              <a:ext uri="{FF2B5EF4-FFF2-40B4-BE49-F238E27FC236}">
                <a16:creationId xmlns:a16="http://schemas.microsoft.com/office/drawing/2014/main" id="{104C7B98-62C3-2E8C-A000-94063DB6F77A}"/>
              </a:ext>
            </a:extLst>
          </p:cNvPr>
          <p:cNvCxnSpPr>
            <a:stCxn id="51" idx="1"/>
            <a:endCxn id="12" idx="6"/>
          </p:cNvCxnSpPr>
          <p:nvPr/>
        </p:nvCxnSpPr>
        <p:spPr>
          <a:xfrm flipH="1">
            <a:off x="6945256" y="4602884"/>
            <a:ext cx="2269513" cy="905820"/>
          </a:xfrm>
          <a:prstGeom prst="line">
            <a:avLst/>
          </a:prstGeom>
        </p:spPr>
        <p:style>
          <a:lnRef idx="2">
            <a:schemeClr val="dk1"/>
          </a:lnRef>
          <a:fillRef idx="0">
            <a:schemeClr val="dk1"/>
          </a:fillRef>
          <a:effectRef idx="1">
            <a:schemeClr val="dk1"/>
          </a:effectRef>
          <a:fontRef idx="minor">
            <a:schemeClr val="tx1"/>
          </a:fontRef>
        </p:style>
      </p:cxnSp>
      <p:cxnSp>
        <p:nvCxnSpPr>
          <p:cNvPr id="91" name="Straight Connector 90">
            <a:extLst>
              <a:ext uri="{FF2B5EF4-FFF2-40B4-BE49-F238E27FC236}">
                <a16:creationId xmlns:a16="http://schemas.microsoft.com/office/drawing/2014/main" id="{C374DAFB-CCFB-77B7-B436-67455FED8A0D}"/>
              </a:ext>
            </a:extLst>
          </p:cNvPr>
          <p:cNvCxnSpPr>
            <a:cxnSpLocks/>
            <a:stCxn id="51" idx="1"/>
            <a:endCxn id="13" idx="6"/>
          </p:cNvCxnSpPr>
          <p:nvPr/>
        </p:nvCxnSpPr>
        <p:spPr>
          <a:xfrm flipH="1">
            <a:off x="7017770" y="4602884"/>
            <a:ext cx="2196999" cy="1452032"/>
          </a:xfrm>
          <a:prstGeom prst="line">
            <a:avLst/>
          </a:prstGeom>
        </p:spPr>
        <p:style>
          <a:lnRef idx="2">
            <a:schemeClr val="dk1"/>
          </a:lnRef>
          <a:fillRef idx="0">
            <a:schemeClr val="dk1"/>
          </a:fillRef>
          <a:effectRef idx="1">
            <a:schemeClr val="dk1"/>
          </a:effectRef>
          <a:fontRef idx="minor">
            <a:schemeClr val="tx1"/>
          </a:fontRef>
        </p:style>
      </p:cxnSp>
      <p:sp>
        <p:nvSpPr>
          <p:cNvPr id="93" name="TextBox 92">
            <a:extLst>
              <a:ext uri="{FF2B5EF4-FFF2-40B4-BE49-F238E27FC236}">
                <a16:creationId xmlns:a16="http://schemas.microsoft.com/office/drawing/2014/main" id="{EF6D9A62-78C1-5B22-E73C-76492C8A8632}"/>
              </a:ext>
            </a:extLst>
          </p:cNvPr>
          <p:cNvSpPr txBox="1"/>
          <p:nvPr/>
        </p:nvSpPr>
        <p:spPr>
          <a:xfrm>
            <a:off x="403123" y="216767"/>
            <a:ext cx="2861187" cy="523220"/>
          </a:xfrm>
          <a:prstGeom prst="rect">
            <a:avLst/>
          </a:prstGeom>
          <a:noFill/>
        </p:spPr>
        <p:txBody>
          <a:bodyPr wrap="square" rtlCol="0">
            <a:spAutoFit/>
          </a:bodyPr>
          <a:lstStyle/>
          <a:p>
            <a:r>
              <a:rPr lang="en-IN" sz="2800" dirty="0">
                <a:solidFill>
                  <a:schemeClr val="accent5">
                    <a:lumMod val="75000"/>
                  </a:schemeClr>
                </a:solidFill>
              </a:rPr>
              <a:t>Use</a:t>
            </a:r>
            <a:r>
              <a:rPr lang="en-IN" dirty="0"/>
              <a:t> </a:t>
            </a:r>
            <a:r>
              <a:rPr lang="en-IN" sz="2800" dirty="0">
                <a:solidFill>
                  <a:schemeClr val="accent5">
                    <a:lumMod val="75000"/>
                  </a:schemeClr>
                </a:solidFill>
              </a:rPr>
              <a:t>Case</a:t>
            </a:r>
            <a:r>
              <a:rPr lang="en-IN" dirty="0"/>
              <a:t> </a:t>
            </a:r>
            <a:r>
              <a:rPr lang="en-IN" sz="2800" dirty="0">
                <a:solidFill>
                  <a:schemeClr val="accent5">
                    <a:lumMod val="75000"/>
                  </a:schemeClr>
                </a:solidFill>
              </a:rPr>
              <a:t>Diagram</a:t>
            </a:r>
          </a:p>
        </p:txBody>
      </p:sp>
      <p:sp>
        <p:nvSpPr>
          <p:cNvPr id="94" name="TextBox 93">
            <a:extLst>
              <a:ext uri="{FF2B5EF4-FFF2-40B4-BE49-F238E27FC236}">
                <a16:creationId xmlns:a16="http://schemas.microsoft.com/office/drawing/2014/main" id="{59439946-458D-A85B-AD11-A90B7BFD5930}"/>
              </a:ext>
            </a:extLst>
          </p:cNvPr>
          <p:cNvSpPr txBox="1"/>
          <p:nvPr/>
        </p:nvSpPr>
        <p:spPr>
          <a:xfrm>
            <a:off x="1650587" y="3243340"/>
            <a:ext cx="1401096" cy="369332"/>
          </a:xfrm>
          <a:prstGeom prst="rect">
            <a:avLst/>
          </a:prstGeom>
          <a:noFill/>
        </p:spPr>
        <p:txBody>
          <a:bodyPr wrap="square" rtlCol="0">
            <a:spAutoFit/>
          </a:bodyPr>
          <a:lstStyle/>
          <a:p>
            <a:r>
              <a:rPr lang="en-IN" dirty="0"/>
              <a:t>Student</a:t>
            </a:r>
          </a:p>
        </p:txBody>
      </p:sp>
      <p:sp>
        <p:nvSpPr>
          <p:cNvPr id="95" name="TextBox 94">
            <a:extLst>
              <a:ext uri="{FF2B5EF4-FFF2-40B4-BE49-F238E27FC236}">
                <a16:creationId xmlns:a16="http://schemas.microsoft.com/office/drawing/2014/main" id="{EC16D3C3-7C96-57B2-FC6E-C7DB4F8A1F21}"/>
              </a:ext>
            </a:extLst>
          </p:cNvPr>
          <p:cNvSpPr txBox="1"/>
          <p:nvPr/>
        </p:nvSpPr>
        <p:spPr>
          <a:xfrm>
            <a:off x="9008806" y="3000987"/>
            <a:ext cx="1052051" cy="369332"/>
          </a:xfrm>
          <a:prstGeom prst="rect">
            <a:avLst/>
          </a:prstGeom>
          <a:noFill/>
        </p:spPr>
        <p:txBody>
          <a:bodyPr wrap="square" rtlCol="0">
            <a:spAutoFit/>
          </a:bodyPr>
          <a:lstStyle/>
          <a:p>
            <a:r>
              <a:rPr lang="en-IN" dirty="0"/>
              <a:t>Course</a:t>
            </a:r>
          </a:p>
        </p:txBody>
      </p:sp>
      <p:sp>
        <p:nvSpPr>
          <p:cNvPr id="96" name="TextBox 95">
            <a:extLst>
              <a:ext uri="{FF2B5EF4-FFF2-40B4-BE49-F238E27FC236}">
                <a16:creationId xmlns:a16="http://schemas.microsoft.com/office/drawing/2014/main" id="{BF49A116-DBEF-1A95-7F44-CAFAB7740C73}"/>
              </a:ext>
            </a:extLst>
          </p:cNvPr>
          <p:cNvSpPr txBox="1"/>
          <p:nvPr/>
        </p:nvSpPr>
        <p:spPr>
          <a:xfrm>
            <a:off x="9177897" y="5555778"/>
            <a:ext cx="1227089" cy="369332"/>
          </a:xfrm>
          <a:prstGeom prst="rect">
            <a:avLst/>
          </a:prstGeom>
          <a:noFill/>
        </p:spPr>
        <p:txBody>
          <a:bodyPr wrap="square" rtlCol="0">
            <a:spAutoFit/>
          </a:bodyPr>
          <a:lstStyle/>
          <a:p>
            <a:r>
              <a:rPr lang="en-IN" dirty="0"/>
              <a:t>Review</a:t>
            </a:r>
          </a:p>
        </p:txBody>
      </p:sp>
      <p:cxnSp>
        <p:nvCxnSpPr>
          <p:cNvPr id="98" name="Straight Connector 97">
            <a:extLst>
              <a:ext uri="{FF2B5EF4-FFF2-40B4-BE49-F238E27FC236}">
                <a16:creationId xmlns:a16="http://schemas.microsoft.com/office/drawing/2014/main" id="{CFFCF217-BD50-A3FA-BA16-ABF538F902CF}"/>
              </a:ext>
            </a:extLst>
          </p:cNvPr>
          <p:cNvCxnSpPr>
            <a:cxnSpLocks/>
            <a:endCxn id="2" idx="6"/>
          </p:cNvCxnSpPr>
          <p:nvPr/>
        </p:nvCxnSpPr>
        <p:spPr>
          <a:xfrm flipH="1" flipV="1">
            <a:off x="6892412" y="403580"/>
            <a:ext cx="2285485" cy="1711203"/>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6232499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225</TotalTime>
  <Words>922</Words>
  <Application>Microsoft Office PowerPoint</Application>
  <PresentationFormat>Widescreen</PresentationFormat>
  <Paragraphs>132</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Gill Sans MT</vt:lpstr>
      <vt:lpstr>Gallery</vt:lpstr>
      <vt:lpstr>PowerPoint Presentation</vt:lpstr>
      <vt:lpstr>                                           INTRODUCTION</vt:lpstr>
      <vt:lpstr>                                   PROJECT OBJECTIVE</vt:lpstr>
      <vt:lpstr>                                   TECHNOLOGIES USED</vt:lpstr>
      <vt:lpstr>PowerPoint Presentation</vt:lpstr>
      <vt:lpstr>                        REQUIRED SPECIFICATION</vt:lpstr>
      <vt:lpstr>                                    ANNOTATIONS</vt:lpstr>
      <vt:lpstr>PowerPoint Presentation</vt:lpstr>
      <vt:lpstr>PowerPoint Presentation</vt:lpstr>
      <vt:lpstr>PowerPoint Presentation</vt:lpstr>
      <vt:lpstr>PowerPoint Presentation</vt:lpstr>
      <vt:lpstr>                                 OUTPUT SCREENSHOTS</vt:lpstr>
      <vt:lpstr>PowerPoint Presentation</vt:lpstr>
      <vt:lpstr>PowerPoint Presentation</vt:lpstr>
      <vt:lpstr>                                            ADVANTAGES</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HP</dc:creator>
  <cp:lastModifiedBy>Vaishnavi Jadhav</cp:lastModifiedBy>
  <cp:revision>31</cp:revision>
  <dcterms:created xsi:type="dcterms:W3CDTF">2022-09-11T09:27:25Z</dcterms:created>
  <dcterms:modified xsi:type="dcterms:W3CDTF">2022-09-20T10:35:58Z</dcterms:modified>
</cp:coreProperties>
</file>