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2" r:id="rId6"/>
    <p:sldId id="261" r:id="rId7"/>
    <p:sldId id="263" r:id="rId8"/>
    <p:sldId id="265" r:id="rId9"/>
    <p:sldId id="267" r:id="rId10"/>
    <p:sldId id="266"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p:scale>
          <a:sx n="75" d="100"/>
          <a:sy n="75" d="100"/>
        </p:scale>
        <p:origin x="883"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2173E-0B7D-4A64-9395-C4C01B275A52}"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716B-4BF2-4914-AABE-14175AB22994}" type="slidenum">
              <a:rPr lang="en-IN" smtClean="0"/>
              <a:t>‹#›</a:t>
            </a:fld>
            <a:endParaRPr lang="en-IN"/>
          </a:p>
        </p:txBody>
      </p:sp>
    </p:spTree>
    <p:extLst>
      <p:ext uri="{BB962C8B-B14F-4D97-AF65-F5344CB8AC3E}">
        <p14:creationId xmlns:p14="http://schemas.microsoft.com/office/powerpoint/2010/main" val="196787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2716B-4BF2-4914-AABE-14175AB22994}" type="slidenum">
              <a:rPr lang="en-IN" smtClean="0"/>
              <a:t>6</a:t>
            </a:fld>
            <a:endParaRPr lang="en-IN"/>
          </a:p>
        </p:txBody>
      </p:sp>
    </p:spTree>
    <p:extLst>
      <p:ext uri="{BB962C8B-B14F-4D97-AF65-F5344CB8AC3E}">
        <p14:creationId xmlns:p14="http://schemas.microsoft.com/office/powerpoint/2010/main" val="134479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BFF601E-89F0-4BA1-946D-559AD9D20AA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A033-29DC-4929-9B29-7C7DACC095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06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FF601E-89F0-4BA1-946D-559AD9D20AA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407353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FF601E-89F0-4BA1-946D-559AD9D20AA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330310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FF601E-89F0-4BA1-946D-559AD9D20AA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138517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FF601E-89F0-4BA1-946D-559AD9D20AA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A033-29DC-4929-9B29-7C7DACC095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5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FF601E-89F0-4BA1-946D-559AD9D20AA5}"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39507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FF601E-89F0-4BA1-946D-559AD9D20AA5}"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370362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BFF601E-89F0-4BA1-946D-559AD9D20AA5}"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39266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FF601E-89F0-4BA1-946D-559AD9D20AA5}" type="datetimeFigureOut">
              <a:rPr lang="en-IN" smtClean="0"/>
              <a:t>22-06-2024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100409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FF601E-89F0-4BA1-946D-559AD9D20AA5}" type="datetimeFigureOut">
              <a:rPr lang="en-IN" smtClean="0"/>
              <a:t>22-06-2024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53A033-29DC-4929-9B29-7C7DACC095F0}" type="slidenum">
              <a:rPr lang="en-IN" smtClean="0"/>
              <a:t>‹#›</a:t>
            </a:fld>
            <a:endParaRPr lang="en-IN"/>
          </a:p>
        </p:txBody>
      </p:sp>
    </p:spTree>
    <p:extLst>
      <p:ext uri="{BB962C8B-B14F-4D97-AF65-F5344CB8AC3E}">
        <p14:creationId xmlns:p14="http://schemas.microsoft.com/office/powerpoint/2010/main" val="150435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BFF601E-89F0-4BA1-946D-559AD9D20AA5}"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3A033-29DC-4929-9B29-7C7DACC095F0}" type="slidenum">
              <a:rPr lang="en-IN" smtClean="0"/>
              <a:t>‹#›</a:t>
            </a:fld>
            <a:endParaRPr lang="en-IN"/>
          </a:p>
        </p:txBody>
      </p:sp>
    </p:spTree>
    <p:extLst>
      <p:ext uri="{BB962C8B-B14F-4D97-AF65-F5344CB8AC3E}">
        <p14:creationId xmlns:p14="http://schemas.microsoft.com/office/powerpoint/2010/main" val="345027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FF601E-89F0-4BA1-946D-559AD9D20AA5}" type="datetimeFigureOut">
              <a:rPr lang="en-IN" smtClean="0"/>
              <a:t>22-06-2024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53A033-29DC-4929-9B29-7C7DACC095F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446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F708-1504-6B32-5E95-7EF2E05FB960}"/>
              </a:ext>
            </a:extLst>
          </p:cNvPr>
          <p:cNvSpPr>
            <a:spLocks noGrp="1"/>
          </p:cNvSpPr>
          <p:nvPr>
            <p:ph type="ctrTitle"/>
          </p:nvPr>
        </p:nvSpPr>
        <p:spPr/>
        <p:txBody>
          <a:bodyPr/>
          <a:lstStyle/>
          <a:p>
            <a:pPr algn="ctr"/>
            <a:r>
              <a:rPr lang="en-US" sz="5400" b="1" dirty="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Insurance Purchase Prediction Using Customer Data:</a:t>
            </a:r>
            <a:br>
              <a:rPr lang="en-IN" sz="1800" dirty="0">
                <a:effectLst/>
                <a:highlight>
                  <a:srgbClr val="FFFFFF"/>
                </a:highligh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BEB05E5-9C22-DDAD-EE27-01472CBAB4CE}"/>
              </a:ext>
            </a:extLst>
          </p:cNvPr>
          <p:cNvSpPr>
            <a:spLocks noGrp="1"/>
          </p:cNvSpPr>
          <p:nvPr>
            <p:ph type="subTitle" idx="1"/>
          </p:nvPr>
        </p:nvSpPr>
        <p:spPr/>
        <p:txBody>
          <a:bodyPr/>
          <a:lstStyle/>
          <a:p>
            <a:pPr algn="r"/>
            <a:r>
              <a:rPr lang="en-US" dirty="0"/>
              <a:t>G Srivaishnavi</a:t>
            </a:r>
          </a:p>
          <a:p>
            <a:pPr algn="r"/>
            <a:r>
              <a:rPr lang="en-IN" dirty="0"/>
              <a:t>Batch no:MDTE04</a:t>
            </a:r>
          </a:p>
        </p:txBody>
      </p:sp>
    </p:spTree>
    <p:extLst>
      <p:ext uri="{BB962C8B-B14F-4D97-AF65-F5344CB8AC3E}">
        <p14:creationId xmlns:p14="http://schemas.microsoft.com/office/powerpoint/2010/main" val="68425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EF98-CF80-91A9-220D-C6342FCBE341}"/>
              </a:ext>
            </a:extLst>
          </p:cNvPr>
          <p:cNvSpPr>
            <a:spLocks noGrp="1"/>
          </p:cNvSpPr>
          <p:nvPr>
            <p:ph type="title"/>
          </p:nvPr>
        </p:nvSpPr>
        <p:spPr>
          <a:xfrm>
            <a:off x="1097280" y="894080"/>
            <a:ext cx="10058400" cy="843280"/>
          </a:xfrm>
        </p:spPr>
        <p:txBody>
          <a:bodyPr>
            <a:normAutofit/>
          </a:bodyPr>
          <a:lstStyle/>
          <a:p>
            <a:pPr algn="ctr"/>
            <a:r>
              <a:rPr lang="en-IN" sz="3600" b="1" dirty="0">
                <a:latin typeface="Times New Roman" panose="02020603050405020304" pitchFamily="18" charset="0"/>
                <a:cs typeface="Times New Roman" panose="02020603050405020304" pitchFamily="18" charset="0"/>
              </a:rPr>
              <a:t>MACHINE LEARNING MODELS:</a:t>
            </a:r>
          </a:p>
        </p:txBody>
      </p:sp>
      <p:graphicFrame>
        <p:nvGraphicFramePr>
          <p:cNvPr id="9" name="Content Placeholder 8">
            <a:extLst>
              <a:ext uri="{FF2B5EF4-FFF2-40B4-BE49-F238E27FC236}">
                <a16:creationId xmlns:a16="http://schemas.microsoft.com/office/drawing/2014/main" id="{8E7B442F-892C-9959-00F6-78806778355C}"/>
              </a:ext>
            </a:extLst>
          </p:cNvPr>
          <p:cNvGraphicFramePr>
            <a:graphicFrameLocks noGrp="1"/>
          </p:cNvGraphicFramePr>
          <p:nvPr>
            <p:ph idx="1"/>
            <p:extLst>
              <p:ext uri="{D42A27DB-BD31-4B8C-83A1-F6EECF244321}">
                <p14:modId xmlns:p14="http://schemas.microsoft.com/office/powerpoint/2010/main" val="203668260"/>
              </p:ext>
            </p:extLst>
          </p:nvPr>
        </p:nvGraphicFramePr>
        <p:xfrm>
          <a:off x="1096963" y="1846263"/>
          <a:ext cx="10058400" cy="2928935"/>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853747611"/>
                    </a:ext>
                  </a:extLst>
                </a:gridCol>
                <a:gridCol w="3352800">
                  <a:extLst>
                    <a:ext uri="{9D8B030D-6E8A-4147-A177-3AD203B41FA5}">
                      <a16:colId xmlns:a16="http://schemas.microsoft.com/office/drawing/2014/main" val="266841467"/>
                    </a:ext>
                  </a:extLst>
                </a:gridCol>
                <a:gridCol w="3352800">
                  <a:extLst>
                    <a:ext uri="{9D8B030D-6E8A-4147-A177-3AD203B41FA5}">
                      <a16:colId xmlns:a16="http://schemas.microsoft.com/office/drawing/2014/main" val="885693653"/>
                    </a:ext>
                  </a:extLst>
                </a:gridCol>
              </a:tblGrid>
              <a:tr h="585787">
                <a:tc>
                  <a:txBody>
                    <a:bodyPr/>
                    <a:lstStyle/>
                    <a:p>
                      <a:r>
                        <a:rPr lang="en-US" dirty="0"/>
                        <a:t>Models</a:t>
                      </a:r>
                      <a:endParaRPr lang="en-IN" dirty="0"/>
                    </a:p>
                  </a:txBody>
                  <a:tcPr/>
                </a:tc>
                <a:tc>
                  <a:txBody>
                    <a:bodyPr/>
                    <a:lstStyle/>
                    <a:p>
                      <a:r>
                        <a:rPr lang="en-US" dirty="0"/>
                        <a:t>Accuracy</a:t>
                      </a:r>
                      <a:endParaRPr lang="en-IN" dirty="0"/>
                    </a:p>
                  </a:txBody>
                  <a:tcPr/>
                </a:tc>
                <a:tc>
                  <a:txBody>
                    <a:bodyPr/>
                    <a:lstStyle/>
                    <a:p>
                      <a:r>
                        <a:rPr lang="en-US" dirty="0"/>
                        <a:t>F1-score(After Tunning)</a:t>
                      </a:r>
                      <a:endParaRPr lang="en-IN" dirty="0"/>
                    </a:p>
                  </a:txBody>
                  <a:tcPr/>
                </a:tc>
                <a:extLst>
                  <a:ext uri="{0D108BD9-81ED-4DB2-BD59-A6C34878D82A}">
                    <a16:rowId xmlns:a16="http://schemas.microsoft.com/office/drawing/2014/main" val="1283270032"/>
                  </a:ext>
                </a:extLst>
              </a:tr>
              <a:tr h="585787">
                <a:tc>
                  <a:txBody>
                    <a:bodyPr/>
                    <a:lstStyle/>
                    <a:p>
                      <a:r>
                        <a:rPr lang="en-US" dirty="0"/>
                        <a:t>Logistic Regression</a:t>
                      </a:r>
                      <a:endParaRPr lang="en-IN" dirty="0"/>
                    </a:p>
                  </a:txBody>
                  <a:tcPr/>
                </a:tc>
                <a:tc>
                  <a:txBody>
                    <a:bodyPr/>
                    <a:lstStyle/>
                    <a:p>
                      <a:r>
                        <a:rPr lang="en-IN" sz="1800" kern="1200" dirty="0">
                          <a:solidFill>
                            <a:schemeClr val="dk1"/>
                          </a:solidFill>
                          <a:effectLst/>
                          <a:latin typeface="+mn-lt"/>
                          <a:ea typeface="+mn-ea"/>
                          <a:cs typeface="+mn-cs"/>
                        </a:rPr>
                        <a:t>0.749585222873576</a:t>
                      </a:r>
                    </a:p>
                  </a:txBody>
                  <a:tcPr/>
                </a:tc>
                <a:tc>
                  <a:txBody>
                    <a:bodyPr/>
                    <a:lstStyle/>
                    <a:p>
                      <a:r>
                        <a:rPr lang="en-IN" dirty="0"/>
                        <a:t>0.8379152348224513</a:t>
                      </a:r>
                    </a:p>
                  </a:txBody>
                  <a:tcPr/>
                </a:tc>
                <a:extLst>
                  <a:ext uri="{0D108BD9-81ED-4DB2-BD59-A6C34878D82A}">
                    <a16:rowId xmlns:a16="http://schemas.microsoft.com/office/drawing/2014/main" val="1358832393"/>
                  </a:ext>
                </a:extLst>
              </a:tr>
              <a:tr h="585787">
                <a:tc>
                  <a:txBody>
                    <a:bodyPr/>
                    <a:lstStyle/>
                    <a:p>
                      <a:r>
                        <a:rPr lang="en-US" dirty="0"/>
                        <a:t>Decision Tree Classifier</a:t>
                      </a:r>
                      <a:endParaRPr lang="en-IN" dirty="0"/>
                    </a:p>
                  </a:txBody>
                  <a:tcPr/>
                </a:tc>
                <a:tc>
                  <a:txBody>
                    <a:bodyPr/>
                    <a:lstStyle/>
                    <a:p>
                      <a:r>
                        <a:rPr lang="en-IN" dirty="0"/>
                        <a:t>0.8339785421966597</a:t>
                      </a:r>
                    </a:p>
                  </a:txBody>
                  <a:tcPr/>
                </a:tc>
                <a:tc>
                  <a:txBody>
                    <a:bodyPr/>
                    <a:lstStyle/>
                    <a:p>
                      <a:r>
                        <a:rPr lang="en-IN" dirty="0"/>
                        <a:t>0.8996996996996997</a:t>
                      </a:r>
                    </a:p>
                  </a:txBody>
                  <a:tcPr/>
                </a:tc>
                <a:extLst>
                  <a:ext uri="{0D108BD9-81ED-4DB2-BD59-A6C34878D82A}">
                    <a16:rowId xmlns:a16="http://schemas.microsoft.com/office/drawing/2014/main" val="1643624975"/>
                  </a:ext>
                </a:extLst>
              </a:tr>
              <a:tr h="585787">
                <a:tc>
                  <a:txBody>
                    <a:bodyPr/>
                    <a:lstStyle/>
                    <a:p>
                      <a:r>
                        <a:rPr lang="en-US" dirty="0"/>
                        <a:t>Random Forest</a:t>
                      </a:r>
                      <a:endParaRPr lang="en-IN" dirty="0"/>
                    </a:p>
                  </a:txBody>
                  <a:tcPr/>
                </a:tc>
                <a:tc>
                  <a:txBody>
                    <a:bodyPr/>
                    <a:lstStyle/>
                    <a:p>
                      <a:r>
                        <a:rPr lang="en-IN" sz="1800" b="0" i="0" kern="1200" dirty="0">
                          <a:solidFill>
                            <a:schemeClr val="dk1"/>
                          </a:solidFill>
                          <a:effectLst/>
                          <a:latin typeface="+mn-lt"/>
                          <a:ea typeface="+mn-ea"/>
                          <a:cs typeface="+mn-cs"/>
                        </a:rPr>
                        <a:t>0.6969361796261475</a:t>
                      </a:r>
                      <a:endParaRPr lang="en-IN" dirty="0"/>
                    </a:p>
                  </a:txBody>
                  <a:tcPr/>
                </a:tc>
                <a:tc>
                  <a:txBody>
                    <a:bodyPr/>
                    <a:lstStyle/>
                    <a:p>
                      <a:r>
                        <a:rPr lang="en-IN" sz="1800" b="0" i="0" kern="1200" dirty="0">
                          <a:solidFill>
                            <a:schemeClr val="dk1"/>
                          </a:solidFill>
                          <a:effectLst/>
                          <a:latin typeface="+mn-lt"/>
                          <a:ea typeface="+mn-ea"/>
                          <a:cs typeface="+mn-cs"/>
                        </a:rPr>
                        <a:t>0.7956443914081145</a:t>
                      </a:r>
                      <a:endParaRPr lang="en-IN" dirty="0"/>
                    </a:p>
                  </a:txBody>
                  <a:tcPr/>
                </a:tc>
                <a:extLst>
                  <a:ext uri="{0D108BD9-81ED-4DB2-BD59-A6C34878D82A}">
                    <a16:rowId xmlns:a16="http://schemas.microsoft.com/office/drawing/2014/main" val="4028286683"/>
                  </a:ext>
                </a:extLst>
              </a:tr>
              <a:tr h="585787">
                <a:tc>
                  <a:txBody>
                    <a:bodyPr/>
                    <a:lstStyle/>
                    <a:p>
                      <a:r>
                        <a:rPr lang="en-US" dirty="0"/>
                        <a:t>XGB Classifier</a:t>
                      </a:r>
                      <a:endParaRPr lang="en-IN" dirty="0"/>
                    </a:p>
                  </a:txBody>
                  <a:tcPr/>
                </a:tc>
                <a:tc>
                  <a:txBody>
                    <a:bodyPr/>
                    <a:lstStyle/>
                    <a:p>
                      <a:r>
                        <a:rPr lang="en-IN" sz="1800" b="0" i="0" kern="1200" dirty="0">
                          <a:solidFill>
                            <a:schemeClr val="dk1"/>
                          </a:solidFill>
                          <a:effectLst/>
                          <a:latin typeface="+mn-lt"/>
                          <a:ea typeface="+mn-ea"/>
                          <a:cs typeface="+mn-cs"/>
                        </a:rPr>
                        <a:t>0.8534454153301626</a:t>
                      </a:r>
                      <a:endParaRPr lang="en-IN" dirty="0"/>
                    </a:p>
                  </a:txBody>
                  <a:tcPr/>
                </a:tc>
                <a:tc>
                  <a:txBody>
                    <a:bodyPr/>
                    <a:lstStyle/>
                    <a:p>
                      <a:r>
                        <a:rPr lang="en-IN" sz="1800" b="0" i="0" kern="1200" dirty="0">
                          <a:solidFill>
                            <a:schemeClr val="dk1"/>
                          </a:solidFill>
                          <a:effectLst/>
                          <a:latin typeface="+mn-lt"/>
                          <a:ea typeface="+mn-ea"/>
                          <a:cs typeface="+mn-cs"/>
                        </a:rPr>
                        <a:t>0.9117666644469602</a:t>
                      </a:r>
                      <a:endParaRPr lang="en-IN" dirty="0"/>
                    </a:p>
                  </a:txBody>
                  <a:tcPr/>
                </a:tc>
                <a:extLst>
                  <a:ext uri="{0D108BD9-81ED-4DB2-BD59-A6C34878D82A}">
                    <a16:rowId xmlns:a16="http://schemas.microsoft.com/office/drawing/2014/main" val="3884244568"/>
                  </a:ext>
                </a:extLst>
              </a:tr>
            </a:tbl>
          </a:graphicData>
        </a:graphic>
      </p:graphicFrame>
      <p:sp>
        <p:nvSpPr>
          <p:cNvPr id="10" name="TextBox 9">
            <a:extLst>
              <a:ext uri="{FF2B5EF4-FFF2-40B4-BE49-F238E27FC236}">
                <a16:creationId xmlns:a16="http://schemas.microsoft.com/office/drawing/2014/main" id="{2BE229E7-B9C9-8162-89E3-85DA1AD2E073}"/>
              </a:ext>
            </a:extLst>
          </p:cNvPr>
          <p:cNvSpPr txBox="1"/>
          <p:nvPr/>
        </p:nvSpPr>
        <p:spPr>
          <a:xfrm>
            <a:off x="975360" y="4978400"/>
            <a:ext cx="10058400" cy="369332"/>
          </a:xfrm>
          <a:prstGeom prst="rect">
            <a:avLst/>
          </a:prstGeom>
          <a:noFill/>
        </p:spPr>
        <p:txBody>
          <a:bodyPr wrap="square" rtlCol="0">
            <a:spAutoFit/>
          </a:bodyPr>
          <a:lstStyle/>
          <a:p>
            <a:r>
              <a:rPr lang="en-US" dirty="0"/>
              <a:t>From above table, it is very clear that XGB Classifier works well for this problem statement</a:t>
            </a:r>
            <a:endParaRPr lang="en-IN" dirty="0"/>
          </a:p>
        </p:txBody>
      </p:sp>
    </p:spTree>
    <p:extLst>
      <p:ext uri="{BB962C8B-B14F-4D97-AF65-F5344CB8AC3E}">
        <p14:creationId xmlns:p14="http://schemas.microsoft.com/office/powerpoint/2010/main" val="89546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C867-5C68-1F0A-08E3-05D2017F833C}"/>
              </a:ext>
            </a:extLst>
          </p:cNvPr>
          <p:cNvSpPr>
            <a:spLocks noGrp="1"/>
          </p:cNvSpPr>
          <p:nvPr>
            <p:ph type="title"/>
          </p:nvPr>
        </p:nvSpPr>
        <p:spPr>
          <a:xfrm>
            <a:off x="1097280" y="286603"/>
            <a:ext cx="10058400" cy="1156117"/>
          </a:xfrm>
        </p:spPr>
        <p:txBody>
          <a:bodyPr>
            <a:normAutofit/>
          </a:bodyPr>
          <a:lstStyle/>
          <a:p>
            <a:pPr algn="ctr"/>
            <a:r>
              <a:rPr lang="en-US" sz="3600" b="1" dirty="0">
                <a:latin typeface="Times New Roman" panose="02020603050405020304" pitchFamily="18" charset="0"/>
                <a:cs typeface="Times New Roman" panose="02020603050405020304" pitchFamily="18" charset="0"/>
              </a:rPr>
              <a:t>Feature Importance for Best Model:</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C03A1B-BBBC-F4C7-E308-D5772DED3A26}"/>
              </a:ext>
            </a:extLst>
          </p:cNvPr>
          <p:cNvPicPr>
            <a:picLocks noGrp="1" noChangeAspect="1"/>
          </p:cNvPicPr>
          <p:nvPr>
            <p:ph idx="1"/>
          </p:nvPr>
        </p:nvPicPr>
        <p:blipFill>
          <a:blip r:embed="rId2"/>
          <a:stretch>
            <a:fillRect/>
          </a:stretch>
        </p:blipFill>
        <p:spPr>
          <a:xfrm>
            <a:off x="2931160" y="1757680"/>
            <a:ext cx="6024880" cy="4101148"/>
          </a:xfrm>
        </p:spPr>
      </p:pic>
    </p:spTree>
    <p:extLst>
      <p:ext uri="{BB962C8B-B14F-4D97-AF65-F5344CB8AC3E}">
        <p14:creationId xmlns:p14="http://schemas.microsoft.com/office/powerpoint/2010/main" val="301548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11CD-51A6-822C-8C15-73A42636CF0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F59DC3D-90D3-1FE7-AF80-FAEB0BD9805E}"/>
              </a:ext>
            </a:extLst>
          </p:cNvPr>
          <p:cNvSpPr>
            <a:spLocks noGrp="1" noChangeArrowheads="1"/>
          </p:cNvSpPr>
          <p:nvPr>
            <p:ph idx="1"/>
          </p:nvPr>
        </p:nvSpPr>
        <p:spPr bwMode="auto">
          <a:xfrm>
            <a:off x="1097280" y="1767268"/>
            <a:ext cx="10668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a new-age insurance company aims to optimize its telephonic marketing campaigns by identifying customers who are most likely to subscribe to term insurance. By analyzing historical marketing data and leveraging machine learning models, the company can make data-driven decisions to target potential clients more effectively.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consists of 11 columns, including 10 features and 1 target variable, each providing valuable insights into customer behavior and characteristics.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the use of various machine learning models such as Logistic Regression, Decision Trees, Random Forests, Gradient Boosting, the company can predict the likelihood of a client subscribing to the insurance.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predictions will enable the company to focus its marketing efforts on high-probability customers, thereby reducing costs and increasing conversion rates.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this predictive model will not only enhance the efficiency of marketing campaigns but also improve customer satisfaction by providing personalized outreach.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Ultimately, this approach will contribute to the company's growth and success in a competitive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04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0922-2285-A797-B7F3-0F76755340C6}"/>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A3FA0E9-4D08-59CC-588B-DD87DFAA215F}"/>
              </a:ext>
            </a:extLst>
          </p:cNvPr>
          <p:cNvSpPr>
            <a:spLocks noGrp="1" noChangeArrowheads="1"/>
          </p:cNvSpPr>
          <p:nvPr>
            <p:ph idx="1"/>
          </p:nvPr>
        </p:nvSpPr>
        <p:spPr bwMode="auto">
          <a:xfrm>
            <a:off x="1097281" y="2195421"/>
            <a:ext cx="1017015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new-age insurance company employs multiple outreach plans to sell term insurance to its customers. Telephonic marketing campaigns remain one of the most effective ways to reach potential clients, however these campaigns incur significant costs. To optimize resources and reduce expenses, it is crucial to identify the customers who are most likely to convert beforehand so that they can be specifically targeted via calls. Given historical marketing data, the objective is to build a machine learning model that will predict if a client will subscribe to the insurance.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7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0922-2285-A797-B7F3-0F76755340C6}"/>
              </a:ext>
            </a:extLst>
          </p:cNvPr>
          <p:cNvSpPr>
            <a:spLocks noGrp="1"/>
          </p:cNvSpPr>
          <p:nvPr>
            <p:ph type="title"/>
          </p:nvPr>
        </p:nvSpPr>
        <p:spPr>
          <a:xfrm>
            <a:off x="1097280" y="213360"/>
            <a:ext cx="9519920" cy="853440"/>
          </a:xfrm>
        </p:spPr>
        <p:txBody>
          <a:bodyPr>
            <a:normAutofit/>
          </a:bodyPr>
          <a:lstStyle/>
          <a:p>
            <a:pPr algn="ctr"/>
            <a:r>
              <a:rPr lang="en-US" sz="3600" b="1" dirty="0">
                <a:latin typeface="Times New Roman" panose="02020603050405020304" pitchFamily="18" charset="0"/>
                <a:cs typeface="Times New Roman" panose="02020603050405020304" pitchFamily="18" charset="0"/>
              </a:rPr>
              <a:t>ANALYZING</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DATASET</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8824B-EA3A-D719-2353-770639A464CF}"/>
              </a:ext>
            </a:extLst>
          </p:cNvPr>
          <p:cNvSpPr>
            <a:spLocks noGrp="1"/>
          </p:cNvSpPr>
          <p:nvPr>
            <p:ph idx="1"/>
          </p:nvPr>
        </p:nvSpPr>
        <p:spPr>
          <a:xfrm>
            <a:off x="416560" y="1503680"/>
            <a:ext cx="11399520" cy="4572000"/>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dataset comprises 11 columns, including 10 features and 1 target variable. Below is a detailed explanation of each column:</a:t>
            </a:r>
          </a:p>
          <a:p>
            <a:r>
              <a:rPr lang="en-US" b="1"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Type</a:t>
            </a:r>
            <a:r>
              <a:rPr lang="en-US" dirty="0">
                <a:latin typeface="Times New Roman" panose="02020603050405020304" pitchFamily="18" charset="0"/>
                <a:cs typeface="Times New Roman" panose="02020603050405020304" pitchFamily="18" charset="0"/>
              </a:rPr>
              <a:t>: Numeric</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Represents the age of the client. This is an important demographic feature that can influence the likelihood of a client subscribing to insurance. For instance, certain age groups may be more inclined to purchase insurance due to their stage in life or financial planning needs.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a:t>
            </a:r>
            <a:r>
              <a:rPr lang="en-US" sz="2200"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Indicates the type of job the client has. Examples include "admin", "blue-collar", "entrepreneur", etc. The type of occupation can reflect the client's income level, job stability, and potential interest in insurance products.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Marital</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Shows the marital status of the client. Common categories are "single", "married", and "divorced". Marital status can influence financial decisions and priorities, impacting the likelihood of subscribing to insurance.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Educational_qual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Reflects the education level of the client, such as "primary", "secondary", "tertiary", etc. Education can affect a client's understanding of insurance benefits and their financial literacy.</a:t>
            </a: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Call_type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Type of communication used to contact the client. Categories may include "cellular", "telephone", etc. The mode of communication can impact the effectiveness of the outreach and the client's responsiveness.</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12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59D7D1-217A-3A81-FD1F-2CA7F7AB58D5}"/>
              </a:ext>
            </a:extLst>
          </p:cNvPr>
          <p:cNvSpPr txBox="1"/>
          <p:nvPr/>
        </p:nvSpPr>
        <p:spPr>
          <a:xfrm>
            <a:off x="396240" y="538481"/>
            <a:ext cx="11084560" cy="6740307"/>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Numeric</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The day of the month when the last contact was made. This can capture time-specific patterns in client behavior or responsiveness.</a:t>
            </a: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The month of the year when the last contact was made. Examples are "</a:t>
            </a:r>
            <a:r>
              <a:rPr lang="en-US" dirty="0" err="1">
                <a:latin typeface="Times New Roman" panose="02020603050405020304" pitchFamily="18" charset="0"/>
                <a:cs typeface="Times New Roman" panose="02020603050405020304" pitchFamily="18" charset="0"/>
              </a:rPr>
              <a:t>jan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feb</a:t>
            </a:r>
            <a:r>
              <a:rPr lang="en-US" dirty="0">
                <a:latin typeface="Times New Roman" panose="02020603050405020304" pitchFamily="18" charset="0"/>
                <a:cs typeface="Times New Roman" panose="02020603050405020304" pitchFamily="18" charset="0"/>
              </a:rPr>
              <a:t>", "mar", etc. Seasonality can affect client decisions and their availability.</a:t>
            </a: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dur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Numeric</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Duration of the last contact in seconds. Longer call durations may indicate more engaged conversations, which could correlate with a higher likelihood of conversion.</a:t>
            </a: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Num_calls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Numeric</a:t>
            </a:r>
          </a:p>
          <a:p>
            <a:pPr lvl="1">
              <a:buClr>
                <a:schemeClr val="accent1">
                  <a:lumMod val="75000"/>
                </a:schemeClr>
              </a:buClr>
            </a:pPr>
            <a:r>
              <a:rPr lang="en-US" b="1" dirty="0">
                <a:latin typeface="Times New Roman" panose="02020603050405020304" pitchFamily="18" charset="0"/>
                <a:cs typeface="Times New Roman" panose="02020603050405020304" pitchFamily="18" charset="0"/>
              </a:rPr>
              <a:t>1.Description</a:t>
            </a:r>
            <a:r>
              <a:rPr lang="en-US" dirty="0">
                <a:latin typeface="Times New Roman" panose="02020603050405020304" pitchFamily="18" charset="0"/>
                <a:cs typeface="Times New Roman" panose="02020603050405020304" pitchFamily="18" charset="0"/>
              </a:rPr>
              <a:t>: Number of contacts made with the client during the current campaign. This feature captures the persistence of the outreach efforts and the client's responsiveness.</a:t>
            </a: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Prev_outcome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Categorical</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Outcome of the previous marketing campaign for this client. Categories include "unknown", "other", "failure", and "success". Past behavior can be a strong predictor of future actions, with previous success indicating a higher likelihood of future conversion.</a:t>
            </a:r>
          </a:p>
          <a:p>
            <a:r>
              <a:rPr lang="en-US" b="1" dirty="0">
                <a:latin typeface="Times New Roman" panose="02020603050405020304" pitchFamily="18" charset="0"/>
                <a:cs typeface="Times New Roman" panose="02020603050405020304" pitchFamily="18" charset="0"/>
              </a:rPr>
              <a:t>Output Variable (Desired Target):</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75000"/>
                </a:schemeClr>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Binary</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Indicates whether the client has subscribed to the insurance (1 for yes, 0 for no). This is the target variable that the model will predict, based on the provided features.</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92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8162C-A28D-D2A9-C511-42CCCA621891}"/>
              </a:ext>
            </a:extLst>
          </p:cNvPr>
          <p:cNvSpPr>
            <a:spLocks noGrp="1"/>
          </p:cNvSpPr>
          <p:nvPr>
            <p:ph type="title"/>
          </p:nvPr>
        </p:nvSpPr>
        <p:spPr>
          <a:xfrm>
            <a:off x="1097280" y="286603"/>
            <a:ext cx="10058400" cy="973237"/>
          </a:xfrm>
        </p:spPr>
        <p:txBody>
          <a:bodyPr>
            <a:normAutofit/>
          </a:bodyPr>
          <a:lstStyle/>
          <a:p>
            <a:pPr algn="ctr"/>
            <a:r>
              <a:rPr lang="en-US" sz="3600" b="1" dirty="0">
                <a:latin typeface="Times New Roman" panose="02020603050405020304" pitchFamily="18" charset="0"/>
                <a:cs typeface="Times New Roman" panose="02020603050405020304" pitchFamily="18" charset="0"/>
              </a:rPr>
              <a:t>EXPLORING FEATURES:</a:t>
            </a:r>
            <a:endParaRPr lang="en-IN" sz="36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C36F285-2C41-85C3-784F-22549D370EF4}"/>
              </a:ext>
            </a:extLst>
          </p:cNvPr>
          <p:cNvSpPr>
            <a:spLocks noGrp="1"/>
          </p:cNvSpPr>
          <p:nvPr>
            <p:ph type="body" idx="1"/>
          </p:nvPr>
        </p:nvSpPr>
        <p:spPr>
          <a:xfrm>
            <a:off x="1097280" y="1312763"/>
            <a:ext cx="4937760" cy="444917"/>
          </a:xfrm>
        </p:spPr>
        <p:txBody>
          <a:bodyPr>
            <a:normAutofit/>
          </a:bodyPr>
          <a:lstStyle/>
          <a:p>
            <a:pPr algn="ctr"/>
            <a:r>
              <a:rPr lang="en-US" sz="2400" b="1" dirty="0">
                <a:latin typeface="Times New Roman" panose="02020603050405020304" pitchFamily="18" charset="0"/>
                <a:cs typeface="Times New Roman" panose="02020603050405020304" pitchFamily="18" charset="0"/>
              </a:rPr>
              <a:t>AGE</a:t>
            </a:r>
            <a:endParaRPr lang="en-IN" sz="24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EC55DE60-2BB4-F50A-5B6E-4481A6C9BE12}"/>
              </a:ext>
            </a:extLst>
          </p:cNvPr>
          <p:cNvPicPr>
            <a:picLocks noGrp="1" noChangeAspect="1"/>
          </p:cNvPicPr>
          <p:nvPr>
            <p:ph sz="half" idx="2"/>
          </p:nvPr>
        </p:nvPicPr>
        <p:blipFill>
          <a:blip r:embed="rId2"/>
          <a:stretch>
            <a:fillRect/>
          </a:stretch>
        </p:blipFill>
        <p:spPr>
          <a:xfrm>
            <a:off x="145063" y="1635761"/>
            <a:ext cx="6222433" cy="3464560"/>
          </a:xfrm>
        </p:spPr>
      </p:pic>
      <p:sp>
        <p:nvSpPr>
          <p:cNvPr id="7" name="Text Placeholder 6">
            <a:extLst>
              <a:ext uri="{FF2B5EF4-FFF2-40B4-BE49-F238E27FC236}">
                <a16:creationId xmlns:a16="http://schemas.microsoft.com/office/drawing/2014/main" id="{25C2587E-C62D-348D-BBB7-14626B312E5C}"/>
              </a:ext>
            </a:extLst>
          </p:cNvPr>
          <p:cNvSpPr>
            <a:spLocks noGrp="1"/>
          </p:cNvSpPr>
          <p:nvPr>
            <p:ph type="body" sz="quarter" idx="3"/>
          </p:nvPr>
        </p:nvSpPr>
        <p:spPr>
          <a:xfrm>
            <a:off x="6217920" y="1312763"/>
            <a:ext cx="4937760" cy="444917"/>
          </a:xfrm>
        </p:spPr>
        <p:txBody>
          <a:bodyPr>
            <a:normAutofit/>
          </a:bodyPr>
          <a:lstStyle/>
          <a:p>
            <a:pPr algn="ctr"/>
            <a:r>
              <a:rPr lang="en-US" sz="2400" b="1" dirty="0">
                <a:latin typeface="Times New Roman" panose="02020603050405020304" pitchFamily="18" charset="0"/>
                <a:cs typeface="Times New Roman" panose="02020603050405020304" pitchFamily="18" charset="0"/>
              </a:rPr>
              <a:t>JOB</a:t>
            </a:r>
            <a:endParaRPr lang="en-IN" sz="2400" b="1"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EDBC901A-6593-5E9F-B03A-55869C347A43}"/>
              </a:ext>
            </a:extLst>
          </p:cNvPr>
          <p:cNvPicPr>
            <a:picLocks noGrp="1" noChangeAspect="1"/>
          </p:cNvPicPr>
          <p:nvPr>
            <p:ph sz="quarter" idx="4"/>
          </p:nvPr>
        </p:nvPicPr>
        <p:blipFill>
          <a:blip r:embed="rId3"/>
          <a:stretch>
            <a:fillRect/>
          </a:stretch>
        </p:blipFill>
        <p:spPr>
          <a:xfrm>
            <a:off x="6422505" y="1652312"/>
            <a:ext cx="4672215" cy="3448009"/>
          </a:xfrm>
        </p:spPr>
      </p:pic>
      <p:sp>
        <p:nvSpPr>
          <p:cNvPr id="11" name="TextBox 10">
            <a:extLst>
              <a:ext uri="{FF2B5EF4-FFF2-40B4-BE49-F238E27FC236}">
                <a16:creationId xmlns:a16="http://schemas.microsoft.com/office/drawing/2014/main" id="{DABF4CC9-0E4C-8E32-2041-8A24BC3A0145}"/>
              </a:ext>
            </a:extLst>
          </p:cNvPr>
          <p:cNvSpPr txBox="1"/>
          <p:nvPr/>
        </p:nvSpPr>
        <p:spPr>
          <a:xfrm>
            <a:off x="-15960" y="4945072"/>
            <a:ext cx="6512560" cy="1200329"/>
          </a:xfrm>
          <a:prstGeom prst="rect">
            <a:avLst/>
          </a:prstGeom>
          <a:noFill/>
        </p:spPr>
        <p:txBody>
          <a:bodyPr wrap="square" rtlCol="0">
            <a:spAutoFit/>
          </a:bodyPr>
          <a:lstStyle/>
          <a:p>
            <a:r>
              <a:rPr lang="en-US" dirty="0"/>
              <a:t>From the above analysis, it is clear that age has an impact on customer conversion:</a:t>
            </a:r>
          </a:p>
          <a:p>
            <a:pPr>
              <a:buFont typeface="+mj-lt"/>
              <a:buAutoNum type="arabicPeriod"/>
            </a:pPr>
            <a:r>
              <a:rPr lang="en-US" dirty="0"/>
              <a:t>Clients around </a:t>
            </a:r>
            <a:r>
              <a:rPr lang="en-US" b="1" dirty="0"/>
              <a:t>age 40.8</a:t>
            </a:r>
            <a:r>
              <a:rPr lang="en-US" dirty="0"/>
              <a:t> have a lower possibility of conversion.</a:t>
            </a:r>
          </a:p>
          <a:p>
            <a:pPr>
              <a:buFont typeface="+mj-lt"/>
              <a:buAutoNum type="arabicPeriod"/>
            </a:pPr>
            <a:r>
              <a:rPr lang="en-US" dirty="0"/>
              <a:t>Clients around </a:t>
            </a:r>
            <a:r>
              <a:rPr lang="en-US" b="1" dirty="0"/>
              <a:t>age 41.8</a:t>
            </a:r>
            <a:r>
              <a:rPr lang="en-US" dirty="0"/>
              <a:t> have a higher possibility of conversion</a:t>
            </a:r>
          </a:p>
        </p:txBody>
      </p:sp>
      <p:sp>
        <p:nvSpPr>
          <p:cNvPr id="14" name="TextBox 13">
            <a:extLst>
              <a:ext uri="{FF2B5EF4-FFF2-40B4-BE49-F238E27FC236}">
                <a16:creationId xmlns:a16="http://schemas.microsoft.com/office/drawing/2014/main" id="{F88B8018-29CD-2EC7-59C5-A61437326E12}"/>
              </a:ext>
            </a:extLst>
          </p:cNvPr>
          <p:cNvSpPr txBox="1"/>
          <p:nvPr/>
        </p:nvSpPr>
        <p:spPr>
          <a:xfrm>
            <a:off x="6496600" y="5100321"/>
            <a:ext cx="545156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graph, it is clear that students, retirees, and the unemployed have a higher chance of buying insurance.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31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1BD395A-5EAC-DC49-4C18-A00CD0D7A23B}"/>
              </a:ext>
            </a:extLst>
          </p:cNvPr>
          <p:cNvPicPr>
            <a:picLocks noGrp="1" noChangeAspect="1"/>
          </p:cNvPicPr>
          <p:nvPr>
            <p:ph sz="half" idx="1"/>
          </p:nvPr>
        </p:nvPicPr>
        <p:blipFill>
          <a:blip r:embed="rId3"/>
          <a:stretch>
            <a:fillRect/>
          </a:stretch>
        </p:blipFill>
        <p:spPr>
          <a:xfrm>
            <a:off x="514508" y="1303668"/>
            <a:ext cx="5272088" cy="3477221"/>
          </a:xfrm>
        </p:spPr>
      </p:pic>
      <p:pic>
        <p:nvPicPr>
          <p:cNvPr id="14" name="Content Placeholder 13">
            <a:extLst>
              <a:ext uri="{FF2B5EF4-FFF2-40B4-BE49-F238E27FC236}">
                <a16:creationId xmlns:a16="http://schemas.microsoft.com/office/drawing/2014/main" id="{56475265-6A25-9AD3-5147-18EA8B11A8BC}"/>
              </a:ext>
            </a:extLst>
          </p:cNvPr>
          <p:cNvPicPr>
            <a:picLocks noGrp="1" noChangeAspect="1"/>
          </p:cNvPicPr>
          <p:nvPr>
            <p:ph sz="half" idx="2"/>
          </p:nvPr>
        </p:nvPicPr>
        <p:blipFill>
          <a:blip r:embed="rId4"/>
          <a:stretch>
            <a:fillRect/>
          </a:stretch>
        </p:blipFill>
        <p:spPr>
          <a:xfrm>
            <a:off x="6096000" y="1367416"/>
            <a:ext cx="5486081" cy="3349723"/>
          </a:xfrm>
        </p:spPr>
      </p:pic>
      <p:sp>
        <p:nvSpPr>
          <p:cNvPr id="12" name="TextBox 11">
            <a:extLst>
              <a:ext uri="{FF2B5EF4-FFF2-40B4-BE49-F238E27FC236}">
                <a16:creationId xmlns:a16="http://schemas.microsoft.com/office/drawing/2014/main" id="{F5DDEFED-7D39-3B99-A282-441EBE22E1EB}"/>
              </a:ext>
            </a:extLst>
          </p:cNvPr>
          <p:cNvSpPr txBox="1"/>
          <p:nvPr/>
        </p:nvSpPr>
        <p:spPr>
          <a:xfrm>
            <a:off x="630555" y="614302"/>
            <a:ext cx="4774565"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MARITAL_STATUS</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0B126F-0D9B-8550-66B7-C5FB787A4FB7}"/>
              </a:ext>
            </a:extLst>
          </p:cNvPr>
          <p:cNvSpPr txBox="1"/>
          <p:nvPr/>
        </p:nvSpPr>
        <p:spPr>
          <a:xfrm>
            <a:off x="6238558" y="614301"/>
            <a:ext cx="4876482"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EDUCATIONAL_QUAL</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82BCEDF-B6C6-91EA-F672-27F0CD703FDF}"/>
              </a:ext>
            </a:extLst>
          </p:cNvPr>
          <p:cNvSpPr txBox="1"/>
          <p:nvPr/>
        </p:nvSpPr>
        <p:spPr>
          <a:xfrm>
            <a:off x="616108" y="5008590"/>
            <a:ext cx="4789012" cy="923330"/>
          </a:xfrm>
          <a:prstGeom prst="rect">
            <a:avLst/>
          </a:prstGeom>
          <a:noFill/>
        </p:spPr>
        <p:txBody>
          <a:bodyPr wrap="square" rtlCol="0">
            <a:spAutoFit/>
          </a:bodyPr>
          <a:lstStyle/>
          <a:p>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From above visualization it is very clear singles are more likely to buy insurance</a:t>
            </a:r>
          </a:p>
          <a:p>
            <a:endParaRPr lang="en-IN" dirty="0"/>
          </a:p>
        </p:txBody>
      </p:sp>
      <p:sp>
        <p:nvSpPr>
          <p:cNvPr id="28" name="TextBox 27">
            <a:extLst>
              <a:ext uri="{FF2B5EF4-FFF2-40B4-BE49-F238E27FC236}">
                <a16:creationId xmlns:a16="http://schemas.microsoft.com/office/drawing/2014/main" id="{7998C483-71B7-A765-3A35-AD179A61F596}"/>
              </a:ext>
            </a:extLst>
          </p:cNvPr>
          <p:cNvSpPr txBox="1"/>
          <p:nvPr/>
        </p:nvSpPr>
        <p:spPr>
          <a:xfrm>
            <a:off x="6238558" y="5008589"/>
            <a:ext cx="5679122"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above plot, it is clear that people with tertiary education have a higher possibility of buying insurance.</a:t>
            </a:r>
          </a:p>
          <a:p>
            <a:endParaRPr lang="en-IN" dirty="0"/>
          </a:p>
        </p:txBody>
      </p:sp>
    </p:spTree>
    <p:extLst>
      <p:ext uri="{BB962C8B-B14F-4D97-AF65-F5344CB8AC3E}">
        <p14:creationId xmlns:p14="http://schemas.microsoft.com/office/powerpoint/2010/main" val="4584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61A7440B-0ED0-1A05-03E7-78ED449A6D89}"/>
              </a:ext>
            </a:extLst>
          </p:cNvPr>
          <p:cNvPicPr>
            <a:picLocks noGrp="1" noChangeAspect="1"/>
          </p:cNvPicPr>
          <p:nvPr>
            <p:ph sz="half" idx="1"/>
          </p:nvPr>
        </p:nvPicPr>
        <p:blipFill>
          <a:blip r:embed="rId2"/>
          <a:stretch>
            <a:fillRect/>
          </a:stretch>
        </p:blipFill>
        <p:spPr>
          <a:xfrm>
            <a:off x="954089" y="1203121"/>
            <a:ext cx="4938712" cy="3760878"/>
          </a:xfrm>
        </p:spPr>
      </p:pic>
      <p:pic>
        <p:nvPicPr>
          <p:cNvPr id="14" name="Content Placeholder 13">
            <a:extLst>
              <a:ext uri="{FF2B5EF4-FFF2-40B4-BE49-F238E27FC236}">
                <a16:creationId xmlns:a16="http://schemas.microsoft.com/office/drawing/2014/main" id="{55A3F5A1-37AF-BD1F-C693-B925C9D8F68D}"/>
              </a:ext>
            </a:extLst>
          </p:cNvPr>
          <p:cNvPicPr>
            <a:picLocks noGrp="1" noChangeAspect="1"/>
          </p:cNvPicPr>
          <p:nvPr>
            <p:ph sz="half" idx="2"/>
          </p:nvPr>
        </p:nvPicPr>
        <p:blipFill>
          <a:blip r:embed="rId3"/>
          <a:stretch>
            <a:fillRect/>
          </a:stretch>
        </p:blipFill>
        <p:spPr>
          <a:xfrm>
            <a:off x="5984239" y="1094970"/>
            <a:ext cx="5435601" cy="3695573"/>
          </a:xfrm>
        </p:spPr>
      </p:pic>
      <p:sp>
        <p:nvSpPr>
          <p:cNvPr id="7" name="TextBox 6">
            <a:extLst>
              <a:ext uri="{FF2B5EF4-FFF2-40B4-BE49-F238E27FC236}">
                <a16:creationId xmlns:a16="http://schemas.microsoft.com/office/drawing/2014/main" id="{BD5D7F3A-A08C-4794-6F3A-EFCCE325CC8B}"/>
              </a:ext>
            </a:extLst>
          </p:cNvPr>
          <p:cNvSpPr txBox="1"/>
          <p:nvPr/>
        </p:nvSpPr>
        <p:spPr>
          <a:xfrm>
            <a:off x="1259841" y="633306"/>
            <a:ext cx="3972560"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CALL_TYPE</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1BDDFB9-D958-11C4-1868-16A5D8C558CF}"/>
              </a:ext>
            </a:extLst>
          </p:cNvPr>
          <p:cNvSpPr txBox="1"/>
          <p:nvPr/>
        </p:nvSpPr>
        <p:spPr>
          <a:xfrm>
            <a:off x="6614160" y="633305"/>
            <a:ext cx="4064000"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DAY</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8" name="Rectangle 5">
            <a:extLst>
              <a:ext uri="{FF2B5EF4-FFF2-40B4-BE49-F238E27FC236}">
                <a16:creationId xmlns:a16="http://schemas.microsoft.com/office/drawing/2014/main" id="{A4659108-E1F5-18E6-5D60-4F1C0E9487EE}"/>
              </a:ext>
            </a:extLst>
          </p:cNvPr>
          <p:cNvSpPr>
            <a:spLocks noChangeArrowheads="1"/>
          </p:cNvSpPr>
          <p:nvPr/>
        </p:nvSpPr>
        <p:spPr bwMode="auto">
          <a:xfrm>
            <a:off x="396240" y="5116175"/>
            <a:ext cx="55879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above plot, it is clear that people with tertiary education have a higher possibility of buying insurance.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Rectangle 4">
            <a:extLst>
              <a:ext uri="{FF2B5EF4-FFF2-40B4-BE49-F238E27FC236}">
                <a16:creationId xmlns:a16="http://schemas.microsoft.com/office/drawing/2014/main" id="{7C6716FB-C114-1F7C-3A0F-B27A4B293496}"/>
              </a:ext>
            </a:extLst>
          </p:cNvPr>
          <p:cNvSpPr>
            <a:spLocks noChangeArrowheads="1"/>
          </p:cNvSpPr>
          <p:nvPr/>
        </p:nvSpPr>
        <p:spPr bwMode="auto">
          <a:xfrm>
            <a:off x="6481128" y="5024366"/>
            <a:ext cx="49387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above graph, it is clear that there is a higher possibility of buying insurance at the start of the month.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527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F5B5351C-E146-6E5E-6D67-A4CE2CA0FFFD}"/>
              </a:ext>
            </a:extLst>
          </p:cNvPr>
          <p:cNvPicPr>
            <a:picLocks noGrp="1" noChangeAspect="1"/>
          </p:cNvPicPr>
          <p:nvPr>
            <p:ph sz="half" idx="1"/>
          </p:nvPr>
        </p:nvPicPr>
        <p:blipFill>
          <a:blip r:embed="rId2"/>
          <a:stretch>
            <a:fillRect/>
          </a:stretch>
        </p:blipFill>
        <p:spPr>
          <a:xfrm>
            <a:off x="1036637" y="910538"/>
            <a:ext cx="4938712" cy="4167655"/>
          </a:xfrm>
        </p:spPr>
      </p:pic>
      <p:pic>
        <p:nvPicPr>
          <p:cNvPr id="8" name="Content Placeholder 7">
            <a:extLst>
              <a:ext uri="{FF2B5EF4-FFF2-40B4-BE49-F238E27FC236}">
                <a16:creationId xmlns:a16="http://schemas.microsoft.com/office/drawing/2014/main" id="{12DBC8FB-2ED1-35B1-ECBA-486ABBB03BAF}"/>
              </a:ext>
            </a:extLst>
          </p:cNvPr>
          <p:cNvPicPr>
            <a:picLocks noGrp="1" noChangeAspect="1"/>
          </p:cNvPicPr>
          <p:nvPr>
            <p:ph sz="half" idx="2"/>
          </p:nvPr>
        </p:nvPicPr>
        <p:blipFill>
          <a:blip r:embed="rId3"/>
          <a:stretch>
            <a:fillRect/>
          </a:stretch>
        </p:blipFill>
        <p:spPr>
          <a:xfrm>
            <a:off x="6035675" y="833384"/>
            <a:ext cx="5119688" cy="3925580"/>
          </a:xfrm>
        </p:spPr>
      </p:pic>
      <p:sp>
        <p:nvSpPr>
          <p:cNvPr id="7" name="TextBox 6">
            <a:extLst>
              <a:ext uri="{FF2B5EF4-FFF2-40B4-BE49-F238E27FC236}">
                <a16:creationId xmlns:a16="http://schemas.microsoft.com/office/drawing/2014/main" id="{BD5D7F3A-A08C-4794-6F3A-EFCCE325CC8B}"/>
              </a:ext>
            </a:extLst>
          </p:cNvPr>
          <p:cNvSpPr txBox="1"/>
          <p:nvPr/>
        </p:nvSpPr>
        <p:spPr>
          <a:xfrm>
            <a:off x="1188721" y="534553"/>
            <a:ext cx="3972560" cy="461665"/>
          </a:xfrm>
          <a:prstGeom prst="rect">
            <a:avLst/>
          </a:prstGeom>
          <a:noFill/>
        </p:spPr>
        <p:txBody>
          <a:bodyPr wrap="square" rtlCol="0">
            <a:spAutoFit/>
          </a:bodyPr>
          <a:lstStyle/>
          <a:p>
            <a:pPr algn="ctr"/>
            <a:r>
              <a:rPr lang="en-IN" sz="2400" b="1"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MON</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1BDDFB9-D958-11C4-1868-16A5D8C558CF}"/>
              </a:ext>
            </a:extLst>
          </p:cNvPr>
          <p:cNvSpPr txBox="1"/>
          <p:nvPr/>
        </p:nvSpPr>
        <p:spPr>
          <a:xfrm>
            <a:off x="6096000" y="419675"/>
            <a:ext cx="4064000"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DUR</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6CCC3AAE-26C6-F2BD-88EB-5ABBAF792632}"/>
              </a:ext>
            </a:extLst>
          </p:cNvPr>
          <p:cNvSpPr>
            <a:spLocks noChangeArrowheads="1"/>
          </p:cNvSpPr>
          <p:nvPr/>
        </p:nvSpPr>
        <p:spPr bwMode="auto">
          <a:xfrm>
            <a:off x="396240" y="5035963"/>
            <a:ext cx="46329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above bar graph, we can clearly see that during the months of March, December, and September, people are more likely to buy insurance.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7A24C61C-630C-E9AA-0E6F-BAF1CB620999}"/>
              </a:ext>
            </a:extLst>
          </p:cNvPr>
          <p:cNvSpPr>
            <a:spLocks noChangeArrowheads="1"/>
          </p:cNvSpPr>
          <p:nvPr/>
        </p:nvSpPr>
        <p:spPr bwMode="auto">
          <a:xfrm>
            <a:off x="5476557" y="4826687"/>
            <a:ext cx="683736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above plot, it is evident that there is a positive correlation between call duration and the likelihood of people buying insurance. Specifically, higher call durations are associated with a higher probability of customers purchasing insurance. This suggests that longer conversations during marketing calls may lead to more successful conversions.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82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8740844-3460-2AE6-E3B0-831C85B446A9}"/>
              </a:ext>
            </a:extLst>
          </p:cNvPr>
          <p:cNvPicPr>
            <a:picLocks noGrp="1" noChangeAspect="1"/>
          </p:cNvPicPr>
          <p:nvPr>
            <p:ph sz="half" idx="1"/>
          </p:nvPr>
        </p:nvPicPr>
        <p:blipFill>
          <a:blip r:embed="rId2"/>
          <a:stretch>
            <a:fillRect/>
          </a:stretch>
        </p:blipFill>
        <p:spPr>
          <a:xfrm>
            <a:off x="558801" y="1227051"/>
            <a:ext cx="5415280" cy="3822469"/>
          </a:xfrm>
        </p:spPr>
      </p:pic>
      <p:pic>
        <p:nvPicPr>
          <p:cNvPr id="8" name="Content Placeholder 7">
            <a:extLst>
              <a:ext uri="{FF2B5EF4-FFF2-40B4-BE49-F238E27FC236}">
                <a16:creationId xmlns:a16="http://schemas.microsoft.com/office/drawing/2014/main" id="{B7E7350D-B03A-15CF-3A11-660B16E22436}"/>
              </a:ext>
            </a:extLst>
          </p:cNvPr>
          <p:cNvPicPr>
            <a:picLocks noGrp="1" noChangeAspect="1"/>
          </p:cNvPicPr>
          <p:nvPr>
            <p:ph sz="half" idx="2"/>
          </p:nvPr>
        </p:nvPicPr>
        <p:blipFill>
          <a:blip r:embed="rId3"/>
          <a:stretch>
            <a:fillRect/>
          </a:stretch>
        </p:blipFill>
        <p:spPr>
          <a:xfrm>
            <a:off x="5974082" y="1227051"/>
            <a:ext cx="5181282" cy="3822469"/>
          </a:xfrm>
        </p:spPr>
      </p:pic>
      <p:sp>
        <p:nvSpPr>
          <p:cNvPr id="7" name="TextBox 6">
            <a:extLst>
              <a:ext uri="{FF2B5EF4-FFF2-40B4-BE49-F238E27FC236}">
                <a16:creationId xmlns:a16="http://schemas.microsoft.com/office/drawing/2014/main" id="{BD5D7F3A-A08C-4794-6F3A-EFCCE325CC8B}"/>
              </a:ext>
            </a:extLst>
          </p:cNvPr>
          <p:cNvSpPr txBox="1"/>
          <p:nvPr/>
        </p:nvSpPr>
        <p:spPr>
          <a:xfrm>
            <a:off x="1076961" y="534553"/>
            <a:ext cx="3972560" cy="461665"/>
          </a:xfrm>
          <a:prstGeom prst="rect">
            <a:avLst/>
          </a:prstGeom>
          <a:noFill/>
        </p:spPr>
        <p:txBody>
          <a:bodyPr wrap="square" rtlCol="0">
            <a:spAutoFit/>
          </a:bodyPr>
          <a:lstStyle/>
          <a:p>
            <a:pPr algn="ctr"/>
            <a:r>
              <a:rPr lang="en-IN" sz="2400" b="1"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NUM</a:t>
            </a:r>
            <a:r>
              <a:rPr lang="en-IN" sz="2400" b="1" i="0" dirty="0">
                <a:solidFill>
                  <a:schemeClr val="tx2">
                    <a:lumMod val="75000"/>
                  </a:schemeClr>
                </a:solidFill>
                <a:effectLst/>
                <a:highlight>
                  <a:srgbClr val="FFFFFF"/>
                </a:highlight>
                <a:latin typeface="Times New Roman" panose="02020603050405020304" pitchFamily="18" charset="0"/>
                <a:cs typeface="Times New Roman" panose="02020603050405020304" pitchFamily="18" charset="0"/>
              </a:rPr>
              <a:t>_</a:t>
            </a:r>
            <a:r>
              <a:rPr lang="en-IN" sz="2400" b="1"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CALLS</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1BDDFB9-D958-11C4-1868-16A5D8C558CF}"/>
              </a:ext>
            </a:extLst>
          </p:cNvPr>
          <p:cNvSpPr txBox="1"/>
          <p:nvPr/>
        </p:nvSpPr>
        <p:spPr>
          <a:xfrm>
            <a:off x="6532723" y="535091"/>
            <a:ext cx="4064000" cy="461665"/>
          </a:xfrm>
          <a:prstGeom prst="rect">
            <a:avLst/>
          </a:prstGeom>
          <a:noFill/>
        </p:spPr>
        <p:txBody>
          <a:bodyPr wrap="square" rtlCol="0">
            <a:spAutoFit/>
          </a:bodyPr>
          <a:lstStyle/>
          <a:p>
            <a:pPr algn="ctr"/>
            <a:r>
              <a:rPr lang="en-US" sz="2400" b="1" dirty="0">
                <a:solidFill>
                  <a:schemeClr val="tx2">
                    <a:lumMod val="75000"/>
                  </a:schemeClr>
                </a:solidFill>
                <a:latin typeface="Times New Roman" panose="02020603050405020304" pitchFamily="18" charset="0"/>
                <a:cs typeface="Times New Roman" panose="02020603050405020304" pitchFamily="18" charset="0"/>
              </a:rPr>
              <a:t>PREV_OUTCOME</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98DF1B-BF47-BE9F-5CBD-D7E078CED3DB}"/>
              </a:ext>
            </a:extLst>
          </p:cNvPr>
          <p:cNvSpPr txBox="1"/>
          <p:nvPr/>
        </p:nvSpPr>
        <p:spPr>
          <a:xfrm>
            <a:off x="518161" y="5049520"/>
            <a:ext cx="5496560" cy="646331"/>
          </a:xfrm>
          <a:prstGeom prst="rect">
            <a:avLst/>
          </a:prstGeom>
          <a:noFill/>
        </p:spPr>
        <p:txBody>
          <a:bodyPr wrap="square" rtlCol="0">
            <a:spAutoFit/>
          </a:bodyPr>
          <a:lstStyle/>
          <a:p>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From the plot, it is clear less number of call likely to buy insurance</a:t>
            </a:r>
          </a:p>
        </p:txBody>
      </p:sp>
      <p:sp>
        <p:nvSpPr>
          <p:cNvPr id="12" name="TextBox 11">
            <a:extLst>
              <a:ext uri="{FF2B5EF4-FFF2-40B4-BE49-F238E27FC236}">
                <a16:creationId xmlns:a16="http://schemas.microsoft.com/office/drawing/2014/main" id="{E8DF5AD6-5123-2452-DEE9-F4BEEA999648}"/>
              </a:ext>
            </a:extLst>
          </p:cNvPr>
          <p:cNvSpPr txBox="1"/>
          <p:nvPr/>
        </p:nvSpPr>
        <p:spPr>
          <a:xfrm>
            <a:off x="6177281" y="5147995"/>
            <a:ext cx="6096000" cy="646331"/>
          </a:xfrm>
          <a:prstGeom prst="rect">
            <a:avLst/>
          </a:prstGeom>
          <a:noFill/>
        </p:spPr>
        <p:txBody>
          <a:bodyPr wrap="square">
            <a:spAutoFit/>
          </a:bodyPr>
          <a:lstStyle/>
          <a:p>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From above graph</a:t>
            </a:r>
            <a:r>
              <a:rPr lang="en-US" dirty="0">
                <a:solidFill>
                  <a:srgbClr val="000000"/>
                </a:solidFill>
                <a:highlight>
                  <a:srgbClr val="F7F7F7"/>
                </a:highlight>
                <a:latin typeface="Times New Roman" panose="02020603050405020304" pitchFamily="18" charset="0"/>
                <a:cs typeface="Times New Roman" panose="02020603050405020304" pitchFamily="18" charset="0"/>
              </a:rPr>
              <a:t>, </a:t>
            </a:r>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it is clear that if prev</a:t>
            </a:r>
            <a:r>
              <a:rPr lang="en-US" dirty="0">
                <a:solidFill>
                  <a:srgbClr val="000000"/>
                </a:solidFill>
                <a:highlight>
                  <a:srgbClr val="F7F7F7"/>
                </a:highlight>
                <a:latin typeface="Times New Roman" panose="02020603050405020304" pitchFamily="18" charset="0"/>
                <a:cs typeface="Times New Roman" panose="02020603050405020304" pitchFamily="18" charset="0"/>
              </a:rPr>
              <a:t>_</a:t>
            </a:r>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outcome more likely to get insurance</a:t>
            </a:r>
          </a:p>
        </p:txBody>
      </p:sp>
    </p:spTree>
    <p:extLst>
      <p:ext uri="{BB962C8B-B14F-4D97-AF65-F5344CB8AC3E}">
        <p14:creationId xmlns:p14="http://schemas.microsoft.com/office/powerpoint/2010/main" val="23250668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972</TotalTime>
  <Words>1139</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Insurance Purchase Prediction Using Customer Data: </vt:lpstr>
      <vt:lpstr>PROBLEM STATEMENT:</vt:lpstr>
      <vt:lpstr>ANALYZING DATASET:</vt:lpstr>
      <vt:lpstr>PowerPoint Presentation</vt:lpstr>
      <vt:lpstr>EXPLORING FEATURES:</vt:lpstr>
      <vt:lpstr>PowerPoint Presentation</vt:lpstr>
      <vt:lpstr>PowerPoint Presentation</vt:lpstr>
      <vt:lpstr>PowerPoint Presentation</vt:lpstr>
      <vt:lpstr>PowerPoint Presentation</vt:lpstr>
      <vt:lpstr>MACHINE LEARNING MODELS:</vt:lpstr>
      <vt:lpstr>Feature Importance for Best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 G</dc:creator>
  <cp:lastModifiedBy>Raman G</cp:lastModifiedBy>
  <cp:revision>1</cp:revision>
  <dcterms:created xsi:type="dcterms:W3CDTF">2024-06-22T13:23:27Z</dcterms:created>
  <dcterms:modified xsi:type="dcterms:W3CDTF">2024-06-23T05:35:46Z</dcterms:modified>
</cp:coreProperties>
</file>