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3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VAISHNAVI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66C4C52E-E49F-3BB3-17DF-371125852B68}"/>
              </a:ext>
            </a:extLst>
          </p:cNvPr>
          <p:cNvSpPr txBox="1"/>
          <p:nvPr/>
        </p:nvSpPr>
        <p:spPr>
          <a:xfrm>
            <a:off x="597534" y="1436191"/>
            <a:ext cx="6260465" cy="3785652"/>
          </a:xfrm>
          <a:prstGeom prst="rect">
            <a:avLst/>
          </a:prstGeom>
          <a:noFill/>
        </p:spPr>
        <p:txBody>
          <a:bodyPr wrap="square">
            <a:spAutoFit/>
          </a:bodyPr>
          <a:lstStyle/>
          <a:p>
            <a:pPr marL="12700">
              <a:spcBef>
                <a:spcPts val="130"/>
              </a:spcBef>
              <a:tabLst>
                <a:tab pos="2727960" algn="l"/>
              </a:tabLst>
            </a:pPr>
            <a:r>
              <a:rPr lang="en-US" sz="2400" i="0" dirty="0">
                <a:effectLst/>
                <a:latin typeface="Trebuchet MS" panose="020B0603020202020204" pitchFamily="34" charset="0"/>
              </a:rPr>
              <a:t>Implementation of the vegetable classification system results in streamlined vegetable sorting, reduced errors, time-saving automation, improved decision-making for nutritionists and consumers, cost-efficiency in agricultural and food processing operations, scalable deployment across various scales, and heightened customer satisfaction with accurate vegetable identification.</a:t>
            </a:r>
            <a:endParaRPr lang="en-IN" sz="2400" kern="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203825" cy="1978747"/>
          </a:xfrm>
          <a:prstGeom prst="rect">
            <a:avLst/>
          </a:prstGeom>
        </p:spPr>
        <p:txBody>
          <a:bodyPr vert="horz" wrap="square" lIns="0" tIns="16510" rIns="0" bIns="0" rtlCol="0">
            <a:spAutoFit/>
          </a:bodyPr>
          <a:lstStyle/>
          <a:p>
            <a:pPr marL="12700">
              <a:lnSpc>
                <a:spcPct val="100000"/>
              </a:lnSpc>
              <a:spcBef>
                <a:spcPts val="130"/>
              </a:spcBef>
            </a:pPr>
            <a:r>
              <a:rPr lang="en-IN" sz="4250" spc="5" dirty="0"/>
              <a:t>VEGETABLE CLASSIFICATION USING CNN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5477AA2F-187D-5014-7CBE-12599275E639}"/>
              </a:ext>
            </a:extLst>
          </p:cNvPr>
          <p:cNvSpPr txBox="1"/>
          <p:nvPr/>
        </p:nvSpPr>
        <p:spPr>
          <a:xfrm>
            <a:off x="1990725" y="1827823"/>
            <a:ext cx="6520702" cy="4106252"/>
          </a:xfrm>
          <a:prstGeom prst="rect">
            <a:avLst/>
          </a:prstGeom>
          <a:noFill/>
        </p:spPr>
        <p:txBody>
          <a:bodyPr wrap="square">
            <a:spAutoFit/>
          </a:bodyPr>
          <a:lstStyle/>
          <a:p>
            <a:pPr algn="l">
              <a:buFont typeface="+mj-lt"/>
              <a:buAutoNum type="arabicPeriod"/>
            </a:pPr>
            <a:r>
              <a:rPr lang="en-IN" sz="2000" i="0" dirty="0">
                <a:effectLst/>
                <a:latin typeface="Trebuchet MS" panose="020B0603020202020204" pitchFamily="34" charset="0"/>
              </a:rPr>
              <a:t>Data collection: Gather diverse </a:t>
            </a:r>
            <a:r>
              <a:rPr lang="en-IN" sz="2000" i="0" dirty="0" err="1">
                <a:effectLst/>
                <a:latin typeface="Trebuchet MS" panose="020B0603020202020204" pitchFamily="34" charset="0"/>
              </a:rPr>
              <a:t>labeled</a:t>
            </a:r>
            <a:r>
              <a:rPr lang="en-IN" sz="2000" i="0" dirty="0">
                <a:effectLst/>
                <a:latin typeface="Trebuchet MS" panose="020B0603020202020204" pitchFamily="34" charset="0"/>
              </a:rPr>
              <a:t> vegetable images.</a:t>
            </a:r>
          </a:p>
          <a:p>
            <a:pPr algn="l">
              <a:buFont typeface="+mj-lt"/>
              <a:buAutoNum type="arabicPeriod"/>
            </a:pPr>
            <a:r>
              <a:rPr lang="en-IN" sz="2000" i="0" dirty="0">
                <a:effectLst/>
                <a:latin typeface="Trebuchet MS" panose="020B0603020202020204" pitchFamily="34" charset="0"/>
              </a:rPr>
              <a:t>Model design: Select CNN architecture, design model layers.</a:t>
            </a:r>
          </a:p>
          <a:p>
            <a:pPr algn="l">
              <a:buFont typeface="+mj-lt"/>
              <a:buAutoNum type="arabicPeriod"/>
            </a:pPr>
            <a:r>
              <a:rPr lang="en-IN" sz="2000" i="0" dirty="0">
                <a:effectLst/>
                <a:latin typeface="Trebuchet MS" panose="020B0603020202020204" pitchFamily="34" charset="0"/>
              </a:rPr>
              <a:t>Training: Train model on </a:t>
            </a:r>
            <a:r>
              <a:rPr lang="en-IN" sz="2000" i="0" dirty="0" err="1">
                <a:effectLst/>
                <a:latin typeface="Trebuchet MS" panose="020B0603020202020204" pitchFamily="34" charset="0"/>
              </a:rPr>
              <a:t>labeled</a:t>
            </a:r>
            <a:r>
              <a:rPr lang="en-IN" sz="2000" i="0" dirty="0">
                <a:effectLst/>
                <a:latin typeface="Trebuchet MS" panose="020B0603020202020204" pitchFamily="34" charset="0"/>
              </a:rPr>
              <a:t> data, optimize hyperparameters.</a:t>
            </a:r>
          </a:p>
          <a:p>
            <a:pPr algn="l">
              <a:buFont typeface="+mj-lt"/>
              <a:buAutoNum type="arabicPeriod"/>
            </a:pPr>
            <a:r>
              <a:rPr lang="en-IN" sz="2000" i="0" dirty="0">
                <a:effectLst/>
                <a:latin typeface="Trebuchet MS" panose="020B0603020202020204" pitchFamily="34" charset="0"/>
              </a:rPr>
              <a:t>Evaluation: Assess model performance on validation and testing datasets.</a:t>
            </a:r>
          </a:p>
          <a:p>
            <a:pPr algn="l">
              <a:buFont typeface="+mj-lt"/>
              <a:buAutoNum type="arabicPeriod"/>
            </a:pPr>
            <a:r>
              <a:rPr lang="en-IN" sz="2000" i="0" dirty="0">
                <a:effectLst/>
                <a:latin typeface="Trebuchet MS" panose="020B0603020202020204" pitchFamily="34" charset="0"/>
              </a:rPr>
              <a:t>Deployment: Deploy model in production environment, integrate into existing systems.</a:t>
            </a:r>
          </a:p>
          <a:p>
            <a:pPr algn="l">
              <a:buFont typeface="+mj-lt"/>
              <a:buAutoNum type="arabicPeriod"/>
            </a:pPr>
            <a:r>
              <a:rPr lang="en-IN" sz="2000" i="0" dirty="0">
                <a:effectLst/>
                <a:latin typeface="Trebuchet MS" panose="020B0603020202020204" pitchFamily="34" charset="0"/>
              </a:rPr>
              <a:t>Monitoring: Implement monitoring mechanisms, provide ongoing maintenance and support.</a:t>
            </a:r>
          </a:p>
          <a:p>
            <a:pPr marL="12700">
              <a:spcBef>
                <a:spcPts val="130"/>
              </a:spcBef>
              <a:tabLst>
                <a:tab pos="2727960" algn="l"/>
              </a:tabLst>
            </a:pPr>
            <a:endParaRPr lang="en-IN" sz="2000" kern="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6CB005AA-5CFB-C80E-5111-08561465CFFA}"/>
              </a:ext>
            </a:extLst>
          </p:cNvPr>
          <p:cNvSpPr txBox="1">
            <a:spLocks/>
          </p:cNvSpPr>
          <p:nvPr/>
        </p:nvSpPr>
        <p:spPr>
          <a:xfrm>
            <a:off x="724785" y="1522027"/>
            <a:ext cx="6133215" cy="370999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b="0" kern="0" dirty="0"/>
              <a:t>Develop a CNN model to accurately classify various types of vegetables from images. The model should be trained on a dataset of labeled vegetable images and evaluated based on metrics such as accuracy, precision, and recall. The goal is to create a robust system capable of automating vegetable classification tasks in agricultural, food processing, and nutritional applications.</a:t>
            </a:r>
            <a:endParaRPr lang="en-IN" sz="2400" b="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TextBox 16">
            <a:extLst>
              <a:ext uri="{FF2B5EF4-FFF2-40B4-BE49-F238E27FC236}">
                <a16:creationId xmlns:a16="http://schemas.microsoft.com/office/drawing/2014/main" id="{8DD250A7-899C-B907-3A29-C31E379F4B8A}"/>
              </a:ext>
            </a:extLst>
          </p:cNvPr>
          <p:cNvSpPr txBox="1"/>
          <p:nvPr/>
        </p:nvSpPr>
        <p:spPr>
          <a:xfrm>
            <a:off x="676275" y="2200810"/>
            <a:ext cx="7558321" cy="3785652"/>
          </a:xfrm>
          <a:prstGeom prst="rect">
            <a:avLst/>
          </a:prstGeom>
          <a:noFill/>
        </p:spPr>
        <p:txBody>
          <a:bodyPr wrap="square">
            <a:spAutoFit/>
          </a:bodyPr>
          <a:lstStyle/>
          <a:p>
            <a:pPr marL="12700">
              <a:spcBef>
                <a:spcPts val="130"/>
              </a:spcBef>
              <a:tabLst>
                <a:tab pos="2727960" algn="l"/>
              </a:tabLst>
            </a:pPr>
            <a:r>
              <a:rPr lang="en-US" sz="2400" kern="0" dirty="0">
                <a:latin typeface="Trebuchet MS" panose="020B0603020202020204" pitchFamily="34" charset="0"/>
              </a:rPr>
              <a:t>This project focuses on building convolutional neural network (CNN) model for vegetable classification, </a:t>
            </a:r>
            <a:r>
              <a:rPr lang="en-US" sz="2400" i="0" dirty="0">
                <a:effectLst/>
                <a:latin typeface="Trebuchet MS" panose="020B0603020202020204" pitchFamily="34" charset="0"/>
              </a:rPr>
              <a:t>using a dataset comprising labeled vegetable images.</a:t>
            </a:r>
            <a:r>
              <a:rPr lang="en-US" sz="2400" i="0" dirty="0">
                <a:solidFill>
                  <a:srgbClr val="ECECEC"/>
                </a:solidFill>
                <a:effectLst/>
                <a:latin typeface="Trebuchet MS" panose="020B0603020202020204" pitchFamily="34" charset="0"/>
              </a:rPr>
              <a:t> </a:t>
            </a:r>
            <a:r>
              <a:rPr lang="en-US" sz="2400" i="0" dirty="0">
                <a:effectLst/>
                <a:latin typeface="Trebuchet MS" panose="020B0603020202020204" pitchFamily="34" charset="0"/>
              </a:rPr>
              <a:t>The objective is to train the model to accurately classify various types of vegetables from input images. The ultimate aim is to deploy the trained model in practical applications such as agricultural automation and food processing, streamlining vegetable classification processes and enhancing overall efficiency in relevant industries.</a:t>
            </a:r>
            <a:endParaRPr lang="en-IN" sz="2400" kern="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C6EBD87-90CD-69C7-3872-2B9681850989}"/>
              </a:ext>
            </a:extLst>
          </p:cNvPr>
          <p:cNvSpPr txBox="1"/>
          <p:nvPr/>
        </p:nvSpPr>
        <p:spPr>
          <a:xfrm>
            <a:off x="592455" y="1857375"/>
            <a:ext cx="6103620" cy="2677656"/>
          </a:xfrm>
          <a:prstGeom prst="rect">
            <a:avLst/>
          </a:prstGeom>
          <a:noFill/>
        </p:spPr>
        <p:txBody>
          <a:bodyPr wrap="square">
            <a:spAutoFit/>
          </a:bodyPr>
          <a:lstStyle/>
          <a:p>
            <a:pPr marL="12700">
              <a:spcBef>
                <a:spcPts val="130"/>
              </a:spcBef>
              <a:tabLst>
                <a:tab pos="2727960" algn="l"/>
              </a:tabLst>
            </a:pPr>
            <a:r>
              <a:rPr lang="en-US" sz="2400" i="0" dirty="0">
                <a:effectLst/>
                <a:latin typeface="Trebuchet MS" panose="020B0603020202020204" pitchFamily="34" charset="0"/>
              </a:rPr>
              <a:t>End users of the vegetable classification system include farmers for efficient sorting, food processors for streamlined production, nutritionists for dietary analysis, and consumers for convenient vegetable identification and meal planning.</a:t>
            </a:r>
            <a:endParaRPr lang="en-IN" sz="2400" kern="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65B53600-0914-B7C6-E49E-C1B1E302F409}"/>
              </a:ext>
            </a:extLst>
          </p:cNvPr>
          <p:cNvSpPr txBox="1"/>
          <p:nvPr/>
        </p:nvSpPr>
        <p:spPr>
          <a:xfrm>
            <a:off x="3044190" y="2017395"/>
            <a:ext cx="6103620" cy="3785652"/>
          </a:xfrm>
          <a:prstGeom prst="rect">
            <a:avLst/>
          </a:prstGeom>
          <a:noFill/>
        </p:spPr>
        <p:txBody>
          <a:bodyPr wrap="square">
            <a:spAutoFit/>
          </a:bodyPr>
          <a:lstStyle/>
          <a:p>
            <a:pPr marL="12700">
              <a:spcBef>
                <a:spcPts val="130"/>
              </a:spcBef>
              <a:tabLst>
                <a:tab pos="2727960" algn="l"/>
              </a:tabLst>
            </a:pPr>
            <a:r>
              <a:rPr lang="en-IN" sz="2400" kern="0" dirty="0">
                <a:latin typeface="Trebuchet MS" panose="020B0603020202020204" pitchFamily="34" charset="0"/>
              </a:rPr>
              <a:t>The solution is a CNN-based vegetable classification system that automates sorting processes for farmers, streamlines production for food processors, aids dietary analysis for nutritionists, and provides convenient vegetable identification for consumers. Its value proposition lies in improving </a:t>
            </a:r>
            <a:r>
              <a:rPr lang="en-IN" sz="2400" kern="0" dirty="0" err="1">
                <a:latin typeface="Trebuchet MS" panose="020B0603020202020204" pitchFamily="34" charset="0"/>
              </a:rPr>
              <a:t>efficieny</a:t>
            </a:r>
            <a:r>
              <a:rPr lang="en-IN" sz="2400" kern="0" dirty="0">
                <a:latin typeface="Trebuchet MS" panose="020B0603020202020204" pitchFamily="34" charset="0"/>
              </a:rPr>
              <a:t> and decision – making across agricultural, food processing, and nutritional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4C28CE7-5C98-7C26-BA8F-7CE9BC2F9D34}"/>
              </a:ext>
            </a:extLst>
          </p:cNvPr>
          <p:cNvSpPr txBox="1"/>
          <p:nvPr/>
        </p:nvSpPr>
        <p:spPr>
          <a:xfrm>
            <a:off x="2657475" y="2168425"/>
            <a:ext cx="6334125" cy="3785652"/>
          </a:xfrm>
          <a:prstGeom prst="rect">
            <a:avLst/>
          </a:prstGeom>
          <a:noFill/>
        </p:spPr>
        <p:txBody>
          <a:bodyPr wrap="square">
            <a:spAutoFit/>
          </a:bodyPr>
          <a:lstStyle/>
          <a:p>
            <a:r>
              <a:rPr lang="en-US" sz="2400" i="0" dirty="0">
                <a:effectLst/>
                <a:latin typeface="Trebuchet MS" panose="020B0603020202020204" pitchFamily="34" charset="0"/>
              </a:rPr>
              <a:t>With its advanced CNN technology, the system revolutionizes sorting for farmers, production for food processors, dietary analysis for nutritionists, and vegetable identification for consumers. Its precision, automation, and convenience redefine efficiency in vegetable-related tasks, marking a significant leap forward in optimizing workflows and decision-making processes.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7C428559-95DC-D4BE-E07D-19AC980E83C6}"/>
              </a:ext>
            </a:extLst>
          </p:cNvPr>
          <p:cNvPicPr>
            <a:picLocks noChangeAspect="1"/>
          </p:cNvPicPr>
          <p:nvPr/>
        </p:nvPicPr>
        <p:blipFill>
          <a:blip r:embed="rId3"/>
          <a:stretch>
            <a:fillRect/>
          </a:stretch>
        </p:blipFill>
        <p:spPr>
          <a:xfrm>
            <a:off x="1219200" y="1152207"/>
            <a:ext cx="6858957" cy="4553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TotalTime>
  <Words>472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VAISHNAVI V</vt:lpstr>
      <vt:lpstr>VEGETABLE CLASSIFICATION USING CNN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VAISHNAVI V</dc:title>
  <dc:creator>Vaishu</dc:creator>
  <cp:lastModifiedBy>Vaishu V</cp:lastModifiedBy>
  <cp:revision>2</cp:revision>
  <dcterms:created xsi:type="dcterms:W3CDTF">2024-04-03T04:58:00Z</dcterms:created>
  <dcterms:modified xsi:type="dcterms:W3CDTF">2024-04-03T14:32:16Z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