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79AB69-54C6-40F0-944D-A77DA2AF50A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87209F7-CD08-4C52-B0A0-E6FE0BEBF8A0}">
      <dgm:prSet/>
      <dgm:spPr/>
      <dgm:t>
        <a:bodyPr/>
        <a:lstStyle/>
        <a:p>
          <a:pPr rtl="0"/>
          <a:r>
            <a:rPr lang="en-US" dirty="0"/>
            <a:t>  BEHERA PITER</a:t>
          </a:r>
        </a:p>
      </dgm:t>
    </dgm:pt>
    <dgm:pt modelId="{FD46AD89-1F35-4BE3-8200-52592EF63A72}" type="sibTrans" cxnId="{47C0FB8A-5EF3-41C0-B124-6E594DAFEC23}">
      <dgm:prSet/>
      <dgm:spPr/>
      <dgm:t>
        <a:bodyPr/>
        <a:lstStyle/>
        <a:p>
          <a:endParaRPr lang="en-US"/>
        </a:p>
      </dgm:t>
    </dgm:pt>
    <dgm:pt modelId="{18C18D37-564A-41D8-9014-BA5191EBB7F9}" type="parTrans" cxnId="{47C0FB8A-5EF3-41C0-B124-6E594DAFEC23}">
      <dgm:prSet/>
      <dgm:spPr/>
      <dgm:t>
        <a:bodyPr/>
        <a:lstStyle/>
        <a:p>
          <a:endParaRPr lang="en-US"/>
        </a:p>
      </dgm:t>
    </dgm:pt>
    <dgm:pt modelId="{92E06734-C9ED-4CAC-8C1C-9678ED0F8F6C}" type="pres">
      <dgm:prSet presAssocID="{4179AB69-54C6-40F0-944D-A77DA2AF50A3}" presName="linear" presStyleCnt="0">
        <dgm:presLayoutVars>
          <dgm:animLvl val="lvl"/>
          <dgm:resizeHandles val="exact"/>
        </dgm:presLayoutVars>
      </dgm:prSet>
      <dgm:spPr/>
    </dgm:pt>
    <dgm:pt modelId="{4C093A03-0363-4B13-9D98-9F8FBE2ADF6A}" type="pres">
      <dgm:prSet presAssocID="{B87209F7-CD08-4C52-B0A0-E6FE0BEBF8A0}" presName="parentText" presStyleLbl="node1" presStyleIdx="0" presStyleCnt="1">
        <dgm:presLayoutVars>
          <dgm:chMax val="0"/>
          <dgm:bulletEnabled val="1"/>
        </dgm:presLayoutVars>
      </dgm:prSet>
      <dgm:spPr/>
    </dgm:pt>
  </dgm:ptLst>
  <dgm:cxnLst>
    <dgm:cxn modelId="{47C0FB8A-5EF3-41C0-B124-6E594DAFEC23}" srcId="{4179AB69-54C6-40F0-944D-A77DA2AF50A3}" destId="{B87209F7-CD08-4C52-B0A0-E6FE0BEBF8A0}" srcOrd="0" destOrd="0" parTransId="{18C18D37-564A-41D8-9014-BA5191EBB7F9}" sibTransId="{FD46AD89-1F35-4BE3-8200-52592EF63A72}"/>
    <dgm:cxn modelId="{766054DC-7260-4DE8-8929-A36C30AA9B91}" type="presOf" srcId="{B87209F7-CD08-4C52-B0A0-E6FE0BEBF8A0}" destId="{4C093A03-0363-4B13-9D98-9F8FBE2ADF6A}" srcOrd="0" destOrd="0" presId="urn:microsoft.com/office/officeart/2005/8/layout/vList2"/>
    <dgm:cxn modelId="{0F4488E5-3F3F-46A8-9536-B03744515A21}" type="presOf" srcId="{4179AB69-54C6-40F0-944D-A77DA2AF50A3}" destId="{92E06734-C9ED-4CAC-8C1C-9678ED0F8F6C}" srcOrd="0" destOrd="0" presId="urn:microsoft.com/office/officeart/2005/8/layout/vList2"/>
    <dgm:cxn modelId="{589DE298-FA23-4733-8D4C-49EFBFADF485}" type="presParOf" srcId="{92E06734-C9ED-4CAC-8C1C-9678ED0F8F6C}" destId="{4C093A03-0363-4B13-9D98-9F8FBE2ADF6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093A03-0363-4B13-9D98-9F8FBE2ADF6A}">
      <dsp:nvSpPr>
        <dsp:cNvPr id="0" name=""/>
        <dsp:cNvSpPr/>
      </dsp:nvSpPr>
      <dsp:spPr>
        <a:xfrm>
          <a:off x="0" y="9166"/>
          <a:ext cx="1752600" cy="351000"/>
        </a:xfrm>
        <a:prstGeom prst="roundRect">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dirty="0"/>
            <a:t>  BEHERA PITER</a:t>
          </a:r>
        </a:p>
      </dsp:txBody>
      <dsp:txXfrm>
        <a:off x="17134" y="26300"/>
        <a:ext cx="1718332" cy="3167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60F1D-880E-4E0F-B7C5-1580A95B0D2B}" type="datetimeFigureOut">
              <a:rPr lang="en-US" smtClean="0"/>
              <a:t>5/23/2024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13EE4E-263C-4945-8ED3-D024B68322AC}" type="slidenum">
              <a:rPr lang="en-US" smtClean="0"/>
              <a:t>‹#›</a:t>
            </a:fld>
            <a:endParaRPr lang="en-US"/>
          </a:p>
        </p:txBody>
      </p:sp>
    </p:spTree>
    <p:extLst>
      <p:ext uri="{BB962C8B-B14F-4D97-AF65-F5344CB8AC3E}">
        <p14:creationId xmlns:p14="http://schemas.microsoft.com/office/powerpoint/2010/main" val="142380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3EE4E-263C-4945-8ED3-D024B68322AC}" type="slidenum">
              <a:rPr lang="en-US" smtClean="0"/>
              <a:t>1</a:t>
            </a:fld>
            <a:endParaRPr lang="en-US"/>
          </a:p>
        </p:txBody>
      </p:sp>
    </p:spTree>
    <p:extLst>
      <p:ext uri="{BB962C8B-B14F-4D97-AF65-F5344CB8AC3E}">
        <p14:creationId xmlns:p14="http://schemas.microsoft.com/office/powerpoint/2010/main" val="3901376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3EE4E-263C-4945-8ED3-D024B68322AC}" type="slidenum">
              <a:rPr lang="en-US" smtClean="0"/>
              <a:t>3</a:t>
            </a:fld>
            <a:endParaRPr lang="en-US"/>
          </a:p>
        </p:txBody>
      </p:sp>
    </p:spTree>
    <p:extLst>
      <p:ext uri="{BB962C8B-B14F-4D97-AF65-F5344CB8AC3E}">
        <p14:creationId xmlns:p14="http://schemas.microsoft.com/office/powerpoint/2010/main" val="3868552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9BC91099-B66E-45BD-88D5-C71C19C68713}" type="datetime1">
              <a:rPr lang="en-US" smtClean="0"/>
              <a:t>5/23/2024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021D867-9C00-428A-94BA-29CA7524A077}"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DF8CE4C-4908-4FBD-A314-4C37103C1CC1}" type="datetime1">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1D867-9C00-428A-94BA-29CA7524A07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3021D867-9C00-428A-94BA-29CA7524A077}"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81E2785-A6E7-4C61-9555-E4252A4E1738}" type="datetime1">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A1638552-48CD-4579-B369-05EA0D93F2D0}" type="datetime1">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3021D867-9C00-428A-94BA-29CA7524A077}"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99092B0-DF26-449E-ACFE-B9E23C4D53B2}" type="datetime1">
              <a:rPr lang="en-US" smtClean="0"/>
              <a:t>5/23/2024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021D867-9C00-428A-94BA-29CA7524A077}"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E3662805-DC71-46B4-8108-4125A1D99AB1}" type="datetime1">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21D867-9C00-428A-94BA-29CA7524A077}"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14B72B4-C0E9-45A0-9EE2-FAEDFB989186}" type="datetime1">
              <a:rPr lang="en-US" smtClean="0"/>
              <a:t>5/23/2024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3021D867-9C00-428A-94BA-29CA7524A077}" type="slidenum">
              <a:rPr lang="en-US" smtClean="0"/>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8012C10-489D-4250-BEB5-2F07D61FB048}" type="datetime1">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3021D867-9C00-428A-94BA-29CA7524A0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320903D-80BD-4FB3-883C-1966D29B5BBB}" type="datetime1">
              <a:rPr lang="en-US" smtClean="0"/>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021D867-9C00-428A-94BA-29CA7524A0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021D867-9C00-428A-94BA-29CA7524A077}"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505A0AD-1B8E-484C-ABE1-5598C929D967}" type="datetime1">
              <a:rPr lang="en-US" smtClean="0"/>
              <a:t>5/23/2024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3021D867-9C00-428A-94BA-29CA7524A077}"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C9EC6F73-BE5F-4301-99D8-B6BC58F46B58}" type="datetime1">
              <a:rPr lang="en-US" smtClean="0"/>
              <a:t>5/23/2024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A201B5B-9444-491B-B3CA-FB812439E327}" type="datetime1">
              <a:rPr lang="en-US" smtClean="0"/>
              <a:t>5/23/2024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021D867-9C00-428A-94BA-29CA7524A077}"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hyperlink" Target="https://capstonepeter-mwgsaxsuaufzef4ttst2s4.streamlit.ap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a:t>Data Science With Python</a:t>
            </a:r>
          </a:p>
          <a:p>
            <a:r>
              <a:rPr lang="en-US" dirty="0"/>
              <a:t>By Skill Academy</a:t>
            </a:r>
          </a:p>
        </p:txBody>
      </p:sp>
      <p:sp>
        <p:nvSpPr>
          <p:cNvPr id="2" name="Title 1"/>
          <p:cNvSpPr>
            <a:spLocks noGrp="1"/>
          </p:cNvSpPr>
          <p:nvPr>
            <p:ph type="ctrTitle"/>
          </p:nvPr>
        </p:nvSpPr>
        <p:spPr/>
        <p:txBody>
          <a:bodyPr/>
          <a:lstStyle/>
          <a:p>
            <a:r>
              <a:rPr lang="en-US" dirty="0"/>
              <a:t>Capstone Submission</a:t>
            </a:r>
          </a:p>
        </p:txBody>
      </p:sp>
      <p:sp>
        <p:nvSpPr>
          <p:cNvPr id="4" name="Date Placeholder 3"/>
          <p:cNvSpPr>
            <a:spLocks noGrp="1"/>
          </p:cNvSpPr>
          <p:nvPr>
            <p:ph type="dt" sz="half" idx="10"/>
          </p:nvPr>
        </p:nvSpPr>
        <p:spPr/>
        <p:txBody>
          <a:bodyPr/>
          <a:lstStyle/>
          <a:p>
            <a:fld id="{50082E9A-8501-4A0D-BFA8-531BC8CFDDC7}" type="datetime1">
              <a:rPr lang="en-US" smtClean="0"/>
              <a:t>5/23/2024</a:t>
            </a:fld>
            <a:endParaRPr lang="en-US"/>
          </a:p>
        </p:txBody>
      </p:sp>
      <p:graphicFrame>
        <p:nvGraphicFramePr>
          <p:cNvPr id="8" name="Diagram 7"/>
          <p:cNvGraphicFramePr/>
          <p:nvPr>
            <p:extLst>
              <p:ext uri="{D42A27DB-BD31-4B8C-83A1-F6EECF244321}">
                <p14:modId xmlns:p14="http://schemas.microsoft.com/office/powerpoint/2010/main" val="3746718210"/>
              </p:ext>
            </p:extLst>
          </p:nvPr>
        </p:nvGraphicFramePr>
        <p:xfrm>
          <a:off x="3657600" y="3810000"/>
          <a:ext cx="1752600" cy="369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8836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 Detection And </a:t>
            </a:r>
            <a:r>
              <a:rPr lang="en-US" dirty="0" err="1"/>
              <a:t>Tretment</a:t>
            </a:r>
            <a:endParaRPr lang="en-US" dirty="0"/>
          </a:p>
        </p:txBody>
      </p:sp>
      <p:sp>
        <p:nvSpPr>
          <p:cNvPr id="3" name="Date Placeholder 2"/>
          <p:cNvSpPr>
            <a:spLocks noGrp="1"/>
          </p:cNvSpPr>
          <p:nvPr>
            <p:ph type="dt" sz="half" idx="10"/>
          </p:nvPr>
        </p:nvSpPr>
        <p:spPr/>
        <p:txBody>
          <a:bodyPr/>
          <a:lstStyle/>
          <a:p>
            <a:fld id="{A1638552-48CD-4579-B369-05EA0D93F2D0}" type="datetime1">
              <a:rPr lang="en-US" smtClean="0"/>
              <a:t>5/23/2024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632765"/>
            <a:ext cx="8504238" cy="4360819"/>
          </a:xfrm>
        </p:spPr>
      </p:pic>
    </p:spTree>
    <p:extLst>
      <p:ext uri="{BB962C8B-B14F-4D97-AF65-F5344CB8AC3E}">
        <p14:creationId xmlns:p14="http://schemas.microsoft.com/office/powerpoint/2010/main" val="1200768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Important Features</a:t>
            </a:r>
          </a:p>
        </p:txBody>
      </p:sp>
      <p:sp>
        <p:nvSpPr>
          <p:cNvPr id="3" name="Date Placeholder 2"/>
          <p:cNvSpPr>
            <a:spLocks noGrp="1"/>
          </p:cNvSpPr>
          <p:nvPr>
            <p:ph type="dt" sz="half" idx="10"/>
          </p:nvPr>
        </p:nvSpPr>
        <p:spPr/>
        <p:txBody>
          <a:bodyPr/>
          <a:lstStyle/>
          <a:p>
            <a:fld id="{A1638552-48CD-4579-B369-05EA0D93F2D0}" type="datetime1">
              <a:rPr lang="en-US" smtClean="0"/>
              <a:t>5/23/2024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524000"/>
            <a:ext cx="8504238" cy="4724399"/>
          </a:xfrm>
        </p:spPr>
      </p:pic>
    </p:spTree>
    <p:extLst>
      <p:ext uri="{BB962C8B-B14F-4D97-AF65-F5344CB8AC3E}">
        <p14:creationId xmlns:p14="http://schemas.microsoft.com/office/powerpoint/2010/main" val="1511826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 Encoding for Model Building</a:t>
            </a:r>
          </a:p>
        </p:txBody>
      </p:sp>
      <p:sp>
        <p:nvSpPr>
          <p:cNvPr id="3" name="Date Placeholder 2"/>
          <p:cNvSpPr>
            <a:spLocks noGrp="1"/>
          </p:cNvSpPr>
          <p:nvPr>
            <p:ph type="dt" sz="half" idx="10"/>
          </p:nvPr>
        </p:nvSpPr>
        <p:spPr/>
        <p:txBody>
          <a:bodyPr/>
          <a:lstStyle/>
          <a:p>
            <a:fld id="{A1638552-48CD-4579-B369-05EA0D93F2D0}" type="datetime1">
              <a:rPr lang="en-US" smtClean="0"/>
              <a:t>5/23/2024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600200"/>
            <a:ext cx="8504238" cy="4724400"/>
          </a:xfrm>
        </p:spPr>
      </p:pic>
    </p:spTree>
    <p:extLst>
      <p:ext uri="{BB962C8B-B14F-4D97-AF65-F5344CB8AC3E}">
        <p14:creationId xmlns:p14="http://schemas.microsoft.com/office/powerpoint/2010/main" val="2507386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and Splitting Data</a:t>
            </a:r>
          </a:p>
        </p:txBody>
      </p:sp>
      <p:sp>
        <p:nvSpPr>
          <p:cNvPr id="3" name="Date Placeholder 2"/>
          <p:cNvSpPr>
            <a:spLocks noGrp="1"/>
          </p:cNvSpPr>
          <p:nvPr>
            <p:ph type="dt" sz="half" idx="10"/>
          </p:nvPr>
        </p:nvSpPr>
        <p:spPr/>
        <p:txBody>
          <a:bodyPr/>
          <a:lstStyle/>
          <a:p>
            <a:fld id="{A1638552-48CD-4579-B369-05EA0D93F2D0}" type="datetime1">
              <a:rPr lang="en-US" smtClean="0"/>
              <a:t>5/23/2024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4800" y="1527174"/>
            <a:ext cx="8534399" cy="4949825"/>
          </a:xfrm>
        </p:spPr>
      </p:pic>
    </p:spTree>
    <p:extLst>
      <p:ext uri="{BB962C8B-B14F-4D97-AF65-F5344CB8AC3E}">
        <p14:creationId xmlns:p14="http://schemas.microsoft.com/office/powerpoint/2010/main" val="1617799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t>
            </a:r>
            <a:r>
              <a:rPr lang="en-US" dirty="0" err="1"/>
              <a:t>eval</a:t>
            </a:r>
            <a:r>
              <a:rPr lang="en-US" dirty="0"/>
              <a:t> Function &amp; Model importing</a:t>
            </a:r>
          </a:p>
        </p:txBody>
      </p:sp>
      <p:sp>
        <p:nvSpPr>
          <p:cNvPr id="3" name="Date Placeholder 2"/>
          <p:cNvSpPr>
            <a:spLocks noGrp="1"/>
          </p:cNvSpPr>
          <p:nvPr>
            <p:ph type="dt" sz="half" idx="10"/>
          </p:nvPr>
        </p:nvSpPr>
        <p:spPr/>
        <p:txBody>
          <a:bodyPr/>
          <a:lstStyle/>
          <a:p>
            <a:fld id="{A1638552-48CD-4579-B369-05EA0D93F2D0}" type="datetime1">
              <a:rPr lang="en-US" smtClean="0"/>
              <a:t>5/23/2024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647206"/>
            <a:ext cx="8504238" cy="4448793"/>
          </a:xfrm>
        </p:spPr>
      </p:pic>
    </p:spTree>
    <p:extLst>
      <p:ext uri="{BB962C8B-B14F-4D97-AF65-F5344CB8AC3E}">
        <p14:creationId xmlns:p14="http://schemas.microsoft.com/office/powerpoint/2010/main" val="2074719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 Comparison</a:t>
            </a:r>
          </a:p>
        </p:txBody>
      </p:sp>
      <p:sp>
        <p:nvSpPr>
          <p:cNvPr id="3" name="Date Placeholder 2"/>
          <p:cNvSpPr>
            <a:spLocks noGrp="1"/>
          </p:cNvSpPr>
          <p:nvPr>
            <p:ph type="dt" sz="half" idx="10"/>
          </p:nvPr>
        </p:nvSpPr>
        <p:spPr/>
        <p:txBody>
          <a:bodyPr/>
          <a:lstStyle/>
          <a:p>
            <a:fld id="{A1638552-48CD-4579-B369-05EA0D93F2D0}" type="datetime1">
              <a:rPr lang="en-US" smtClean="0"/>
              <a:t>5/23/2024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371600"/>
            <a:ext cx="8504238" cy="4876800"/>
          </a:xfrm>
        </p:spPr>
      </p:pic>
    </p:spTree>
    <p:extLst>
      <p:ext uri="{BB962C8B-B14F-4D97-AF65-F5344CB8AC3E}">
        <p14:creationId xmlns:p14="http://schemas.microsoft.com/office/powerpoint/2010/main" val="89820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Finalizing Model</a:t>
            </a:r>
          </a:p>
        </p:txBody>
      </p:sp>
      <p:sp>
        <p:nvSpPr>
          <p:cNvPr id="3" name="Date Placeholder 2"/>
          <p:cNvSpPr>
            <a:spLocks noGrp="1"/>
          </p:cNvSpPr>
          <p:nvPr>
            <p:ph type="dt" sz="half" idx="10"/>
          </p:nvPr>
        </p:nvSpPr>
        <p:spPr/>
        <p:txBody>
          <a:bodyPr/>
          <a:lstStyle/>
          <a:p>
            <a:fld id="{A1638552-48CD-4579-B369-05EA0D93F2D0}" type="datetime1">
              <a:rPr lang="en-US" smtClean="0"/>
              <a:t>5/23/2024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8600" y="1447800"/>
            <a:ext cx="8686800" cy="4953000"/>
          </a:xfrm>
        </p:spPr>
      </p:pic>
    </p:spTree>
    <p:extLst>
      <p:ext uri="{BB962C8B-B14F-4D97-AF65-F5344CB8AC3E}">
        <p14:creationId xmlns:p14="http://schemas.microsoft.com/office/powerpoint/2010/main" val="159277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Generating Random Data Points and Model Testing</a:t>
            </a:r>
          </a:p>
        </p:txBody>
      </p:sp>
      <p:sp>
        <p:nvSpPr>
          <p:cNvPr id="3" name="Date Placeholder 2"/>
          <p:cNvSpPr>
            <a:spLocks noGrp="1"/>
          </p:cNvSpPr>
          <p:nvPr>
            <p:ph type="dt" sz="half" idx="10"/>
          </p:nvPr>
        </p:nvSpPr>
        <p:spPr/>
        <p:txBody>
          <a:bodyPr/>
          <a:lstStyle/>
          <a:p>
            <a:fld id="{A1638552-48CD-4579-B369-05EA0D93F2D0}" type="datetime1">
              <a:rPr lang="en-US" smtClean="0"/>
              <a:t>5/23/2024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2400" y="1371600"/>
            <a:ext cx="8763000" cy="5105399"/>
          </a:xfrm>
        </p:spPr>
      </p:pic>
    </p:spTree>
    <p:extLst>
      <p:ext uri="{BB962C8B-B14F-4D97-AF65-F5344CB8AC3E}">
        <p14:creationId xmlns:p14="http://schemas.microsoft.com/office/powerpoint/2010/main" val="1598757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Model</a:t>
            </a:r>
          </a:p>
        </p:txBody>
      </p:sp>
      <p:sp>
        <p:nvSpPr>
          <p:cNvPr id="3" name="Date Placeholder 2"/>
          <p:cNvSpPr>
            <a:spLocks noGrp="1"/>
          </p:cNvSpPr>
          <p:nvPr>
            <p:ph type="dt" sz="half" idx="10"/>
          </p:nvPr>
        </p:nvSpPr>
        <p:spPr/>
        <p:txBody>
          <a:bodyPr/>
          <a:lstStyle/>
          <a:p>
            <a:fld id="{A1638552-48CD-4579-B369-05EA0D93F2D0}" type="datetime1">
              <a:rPr lang="en-US" smtClean="0"/>
              <a:t>5/23/2024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676400"/>
            <a:ext cx="8305800" cy="4495800"/>
          </a:xfrm>
        </p:spPr>
      </p:pic>
    </p:spTree>
    <p:extLst>
      <p:ext uri="{BB962C8B-B14F-4D97-AF65-F5344CB8AC3E}">
        <p14:creationId xmlns:p14="http://schemas.microsoft.com/office/powerpoint/2010/main" val="4275358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Uploading </a:t>
            </a:r>
            <a:r>
              <a:rPr lang="en-US" dirty="0" err="1"/>
              <a:t>inGithub</a:t>
            </a:r>
            <a:r>
              <a:rPr lang="en-US" dirty="0"/>
              <a:t> Repo.</a:t>
            </a:r>
          </a:p>
        </p:txBody>
      </p:sp>
      <p:sp>
        <p:nvSpPr>
          <p:cNvPr id="3" name="Date Placeholder 2"/>
          <p:cNvSpPr>
            <a:spLocks noGrp="1"/>
          </p:cNvSpPr>
          <p:nvPr>
            <p:ph type="dt" sz="half" idx="10"/>
          </p:nvPr>
        </p:nvSpPr>
        <p:spPr/>
        <p:txBody>
          <a:bodyPr/>
          <a:lstStyle/>
          <a:p>
            <a:fld id="{A1638552-48CD-4579-B369-05EA0D93F2D0}" type="datetime1">
              <a:rPr lang="en-US" smtClean="0"/>
              <a:t>5/23/2024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1000" y="1527174"/>
            <a:ext cx="8458200" cy="4721225"/>
          </a:xfrm>
        </p:spPr>
      </p:pic>
    </p:spTree>
    <p:extLst>
      <p:ext uri="{BB962C8B-B14F-4D97-AF65-F5344CB8AC3E}">
        <p14:creationId xmlns:p14="http://schemas.microsoft.com/office/powerpoint/2010/main" val="127208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62000" y="2819400"/>
            <a:ext cx="7620000" cy="3505200"/>
          </a:xfrm>
        </p:spPr>
        <p:txBody>
          <a:bodyPr>
            <a:normAutofit/>
          </a:bodyPr>
          <a:lstStyle/>
          <a:p>
            <a:r>
              <a:rPr lang="en-US" dirty="0"/>
              <a:t>This capstone project revolves around exploring and predicting the prices of old cars. By initially analyzing the dataset in Excel, I've identified numerous columns directly impacting the car prices. Now, I'm embarking on the exploration and model-building phase using Python to delve deeper into these insights and develop accurate price prediction models."</a:t>
            </a:r>
          </a:p>
          <a:p>
            <a:br>
              <a:rPr lang="en-US" b="0" dirty="0"/>
            </a:br>
            <a:endParaRPr lang="en-US" dirty="0"/>
          </a:p>
        </p:txBody>
      </p:sp>
      <p:sp>
        <p:nvSpPr>
          <p:cNvPr id="3" name="Date Placeholder 2"/>
          <p:cNvSpPr>
            <a:spLocks noGrp="1"/>
          </p:cNvSpPr>
          <p:nvPr>
            <p:ph type="dt" sz="half" idx="10"/>
          </p:nvPr>
        </p:nvSpPr>
        <p:spPr/>
        <p:txBody>
          <a:bodyPr/>
          <a:lstStyle/>
          <a:p>
            <a:fld id="{9BC91099-B66E-45BD-88D5-C71C19C68713}" type="datetime1">
              <a:rPr lang="en-US" smtClean="0"/>
              <a:t>5/23/2024</a:t>
            </a:fld>
            <a:endParaRPr lang="en-US"/>
          </a:p>
        </p:txBody>
      </p:sp>
      <p:sp>
        <p:nvSpPr>
          <p:cNvPr id="4" name="Title 3"/>
          <p:cNvSpPr>
            <a:spLocks noGrp="1"/>
          </p:cNvSpPr>
          <p:nvPr>
            <p:ph type="ctrTitle"/>
          </p:nvPr>
        </p:nvSpPr>
        <p:spPr/>
        <p:txBody>
          <a:bodyPr>
            <a:normAutofit/>
          </a:bodyPr>
          <a:lstStyle/>
          <a:p>
            <a:r>
              <a:rPr lang="en-US" dirty="0"/>
              <a:t>Used Car Price Prediction</a:t>
            </a:r>
            <a:br>
              <a:rPr lang="en-US" dirty="0"/>
            </a:br>
            <a:endParaRPr lang="en-US" dirty="0"/>
          </a:p>
        </p:txBody>
      </p:sp>
    </p:spTree>
    <p:extLst>
      <p:ext uri="{BB962C8B-B14F-4D97-AF65-F5344CB8AC3E}">
        <p14:creationId xmlns:p14="http://schemas.microsoft.com/office/powerpoint/2010/main" val="643059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40524"/>
            <a:ext cx="8534400" cy="758952"/>
          </a:xfrm>
        </p:spPr>
        <p:txBody>
          <a:bodyPr>
            <a:normAutofit fontScale="90000"/>
          </a:bodyPr>
          <a:lstStyle/>
          <a:p>
            <a:r>
              <a:rPr lang="en-US" sz="2700" dirty="0" err="1"/>
              <a:t>Streamlit</a:t>
            </a:r>
            <a:r>
              <a:rPr lang="en-US" sz="2700" dirty="0"/>
              <a:t> App Interface</a:t>
            </a:r>
            <a:br>
              <a:rPr lang="en-US" sz="2700" dirty="0"/>
            </a:br>
            <a:r>
              <a:rPr lang="en-US" dirty="0"/>
              <a:t>Link:-</a:t>
            </a:r>
            <a:r>
              <a:rPr lang="en-US" dirty="0">
                <a:hlinkClick r:id="rId2"/>
              </a:rPr>
              <a:t>Fill the used car details to predict the price</a:t>
            </a:r>
            <a:endParaRPr lang="en-US" dirty="0"/>
          </a:p>
        </p:txBody>
      </p:sp>
      <p:sp>
        <p:nvSpPr>
          <p:cNvPr id="3" name="Date Placeholder 2"/>
          <p:cNvSpPr>
            <a:spLocks noGrp="1"/>
          </p:cNvSpPr>
          <p:nvPr>
            <p:ph type="dt" sz="half" idx="10"/>
          </p:nvPr>
        </p:nvSpPr>
        <p:spPr/>
        <p:txBody>
          <a:bodyPr/>
          <a:lstStyle/>
          <a:p>
            <a:fld id="{A1638552-48CD-4579-B369-05EA0D93F2D0}" type="datetime1">
              <a:rPr lang="en-US" smtClean="0"/>
              <a:t>5/23/2024</a:t>
            </a:fld>
            <a:endParaRPr lang="en-US"/>
          </a:p>
        </p:txBody>
      </p:sp>
      <p:pic>
        <p:nvPicPr>
          <p:cNvPr id="5" name="Content Placeholder 4"/>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381000" y="1527175"/>
            <a:ext cx="8382000" cy="4572000"/>
          </a:xfrm>
        </p:spPr>
      </p:pic>
    </p:spTree>
    <p:extLst>
      <p:ext uri="{BB962C8B-B14F-4D97-AF65-F5344CB8AC3E}">
        <p14:creationId xmlns:p14="http://schemas.microsoft.com/office/powerpoint/2010/main" val="701071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a:t>
            </a:r>
          </a:p>
        </p:txBody>
      </p:sp>
      <p:sp>
        <p:nvSpPr>
          <p:cNvPr id="3" name="Date Placeholder 2"/>
          <p:cNvSpPr>
            <a:spLocks noGrp="1"/>
          </p:cNvSpPr>
          <p:nvPr>
            <p:ph type="dt" sz="half" idx="10"/>
          </p:nvPr>
        </p:nvSpPr>
        <p:spPr/>
        <p:txBody>
          <a:bodyPr/>
          <a:lstStyle/>
          <a:p>
            <a:fld id="{A1638552-48CD-4579-B369-05EA0D93F2D0}" type="datetime1">
              <a:rPr lang="en-US" smtClean="0"/>
              <a:t>5/23/2024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3400" y="2057400"/>
            <a:ext cx="8001000" cy="3886200"/>
          </a:xfrm>
        </p:spPr>
      </p:pic>
    </p:spTree>
    <p:extLst>
      <p:ext uri="{BB962C8B-B14F-4D97-AF65-F5344CB8AC3E}">
        <p14:creationId xmlns:p14="http://schemas.microsoft.com/office/powerpoint/2010/main" val="2235732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20903D-80BD-4FB3-883C-1966D29B5BBB}" type="datetime1">
              <a:rPr lang="en-US" smtClean="0"/>
              <a:t>5/23/2024</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037938"/>
            <a:ext cx="7772400" cy="4782124"/>
          </a:xfrm>
          <a:prstGeom prst="rect">
            <a:avLst/>
          </a:prstGeom>
        </p:spPr>
      </p:pic>
      <p:sp>
        <p:nvSpPr>
          <p:cNvPr id="5" name="TextBox 4"/>
          <p:cNvSpPr txBox="1"/>
          <p:nvPr/>
        </p:nvSpPr>
        <p:spPr>
          <a:xfrm>
            <a:off x="3276600" y="533400"/>
            <a:ext cx="2133600" cy="369332"/>
          </a:xfrm>
          <a:prstGeom prst="rect">
            <a:avLst/>
          </a:prstGeom>
          <a:noFill/>
        </p:spPr>
        <p:txBody>
          <a:bodyPr wrap="square" rtlCol="0">
            <a:spAutoFit/>
          </a:bodyPr>
          <a:lstStyle/>
          <a:p>
            <a:r>
              <a:rPr lang="en-US" dirty="0"/>
              <a:t>Analyzing Dataset</a:t>
            </a:r>
          </a:p>
        </p:txBody>
      </p:sp>
    </p:spTree>
    <p:extLst>
      <p:ext uri="{BB962C8B-B14F-4D97-AF65-F5344CB8AC3E}">
        <p14:creationId xmlns:p14="http://schemas.microsoft.com/office/powerpoint/2010/main" val="3536786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20903D-80BD-4FB3-883C-1966D29B5BBB}" type="datetime1">
              <a:rPr lang="en-US" smtClean="0"/>
              <a:t>5/23/2024</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760" y="982980"/>
            <a:ext cx="6126480" cy="4892040"/>
          </a:xfrm>
          <a:prstGeom prst="rect">
            <a:avLst/>
          </a:prstGeom>
        </p:spPr>
      </p:pic>
      <p:sp>
        <p:nvSpPr>
          <p:cNvPr id="4" name="TextBox 3"/>
          <p:cNvSpPr txBox="1"/>
          <p:nvPr/>
        </p:nvSpPr>
        <p:spPr>
          <a:xfrm>
            <a:off x="2514600" y="533400"/>
            <a:ext cx="3961341" cy="369332"/>
          </a:xfrm>
          <a:prstGeom prst="rect">
            <a:avLst/>
          </a:prstGeom>
          <a:noFill/>
        </p:spPr>
        <p:txBody>
          <a:bodyPr wrap="none" rtlCol="0">
            <a:spAutoFit/>
          </a:bodyPr>
          <a:lstStyle/>
          <a:p>
            <a:r>
              <a:rPr lang="en-US" dirty="0"/>
              <a:t>Handling Duplicates and Null Values</a:t>
            </a:r>
          </a:p>
        </p:txBody>
      </p:sp>
    </p:spTree>
    <p:extLst>
      <p:ext uri="{BB962C8B-B14F-4D97-AF65-F5344CB8AC3E}">
        <p14:creationId xmlns:p14="http://schemas.microsoft.com/office/powerpoint/2010/main" val="1724958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52400"/>
            <a:ext cx="8534400" cy="685800"/>
          </a:xfrm>
        </p:spPr>
        <p:txBody>
          <a:bodyPr>
            <a:noAutofit/>
          </a:bodyPr>
          <a:lstStyle/>
          <a:p>
            <a:r>
              <a:rPr lang="en-US" sz="1400" dirty="0"/>
              <a:t>Inference: Here, we clearly see that over the years, the total kilometers driven by cars being resold vary. Before 2012, the usage was not as high, but it peaked in 2012. After that, the trend slowed down, and by 2020, cars arriving for resale had driven less than 50,000 kilometers.</a:t>
            </a:r>
          </a:p>
        </p:txBody>
      </p:sp>
      <p:sp>
        <p:nvSpPr>
          <p:cNvPr id="3" name="Date Placeholder 2"/>
          <p:cNvSpPr>
            <a:spLocks noGrp="1"/>
          </p:cNvSpPr>
          <p:nvPr>
            <p:ph type="dt" sz="half" idx="10"/>
          </p:nvPr>
        </p:nvSpPr>
        <p:spPr/>
        <p:txBody>
          <a:bodyPr/>
          <a:lstStyle/>
          <a:p>
            <a:fld id="{E3662805-DC71-46B4-8108-4125A1D99AB1}" type="datetime1">
              <a:rPr lang="en-US" smtClean="0"/>
              <a:t>5/23/2024</a:t>
            </a:fld>
            <a:endParaRPr lang="en-US"/>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524000"/>
            <a:ext cx="4419599" cy="4648200"/>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524000"/>
            <a:ext cx="4267200" cy="4648199"/>
          </a:xfrm>
        </p:spPr>
      </p:pic>
    </p:spTree>
    <p:extLst>
      <p:ext uri="{BB962C8B-B14F-4D97-AF65-F5344CB8AC3E}">
        <p14:creationId xmlns:p14="http://schemas.microsoft.com/office/powerpoint/2010/main" val="4263101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a:t>Inference: The selling price is higher in the </a:t>
            </a:r>
            <a:r>
              <a:rPr lang="en-US" sz="1400" dirty="0" err="1"/>
              <a:t>Trustmaker</a:t>
            </a:r>
            <a:r>
              <a:rPr lang="en-US" sz="1400" dirty="0"/>
              <a:t> Dealer category with a lower rate of distance driven by cars. Conversely, individual selling prices are lower when the kilometers driven are higher.</a:t>
            </a:r>
          </a:p>
        </p:txBody>
      </p:sp>
      <p:sp>
        <p:nvSpPr>
          <p:cNvPr id="3" name="Date Placeholder 2"/>
          <p:cNvSpPr>
            <a:spLocks noGrp="1"/>
          </p:cNvSpPr>
          <p:nvPr>
            <p:ph type="dt" sz="half" idx="10"/>
          </p:nvPr>
        </p:nvSpPr>
        <p:spPr/>
        <p:txBody>
          <a:bodyPr/>
          <a:lstStyle/>
          <a:p>
            <a:fld id="{E3662805-DC71-46B4-8108-4125A1D99AB1}" type="datetime1">
              <a:rPr lang="en-US" smtClean="0"/>
              <a:t>5/23/2024</a:t>
            </a:fld>
            <a:endParaRPr lang="en-US"/>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 y="1600200"/>
            <a:ext cx="4343400" cy="4343400"/>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00600" y="1676400"/>
            <a:ext cx="4191000" cy="4267200"/>
          </a:xfrm>
        </p:spPr>
      </p:pic>
    </p:spTree>
    <p:extLst>
      <p:ext uri="{BB962C8B-B14F-4D97-AF65-F5344CB8AC3E}">
        <p14:creationId xmlns:p14="http://schemas.microsoft.com/office/powerpoint/2010/main" val="3105884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1200" dirty="0"/>
            </a:br>
            <a:r>
              <a:rPr lang="en-US" sz="1600" dirty="0"/>
              <a:t>Inference: In the automatic transmission segment, prices are higher than in the manual vehicle segment. Conversely, automatic vehicles tend to be driven less compared to manual vehicles.</a:t>
            </a:r>
          </a:p>
        </p:txBody>
      </p:sp>
      <p:sp>
        <p:nvSpPr>
          <p:cNvPr id="3" name="Date Placeholder 2"/>
          <p:cNvSpPr>
            <a:spLocks noGrp="1"/>
          </p:cNvSpPr>
          <p:nvPr>
            <p:ph type="dt" sz="half" idx="10"/>
          </p:nvPr>
        </p:nvSpPr>
        <p:spPr/>
        <p:txBody>
          <a:bodyPr/>
          <a:lstStyle/>
          <a:p>
            <a:fld id="{E3662805-DC71-46B4-8108-4125A1D99AB1}" type="datetime1">
              <a:rPr lang="en-US" smtClean="0"/>
              <a:t>5/23/2024</a:t>
            </a:fld>
            <a:endParaRPr lang="en-US"/>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 y="1600200"/>
            <a:ext cx="4343400" cy="4648200"/>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600200"/>
            <a:ext cx="4267200" cy="4648200"/>
          </a:xfrm>
        </p:spPr>
      </p:pic>
    </p:spTree>
    <p:extLst>
      <p:ext uri="{BB962C8B-B14F-4D97-AF65-F5344CB8AC3E}">
        <p14:creationId xmlns:p14="http://schemas.microsoft.com/office/powerpoint/2010/main" val="172286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600" dirty="0"/>
              <a:t>Inference: In the automatic segment, dealer prices are higher than those of Trustmark Dealers and individuals. However, in the manual segment, Trustmark Dealers have higher prices than the others.</a:t>
            </a:r>
          </a:p>
        </p:txBody>
      </p:sp>
      <p:sp>
        <p:nvSpPr>
          <p:cNvPr id="3" name="Date Placeholder 2"/>
          <p:cNvSpPr>
            <a:spLocks noGrp="1"/>
          </p:cNvSpPr>
          <p:nvPr>
            <p:ph type="dt" sz="half" idx="10"/>
          </p:nvPr>
        </p:nvSpPr>
        <p:spPr/>
        <p:txBody>
          <a:bodyPr/>
          <a:lstStyle/>
          <a:p>
            <a:fld id="{A1638552-48CD-4579-B369-05EA0D93F2D0}" type="datetime1">
              <a:rPr lang="en-US" smtClean="0"/>
              <a:t>5/23/2024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1000" y="1371600"/>
            <a:ext cx="8382000" cy="4952999"/>
          </a:xfrm>
        </p:spPr>
      </p:pic>
    </p:spTree>
    <p:extLst>
      <p:ext uri="{BB962C8B-B14F-4D97-AF65-F5344CB8AC3E}">
        <p14:creationId xmlns:p14="http://schemas.microsoft.com/office/powerpoint/2010/main" val="279749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t>Inference: Examining patterns over the years reveals trends in used car prices, kilometers driven, and the quantity of cars available.</a:t>
            </a:r>
          </a:p>
        </p:txBody>
      </p:sp>
      <p:sp>
        <p:nvSpPr>
          <p:cNvPr id="3" name="Date Placeholder 2"/>
          <p:cNvSpPr>
            <a:spLocks noGrp="1"/>
          </p:cNvSpPr>
          <p:nvPr>
            <p:ph type="dt" sz="half" idx="10"/>
          </p:nvPr>
        </p:nvSpPr>
        <p:spPr/>
        <p:txBody>
          <a:bodyPr/>
          <a:lstStyle/>
          <a:p>
            <a:fld id="{A1638552-48CD-4579-B369-05EA0D93F2D0}" type="datetime1">
              <a:rPr lang="en-US" smtClean="0"/>
              <a:t>5/23/2024</a:t>
            </a:fld>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4" y="1447800"/>
            <a:ext cx="8613775" cy="4724400"/>
          </a:xfrm>
        </p:spPr>
      </p:pic>
    </p:spTree>
    <p:extLst>
      <p:ext uri="{BB962C8B-B14F-4D97-AF65-F5344CB8AC3E}">
        <p14:creationId xmlns:p14="http://schemas.microsoft.com/office/powerpoint/2010/main" val="9646682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231</TotalTime>
  <Words>350</Words>
  <Application>Microsoft Office PowerPoint</Application>
  <PresentationFormat>On-screen Show (4:3)</PresentationFormat>
  <Paragraphs>49</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Georgia</vt:lpstr>
      <vt:lpstr>Wingdings</vt:lpstr>
      <vt:lpstr>Wingdings 2</vt:lpstr>
      <vt:lpstr>Civic</vt:lpstr>
      <vt:lpstr>Capstone Submission</vt:lpstr>
      <vt:lpstr>Used Car Price Prediction </vt:lpstr>
      <vt:lpstr>PowerPoint Presentation</vt:lpstr>
      <vt:lpstr>PowerPoint Presentation</vt:lpstr>
      <vt:lpstr>Inference: Here, we clearly see that over the years, the total kilometers driven by cars being resold vary. Before 2012, the usage was not as high, but it peaked in 2012. After that, the trend slowed down, and by 2020, cars arriving for resale had driven less than 50,000 kilometers.</vt:lpstr>
      <vt:lpstr>Inference: The selling price is higher in the Trustmaker Dealer category with a lower rate of distance driven by cars. Conversely, individual selling prices are lower when the kilometers driven are higher.</vt:lpstr>
      <vt:lpstr> Inference: In the automatic transmission segment, prices are higher than in the manual vehicle segment. Conversely, automatic vehicles tend to be driven less compared to manual vehicles.</vt:lpstr>
      <vt:lpstr>Inference: In the automatic segment, dealer prices are higher than those of Trustmark Dealers and individuals. However, in the manual segment, Trustmark Dealers have higher prices than the others.</vt:lpstr>
      <vt:lpstr>Inference: Examining patterns over the years reveals trends in used car prices, kilometers driven, and the quantity of cars available.</vt:lpstr>
      <vt:lpstr>Outlier Detection And Tretment</vt:lpstr>
      <vt:lpstr>Extracting Important Features</vt:lpstr>
      <vt:lpstr>Label Encoding for Model Building</vt:lpstr>
      <vt:lpstr>Selecting and Splitting Data</vt:lpstr>
      <vt:lpstr>Creating eval Function &amp; Model importing</vt:lpstr>
      <vt:lpstr>Model Comparison</vt:lpstr>
      <vt:lpstr>Finalizing Model</vt:lpstr>
      <vt:lpstr>Generating Random Data Points and Model Testing</vt:lpstr>
      <vt:lpstr>Loading Model</vt:lpstr>
      <vt:lpstr>File Uploading inGithub Repo.</vt:lpstr>
      <vt:lpstr>Streamlit App Interface Link:-Fill the used car details to predict the price</vt:lpstr>
      <vt:lpstr>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Submission</dc:title>
  <dc:creator>Pcc</dc:creator>
  <cp:lastModifiedBy>Peter1991</cp:lastModifiedBy>
  <cp:revision>21</cp:revision>
  <dcterms:created xsi:type="dcterms:W3CDTF">2024-05-03T13:07:48Z</dcterms:created>
  <dcterms:modified xsi:type="dcterms:W3CDTF">2024-05-23T15:13:32Z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2024-05-23T15:13:32Z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a1bfc74b-c60d-42b7-9054-64891b31d3ed</vt:lpwstr>
  </property>
  <property fmtid="{D5CDD505-2E9C-101B-9397-08002B2CF9AE}" pid="7" name="MSIP_Label_defa4170-0d19-0005-0004-bc88714345d2_ActionId">
    <vt:lpwstr>b5208b72-356f-4e2c-b6f3-398f9f667086</vt:lpwstr>
  </property>
  <property fmtid="{D5CDD505-2E9C-101B-9397-08002B2CF9AE}" pid="8" name="MSIP_Label_defa4170-0d19-0005-0004-bc88714345d2_ContentBits">
    <vt:lpwstr>0</vt:lpwstr>
  </property>
</Properties>
</file>