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MvMBq6T8RTdI6MLal/kf8wXVl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498DF1"/>
                </a:solidFill>
              </a:defRPr>
            </a:lvl1pPr>
            <a:lvl2pPr lvl="1" algn="ctr">
              <a:spcBef>
                <a:spcPts val="600"/>
              </a:spcBef>
              <a:spcAft>
                <a:spcPts val="0"/>
              </a:spcAft>
              <a:buSzPts val="1440"/>
              <a:buNone/>
              <a:defRPr>
                <a:solidFill>
                  <a:srgbClr val="888888"/>
                </a:solidFill>
              </a:defRPr>
            </a:lvl2pPr>
            <a:lvl3pPr lvl="2" algn="ctr">
              <a:spcBef>
                <a:spcPts val="600"/>
              </a:spcBef>
              <a:spcAft>
                <a:spcPts val="0"/>
              </a:spcAft>
              <a:buSzPts val="1280"/>
              <a:buNone/>
              <a:defRPr>
                <a:solidFill>
                  <a:srgbClr val="888888"/>
                </a:solidFill>
              </a:defRPr>
            </a:lvl3pPr>
            <a:lvl4pPr lvl="3" algn="ctr">
              <a:spcBef>
                <a:spcPts val="600"/>
              </a:spcBef>
              <a:spcAft>
                <a:spcPts val="0"/>
              </a:spcAft>
              <a:buSzPts val="1120"/>
              <a:buNone/>
              <a:defRPr>
                <a:solidFill>
                  <a:srgbClr val="888888"/>
                </a:solidFill>
              </a:defRPr>
            </a:lvl4pPr>
            <a:lvl5pPr lvl="4" algn="ctr">
              <a:spcBef>
                <a:spcPts val="600"/>
              </a:spcBef>
              <a:spcAft>
                <a:spcPts val="0"/>
              </a:spcAft>
              <a:buSzPts val="1120"/>
              <a:buNone/>
              <a:defRPr>
                <a:solidFill>
                  <a:srgbClr val="888888"/>
                </a:solidFill>
              </a:defRPr>
            </a:lvl5pPr>
            <a:lvl6pPr lvl="5" algn="ctr">
              <a:spcBef>
                <a:spcPts val="600"/>
              </a:spcBef>
              <a:spcAft>
                <a:spcPts val="0"/>
              </a:spcAft>
              <a:buSzPts val="1120"/>
              <a:buNone/>
              <a:defRPr>
                <a:solidFill>
                  <a:srgbClr val="888888"/>
                </a:solidFill>
              </a:defRPr>
            </a:lvl6pPr>
            <a:lvl7pPr lvl="6" algn="ctr">
              <a:spcBef>
                <a:spcPts val="600"/>
              </a:spcBef>
              <a:spcAft>
                <a:spcPts val="0"/>
              </a:spcAft>
              <a:buSzPts val="1120"/>
              <a:buNone/>
              <a:defRPr>
                <a:solidFill>
                  <a:srgbClr val="888888"/>
                </a:solidFill>
              </a:defRPr>
            </a:lvl7pPr>
            <a:lvl8pPr lvl="7" algn="ctr">
              <a:spcBef>
                <a:spcPts val="600"/>
              </a:spcBef>
              <a:spcAft>
                <a:spcPts val="0"/>
              </a:spcAft>
              <a:buSzPts val="1120"/>
              <a:buNone/>
              <a:defRPr>
                <a:solidFill>
                  <a:srgbClr val="888888"/>
                </a:solidFill>
              </a:defRPr>
            </a:lvl8pPr>
            <a:lvl9pPr lvl="8" algn="ctr">
              <a:spcBef>
                <a:spcPts val="600"/>
              </a:spcBef>
              <a:spcAft>
                <a:spcPts val="600"/>
              </a:spcAft>
              <a:buSzPts val="1120"/>
              <a:buNone/>
              <a:defRPr>
                <a:solidFill>
                  <a:srgbClr val="888888"/>
                </a:solidFill>
              </a:defRPr>
            </a:lvl9pPr>
          </a:lstStyle>
          <a:p/>
        </p:txBody>
      </p:sp>
      <p:sp>
        <p:nvSpPr>
          <p:cNvPr id="20" name="Google Shape;20;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cap="flat" cmpd="sng" w="12700">
            <a:solidFill>
              <a:schemeClr val="dk1"/>
            </a:solidFill>
            <a:prstDash val="solid"/>
            <a:round/>
            <a:headEnd len="sm" w="sm" type="none"/>
            <a:tailEnd len="sm" w="sm" type="none"/>
          </a:ln>
        </p:spPr>
      </p:cxnSp>
      <p:cxnSp>
        <p:nvCxnSpPr>
          <p:cNvPr id="24" name="Google Shape;24;p15"/>
          <p:cNvCxnSpPr/>
          <p:nvPr/>
        </p:nvCxnSpPr>
        <p:spPr>
          <a:xfrm flipH="1">
            <a:off x="6108170" y="91545"/>
            <a:ext cx="6080655" cy="6080655"/>
          </a:xfrm>
          <a:prstGeom prst="straightConnector1">
            <a:avLst/>
          </a:prstGeom>
          <a:noFill/>
          <a:ln cap="flat" cmpd="sng" w="12700">
            <a:solidFill>
              <a:schemeClr val="dk1"/>
            </a:solidFill>
            <a:prstDash val="solid"/>
            <a:round/>
            <a:headEnd len="sm" w="sm" type="none"/>
            <a:tailEnd len="sm" w="sm" type="none"/>
          </a:ln>
        </p:spPr>
      </p:cxnSp>
      <p:cxnSp>
        <p:nvCxnSpPr>
          <p:cNvPr id="25" name="Google Shape;25;p15"/>
          <p:cNvCxnSpPr/>
          <p:nvPr/>
        </p:nvCxnSpPr>
        <p:spPr>
          <a:xfrm flipH="1">
            <a:off x="7235825" y="228600"/>
            <a:ext cx="4953000" cy="4953000"/>
          </a:xfrm>
          <a:prstGeom prst="straightConnector1">
            <a:avLst/>
          </a:prstGeom>
          <a:noFill/>
          <a:ln cap="flat" cmpd="sng" w="12700">
            <a:solidFill>
              <a:schemeClr val="dk1"/>
            </a:solidFill>
            <a:prstDash val="solid"/>
            <a:round/>
            <a:headEnd len="sm" w="sm" type="none"/>
            <a:tailEnd len="sm" w="sm" type="none"/>
          </a:ln>
        </p:spPr>
      </p:cxnSp>
      <p:cxnSp>
        <p:nvCxnSpPr>
          <p:cNvPr id="26" name="Google Shape;26;p15"/>
          <p:cNvCxnSpPr/>
          <p:nvPr/>
        </p:nvCxnSpPr>
        <p:spPr>
          <a:xfrm flipH="1">
            <a:off x="7335837" y="32278"/>
            <a:ext cx="4852989" cy="4852989"/>
          </a:xfrm>
          <a:prstGeom prst="straightConnector1">
            <a:avLst/>
          </a:prstGeom>
          <a:noFill/>
          <a:ln cap="flat" cmpd="sng" w="31750">
            <a:solidFill>
              <a:schemeClr val="dk1"/>
            </a:solidFill>
            <a:prstDash val="solid"/>
            <a:round/>
            <a:headEnd len="sm" w="sm" type="none"/>
            <a:tailEnd len="sm" w="sm" type="none"/>
          </a:ln>
        </p:spPr>
      </p:cxnSp>
      <p:cxnSp>
        <p:nvCxnSpPr>
          <p:cNvPr id="27" name="Google Shape;27;p15"/>
          <p:cNvCxnSpPr/>
          <p:nvPr/>
        </p:nvCxnSpPr>
        <p:spPr>
          <a:xfrm flipH="1">
            <a:off x="7845426" y="609601"/>
            <a:ext cx="4343399" cy="4343399"/>
          </a:xfrm>
          <a:prstGeom prst="straightConnector1">
            <a:avLst/>
          </a:prstGeom>
          <a:noFill/>
          <a:ln cap="flat" cmpd="sng" w="31750">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p:nvPr>
            <p:ph idx="2" type="pic"/>
          </p:nvPr>
        </p:nvSpPr>
        <p:spPr>
          <a:xfrm>
            <a:off x="685800" y="533400"/>
            <a:ext cx="10818812" cy="3124200"/>
          </a:xfrm>
          <a:prstGeom prst="snip2DiagRect">
            <a:avLst>
              <a:gd fmla="val 10815" name="adj1"/>
              <a:gd fmla="val 0" name="adj2"/>
            </a:avLst>
          </a:prstGeom>
          <a:noFill/>
          <a:ln cap="flat" cmpd="sng" w="15875">
            <a:solidFill>
              <a:schemeClr val="dk1">
                <a:alpha val="40000"/>
              </a:schemeClr>
            </a:solidFill>
            <a:prstDash val="solid"/>
            <a:round/>
            <a:headEnd len="sm" w="sm" type="none"/>
            <a:tailEnd len="sm" w="sm" type="none"/>
          </a:ln>
        </p:spPr>
      </p:sp>
      <p:sp>
        <p:nvSpPr>
          <p:cNvPr id="82" name="Google Shape;82;p24"/>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2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5"/>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498DF1"/>
                </a:solidFill>
              </a:defRPr>
            </a:lvl1pPr>
            <a:lvl2pPr indent="-228600" lvl="1" marL="914400" algn="l">
              <a:spcBef>
                <a:spcPts val="600"/>
              </a:spcBef>
              <a:spcAft>
                <a:spcPts val="0"/>
              </a:spcAft>
              <a:buSzPts val="1440"/>
              <a:buNone/>
              <a:defRPr sz="1800">
                <a:solidFill>
                  <a:srgbClr val="888888"/>
                </a:solidFill>
              </a:defRPr>
            </a:lvl2pPr>
            <a:lvl3pPr indent="-228600" lvl="2" marL="1371600" algn="l">
              <a:spcBef>
                <a:spcPts val="600"/>
              </a:spcBef>
              <a:spcAft>
                <a:spcPts val="0"/>
              </a:spcAft>
              <a:buSzPts val="1280"/>
              <a:buNone/>
              <a:defRPr sz="1600">
                <a:solidFill>
                  <a:srgbClr val="888888"/>
                </a:solidFill>
              </a:defRPr>
            </a:lvl3pPr>
            <a:lvl4pPr indent="-228600" lvl="3" marL="1828800" algn="l">
              <a:spcBef>
                <a:spcPts val="600"/>
              </a:spcBef>
              <a:spcAft>
                <a:spcPts val="0"/>
              </a:spcAft>
              <a:buSzPts val="1120"/>
              <a:buNone/>
              <a:defRPr sz="1400">
                <a:solidFill>
                  <a:srgbClr val="888888"/>
                </a:solidFill>
              </a:defRPr>
            </a:lvl4pPr>
            <a:lvl5pPr indent="-228600" lvl="4" marL="2286000" algn="l">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600"/>
              </a:spcAft>
              <a:buSzPts val="1120"/>
              <a:buNone/>
              <a:defRPr sz="1400">
                <a:solidFill>
                  <a:srgbClr val="888888"/>
                </a:solidFill>
              </a:defRPr>
            </a:lvl9pPr>
          </a:lstStyle>
          <a:p/>
        </p:txBody>
      </p:sp>
      <p:sp>
        <p:nvSpPr>
          <p:cNvPr id="89" name="Google Shape;89;p2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6"/>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Century Gothic"/>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26"/>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498DF1"/>
                </a:solidFill>
              </a:defRPr>
            </a:lvl1pPr>
            <a:lvl2pPr indent="-228600" lvl="1" marL="914400" algn="l">
              <a:spcBef>
                <a:spcPts val="600"/>
              </a:spcBef>
              <a:spcAft>
                <a:spcPts val="0"/>
              </a:spcAft>
              <a:buSzPts val="1440"/>
              <a:buNone/>
              <a:defRPr sz="1800">
                <a:solidFill>
                  <a:srgbClr val="888888"/>
                </a:solidFill>
              </a:defRPr>
            </a:lvl2pPr>
            <a:lvl3pPr indent="-228600" lvl="2" marL="1371600" algn="l">
              <a:spcBef>
                <a:spcPts val="600"/>
              </a:spcBef>
              <a:spcAft>
                <a:spcPts val="0"/>
              </a:spcAft>
              <a:buSzPts val="1280"/>
              <a:buNone/>
              <a:defRPr sz="1600">
                <a:solidFill>
                  <a:srgbClr val="888888"/>
                </a:solidFill>
              </a:defRPr>
            </a:lvl3pPr>
            <a:lvl4pPr indent="-228600" lvl="3" marL="1828800" algn="l">
              <a:spcBef>
                <a:spcPts val="600"/>
              </a:spcBef>
              <a:spcAft>
                <a:spcPts val="0"/>
              </a:spcAft>
              <a:buSzPts val="1120"/>
              <a:buNone/>
              <a:defRPr sz="1400">
                <a:solidFill>
                  <a:srgbClr val="888888"/>
                </a:solidFill>
              </a:defRPr>
            </a:lvl4pPr>
            <a:lvl5pPr indent="-228600" lvl="4" marL="2286000" algn="l">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600"/>
              </a:spcAft>
              <a:buSzPts val="1120"/>
              <a:buNone/>
              <a:defRPr sz="1400">
                <a:solidFill>
                  <a:srgbClr val="888888"/>
                </a:solidFill>
              </a:defRPr>
            </a:lvl9pPr>
          </a:lstStyle>
          <a:p/>
        </p:txBody>
      </p:sp>
      <p:sp>
        <p:nvSpPr>
          <p:cNvPr id="96" name="Google Shape;96;p2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7"/>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498DF1"/>
                </a:solidFill>
              </a:defRPr>
            </a:lvl1pPr>
            <a:lvl2pPr indent="-228600" lvl="1" marL="914400" algn="l">
              <a:spcBef>
                <a:spcPts val="600"/>
              </a:spcBef>
              <a:spcAft>
                <a:spcPts val="0"/>
              </a:spcAft>
              <a:buSzPts val="1440"/>
              <a:buNone/>
              <a:defRPr sz="1800">
                <a:solidFill>
                  <a:srgbClr val="888888"/>
                </a:solidFill>
              </a:defRPr>
            </a:lvl2pPr>
            <a:lvl3pPr indent="-228600" lvl="2" marL="1371600" algn="l">
              <a:spcBef>
                <a:spcPts val="600"/>
              </a:spcBef>
              <a:spcAft>
                <a:spcPts val="0"/>
              </a:spcAft>
              <a:buSzPts val="1280"/>
              <a:buNone/>
              <a:defRPr sz="1600">
                <a:solidFill>
                  <a:srgbClr val="888888"/>
                </a:solidFill>
              </a:defRPr>
            </a:lvl3pPr>
            <a:lvl4pPr indent="-228600" lvl="3" marL="1828800" algn="l">
              <a:spcBef>
                <a:spcPts val="600"/>
              </a:spcBef>
              <a:spcAft>
                <a:spcPts val="0"/>
              </a:spcAft>
              <a:buSzPts val="1120"/>
              <a:buNone/>
              <a:defRPr sz="1400">
                <a:solidFill>
                  <a:srgbClr val="888888"/>
                </a:solidFill>
              </a:defRPr>
            </a:lvl4pPr>
            <a:lvl5pPr indent="-228600" lvl="4" marL="2286000" algn="l">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600"/>
              </a:spcAft>
              <a:buSzPts val="1120"/>
              <a:buNone/>
              <a:defRPr sz="1400">
                <a:solidFill>
                  <a:srgbClr val="888888"/>
                </a:solidFill>
              </a:defRPr>
            </a:lvl9pPr>
          </a:lstStyle>
          <a:p/>
        </p:txBody>
      </p:sp>
      <p:sp>
        <p:nvSpPr>
          <p:cNvPr id="104" name="Google Shape;104;p2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7" name="Shape 107"/>
        <p:cNvGrpSpPr/>
        <p:nvPr/>
      </p:nvGrpSpPr>
      <p:grpSpPr>
        <a:xfrm>
          <a:off x="0" y="0"/>
          <a:ext cx="0" cy="0"/>
          <a:chOff x="0" y="0"/>
          <a:chExt cx="0" cy="0"/>
        </a:xfrm>
      </p:grpSpPr>
      <p:sp>
        <p:nvSpPr>
          <p:cNvPr id="108" name="Google Shape;108;p28"/>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200"/>
              <a:buFont typeface="Century Gothic"/>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dk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28"/>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498DF1"/>
                </a:solidFill>
              </a:defRPr>
            </a:lvl1pPr>
            <a:lvl2pPr indent="-228600" lvl="1" marL="914400" algn="l">
              <a:spcBef>
                <a:spcPts val="600"/>
              </a:spcBef>
              <a:spcAft>
                <a:spcPts val="0"/>
              </a:spcAft>
              <a:buSzPts val="1440"/>
              <a:buNone/>
              <a:defRPr sz="1800">
                <a:solidFill>
                  <a:srgbClr val="888888"/>
                </a:solidFill>
              </a:defRPr>
            </a:lvl2pPr>
            <a:lvl3pPr indent="-228600" lvl="2" marL="1371600" algn="l">
              <a:spcBef>
                <a:spcPts val="600"/>
              </a:spcBef>
              <a:spcAft>
                <a:spcPts val="0"/>
              </a:spcAft>
              <a:buSzPts val="1280"/>
              <a:buNone/>
              <a:defRPr sz="1600">
                <a:solidFill>
                  <a:srgbClr val="888888"/>
                </a:solidFill>
              </a:defRPr>
            </a:lvl3pPr>
            <a:lvl4pPr indent="-228600" lvl="3" marL="1828800" algn="l">
              <a:spcBef>
                <a:spcPts val="600"/>
              </a:spcBef>
              <a:spcAft>
                <a:spcPts val="0"/>
              </a:spcAft>
              <a:buSzPts val="1120"/>
              <a:buNone/>
              <a:defRPr sz="1400">
                <a:solidFill>
                  <a:srgbClr val="888888"/>
                </a:solidFill>
              </a:defRPr>
            </a:lvl4pPr>
            <a:lvl5pPr indent="-228600" lvl="4" marL="2286000" algn="l">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600"/>
              </a:spcAft>
              <a:buSzPts val="1120"/>
              <a:buNone/>
              <a:defRPr sz="1400">
                <a:solidFill>
                  <a:srgbClr val="888888"/>
                </a:solidFill>
              </a:defRPr>
            </a:lvl9pPr>
          </a:lstStyle>
          <a:p/>
        </p:txBody>
      </p:sp>
      <p:sp>
        <p:nvSpPr>
          <p:cNvPr id="111" name="Google Shape;111;p2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dk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0" u="none" cap="none" strike="noStrik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6" name="Shape 116"/>
        <p:cNvGrpSpPr/>
        <p:nvPr/>
      </p:nvGrpSpPr>
      <p:grpSpPr>
        <a:xfrm>
          <a:off x="0" y="0"/>
          <a:ext cx="0" cy="0"/>
          <a:chOff x="0" y="0"/>
          <a:chExt cx="0" cy="0"/>
        </a:xfrm>
      </p:grpSpPr>
      <p:sp>
        <p:nvSpPr>
          <p:cNvPr id="117" name="Google Shape;117;p29"/>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dk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29"/>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498DF1"/>
                </a:solidFill>
              </a:defRPr>
            </a:lvl1pPr>
            <a:lvl2pPr indent="-228600" lvl="1" marL="914400" algn="l">
              <a:spcBef>
                <a:spcPts val="600"/>
              </a:spcBef>
              <a:spcAft>
                <a:spcPts val="0"/>
              </a:spcAft>
              <a:buSzPts val="1440"/>
              <a:buNone/>
              <a:defRPr sz="1800">
                <a:solidFill>
                  <a:srgbClr val="888888"/>
                </a:solidFill>
              </a:defRPr>
            </a:lvl2pPr>
            <a:lvl3pPr indent="-228600" lvl="2" marL="1371600" algn="l">
              <a:spcBef>
                <a:spcPts val="600"/>
              </a:spcBef>
              <a:spcAft>
                <a:spcPts val="0"/>
              </a:spcAft>
              <a:buSzPts val="1280"/>
              <a:buNone/>
              <a:defRPr sz="1600">
                <a:solidFill>
                  <a:srgbClr val="888888"/>
                </a:solidFill>
              </a:defRPr>
            </a:lvl3pPr>
            <a:lvl4pPr indent="-228600" lvl="3" marL="1828800" algn="l">
              <a:spcBef>
                <a:spcPts val="600"/>
              </a:spcBef>
              <a:spcAft>
                <a:spcPts val="0"/>
              </a:spcAft>
              <a:buSzPts val="1120"/>
              <a:buNone/>
              <a:defRPr sz="1400">
                <a:solidFill>
                  <a:srgbClr val="888888"/>
                </a:solidFill>
              </a:defRPr>
            </a:lvl4pPr>
            <a:lvl5pPr indent="-228600" lvl="4" marL="2286000" algn="l">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600"/>
              </a:spcAft>
              <a:buSzPts val="1120"/>
              <a:buNone/>
              <a:defRPr sz="1400">
                <a:solidFill>
                  <a:srgbClr val="888888"/>
                </a:solidFill>
              </a:defRPr>
            </a:lvl9pPr>
          </a:lstStyle>
          <a:p/>
        </p:txBody>
      </p:sp>
      <p:sp>
        <p:nvSpPr>
          <p:cNvPr id="120" name="Google Shape;120;p2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3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3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31"/>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1"/>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3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498DF1"/>
                </a:solidFill>
              </a:defRPr>
            </a:lvl1pPr>
            <a:lvl2pPr indent="-228600" lvl="1" marL="914400" algn="l">
              <a:spcBef>
                <a:spcPts val="600"/>
              </a:spcBef>
              <a:spcAft>
                <a:spcPts val="0"/>
              </a:spcAft>
              <a:buSzPts val="1440"/>
              <a:buNone/>
              <a:defRPr sz="1800">
                <a:solidFill>
                  <a:srgbClr val="888888"/>
                </a:solidFill>
              </a:defRPr>
            </a:lvl2pPr>
            <a:lvl3pPr indent="-228600" lvl="2" marL="1371600" algn="l">
              <a:spcBef>
                <a:spcPts val="600"/>
              </a:spcBef>
              <a:spcAft>
                <a:spcPts val="0"/>
              </a:spcAft>
              <a:buSzPts val="1280"/>
              <a:buNone/>
              <a:defRPr sz="1600">
                <a:solidFill>
                  <a:srgbClr val="888888"/>
                </a:solidFill>
              </a:defRPr>
            </a:lvl3pPr>
            <a:lvl4pPr indent="-228600" lvl="3" marL="1828800" algn="l">
              <a:spcBef>
                <a:spcPts val="600"/>
              </a:spcBef>
              <a:spcAft>
                <a:spcPts val="0"/>
              </a:spcAft>
              <a:buSzPts val="1120"/>
              <a:buNone/>
              <a:defRPr sz="1400">
                <a:solidFill>
                  <a:srgbClr val="888888"/>
                </a:solidFill>
              </a:defRPr>
            </a:lvl4pPr>
            <a:lvl5pPr indent="-228600" lvl="4" marL="2286000" algn="l">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600"/>
              </a:spcAft>
              <a:buSzPts val="1120"/>
              <a:buNone/>
              <a:defRPr sz="1400">
                <a:solidFill>
                  <a:srgbClr val="888888"/>
                </a:solidFill>
              </a:defRPr>
            </a:lvl9pPr>
          </a:lstStyle>
          <a:p/>
        </p:txBody>
      </p:sp>
      <p:sp>
        <p:nvSpPr>
          <p:cNvPr id="37" name="Google Shape;37;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18"/>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dk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19"/>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19"/>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dk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19"/>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1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22"/>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2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p:nvPr>
            <p:ph idx="2" type="pic"/>
          </p:nvPr>
        </p:nvSpPr>
        <p:spPr>
          <a:xfrm>
            <a:off x="989012" y="914400"/>
            <a:ext cx="3280974" cy="4572000"/>
          </a:xfrm>
          <a:prstGeom prst="snip2DiagRect">
            <a:avLst>
              <a:gd fmla="val 10815" name="adj1"/>
              <a:gd fmla="val 0" name="adj2"/>
            </a:avLst>
          </a:prstGeom>
          <a:noFill/>
          <a:ln cap="flat" cmpd="sng" w="15875">
            <a:solidFill>
              <a:schemeClr val="dk1">
                <a:alpha val="40000"/>
              </a:schemeClr>
            </a:solidFill>
            <a:prstDash val="solid"/>
            <a:round/>
            <a:headEnd len="sm" w="sm" type="none"/>
            <a:tailEnd len="sm" w="sm" type="none"/>
          </a:ln>
        </p:spPr>
      </p:sp>
      <p:sp>
        <p:nvSpPr>
          <p:cNvPr id="75" name="Google Shape;75;p23"/>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2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78ACF9"/>
            </a:gs>
          </a:gsLst>
          <a:path path="circle">
            <a:fillToRect b="50%" l="50%" r="50%" t="50%"/>
          </a:path>
          <a:tileRect/>
        </a:gradFill>
      </p:bgPr>
    </p:bg>
    <p:spTree>
      <p:nvGrpSpPr>
        <p:cNvPr id="5" name="Shape 5"/>
        <p:cNvGrpSpPr/>
        <p:nvPr/>
      </p:nvGrpSpPr>
      <p:grpSpPr>
        <a:xfrm>
          <a:off x="0" y="0"/>
          <a:ext cx="0" cy="0"/>
          <a:chOff x="0" y="0"/>
          <a:chExt cx="0" cy="0"/>
        </a:xfrm>
      </p:grpSpPr>
      <p:grpSp>
        <p:nvGrpSpPr>
          <p:cNvPr id="6" name="Google Shape;6;p14"/>
          <p:cNvGrpSpPr/>
          <p:nvPr/>
        </p:nvGrpSpPr>
        <p:grpSpPr>
          <a:xfrm>
            <a:off x="9206969" y="2963333"/>
            <a:ext cx="2981858" cy="3208867"/>
            <a:chOff x="9206969" y="2963333"/>
            <a:chExt cx="2981858" cy="3208867"/>
          </a:xfrm>
        </p:grpSpPr>
        <p:cxnSp>
          <p:nvCxnSpPr>
            <p:cNvPr id="7" name="Google Shape;7;p14"/>
            <p:cNvCxnSpPr/>
            <p:nvPr/>
          </p:nvCxnSpPr>
          <p:spPr>
            <a:xfrm flipH="1">
              <a:off x="11276012" y="2963333"/>
              <a:ext cx="912814" cy="912812"/>
            </a:xfrm>
            <a:prstGeom prst="straightConnector1">
              <a:avLst/>
            </a:prstGeom>
            <a:noFill/>
            <a:ln cap="flat" cmpd="sng" w="9525">
              <a:solidFill>
                <a:schemeClr val="dk1"/>
              </a:solidFill>
              <a:prstDash val="solid"/>
              <a:round/>
              <a:headEnd len="sm" w="sm" type="none"/>
              <a:tailEnd len="sm" w="sm" type="none"/>
            </a:ln>
          </p:spPr>
        </p:cxnSp>
        <p:cxnSp>
          <p:nvCxnSpPr>
            <p:cNvPr id="8" name="Google Shape;8;p14"/>
            <p:cNvCxnSpPr/>
            <p:nvPr/>
          </p:nvCxnSpPr>
          <p:spPr>
            <a:xfrm flipH="1">
              <a:off x="9206969" y="3190344"/>
              <a:ext cx="2981857" cy="2981856"/>
            </a:xfrm>
            <a:prstGeom prst="straightConnector1">
              <a:avLst/>
            </a:prstGeom>
            <a:noFill/>
            <a:ln cap="flat" cmpd="sng" w="9525">
              <a:solidFill>
                <a:schemeClr val="dk1"/>
              </a:solidFill>
              <a:prstDash val="solid"/>
              <a:round/>
              <a:headEnd len="sm" w="sm" type="none"/>
              <a:tailEnd len="sm" w="sm" type="none"/>
            </a:ln>
          </p:spPr>
        </p:cxnSp>
        <p:cxnSp>
          <p:nvCxnSpPr>
            <p:cNvPr id="9" name="Google Shape;9;p14"/>
            <p:cNvCxnSpPr/>
            <p:nvPr/>
          </p:nvCxnSpPr>
          <p:spPr>
            <a:xfrm flipH="1">
              <a:off x="10292292" y="3285067"/>
              <a:ext cx="1896534" cy="1896533"/>
            </a:xfrm>
            <a:prstGeom prst="straightConnector1">
              <a:avLst/>
            </a:prstGeom>
            <a:noFill/>
            <a:ln cap="flat" cmpd="sng" w="9525">
              <a:solidFill>
                <a:schemeClr val="dk1"/>
              </a:solidFill>
              <a:prstDash val="solid"/>
              <a:round/>
              <a:headEnd len="sm" w="sm" type="none"/>
              <a:tailEnd len="sm" w="sm" type="none"/>
            </a:ln>
          </p:spPr>
        </p:cxnSp>
        <p:cxnSp>
          <p:nvCxnSpPr>
            <p:cNvPr id="10" name="Google Shape;10;p14"/>
            <p:cNvCxnSpPr/>
            <p:nvPr/>
          </p:nvCxnSpPr>
          <p:spPr>
            <a:xfrm flipH="1">
              <a:off x="10443103" y="3131080"/>
              <a:ext cx="1745722" cy="1745720"/>
            </a:xfrm>
            <a:prstGeom prst="straightConnector1">
              <a:avLst/>
            </a:prstGeom>
            <a:noFill/>
            <a:ln cap="flat" cmpd="sng" w="28575">
              <a:solidFill>
                <a:schemeClr val="dk1"/>
              </a:solidFill>
              <a:prstDash val="solid"/>
              <a:round/>
              <a:headEnd len="sm" w="sm" type="none"/>
              <a:tailEnd len="sm" w="sm" type="none"/>
            </a:ln>
          </p:spPr>
        </p:cxnSp>
        <p:cxnSp>
          <p:nvCxnSpPr>
            <p:cNvPr id="11" name="Google Shape;11;p14"/>
            <p:cNvCxnSpPr/>
            <p:nvPr/>
          </p:nvCxnSpPr>
          <p:spPr>
            <a:xfrm flipH="1">
              <a:off x="10918826" y="3683001"/>
              <a:ext cx="1270001" cy="1269999"/>
            </a:xfrm>
            <a:prstGeom prst="straightConnector1">
              <a:avLst/>
            </a:prstGeom>
            <a:noFill/>
            <a:ln cap="flat" cmpd="sng" w="28575">
              <a:solidFill>
                <a:schemeClr val="dk1"/>
              </a:solidFill>
              <a:prstDash val="solid"/>
              <a:round/>
              <a:headEnd len="sm" w="sm" type="none"/>
              <a:tailEnd len="sm" w="sm" type="none"/>
            </a:ln>
          </p:spPr>
        </p:cxnSp>
      </p:grpSp>
      <p:sp>
        <p:nvSpPr>
          <p:cNvPr id="12" name="Google Shape;12;p14"/>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Century Gothic"/>
              <a:buNone/>
              <a:defRPr b="0" i="0" sz="36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3" name="Google Shape;13;p14"/>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dk1"/>
              </a:buClr>
              <a:buSzPts val="1600"/>
              <a:buFont typeface="Noto Sans Symbols"/>
              <a:buChar char="▶"/>
              <a:defRPr b="0" i="0" sz="2000" u="none" cap="none" strike="noStrike">
                <a:solidFill>
                  <a:srgbClr val="498DF1"/>
                </a:solidFill>
                <a:latin typeface="Century Gothic"/>
                <a:ea typeface="Century Gothic"/>
                <a:cs typeface="Century Gothic"/>
                <a:sym typeface="Century Gothic"/>
              </a:defRPr>
            </a:lvl1pPr>
            <a:lvl2pPr indent="-320040" lvl="1" marL="914400" marR="0" rtl="0" algn="l">
              <a:spcBef>
                <a:spcPts val="600"/>
              </a:spcBef>
              <a:spcAft>
                <a:spcPts val="0"/>
              </a:spcAft>
              <a:buClr>
                <a:schemeClr val="dk1"/>
              </a:buClr>
              <a:buSzPts val="1440"/>
              <a:buFont typeface="Noto Sans Symbols"/>
              <a:buChar char="▶"/>
              <a:defRPr b="0" i="0" sz="1800" u="none" cap="none" strike="noStrike">
                <a:solidFill>
                  <a:srgbClr val="498DF1"/>
                </a:solidFill>
                <a:latin typeface="Century Gothic"/>
                <a:ea typeface="Century Gothic"/>
                <a:cs typeface="Century Gothic"/>
                <a:sym typeface="Century Gothic"/>
              </a:defRPr>
            </a:lvl2pPr>
            <a:lvl3pPr indent="-309880" lvl="2" marL="1371600" marR="0" rtl="0" algn="l">
              <a:spcBef>
                <a:spcPts val="600"/>
              </a:spcBef>
              <a:spcAft>
                <a:spcPts val="0"/>
              </a:spcAft>
              <a:buClr>
                <a:schemeClr val="dk1"/>
              </a:buClr>
              <a:buSzPts val="1280"/>
              <a:buFont typeface="Noto Sans Symbols"/>
              <a:buChar char="▶"/>
              <a:defRPr b="0" i="0" sz="1600" u="none" cap="none" strike="noStrike">
                <a:solidFill>
                  <a:srgbClr val="498DF1"/>
                </a:solidFill>
                <a:latin typeface="Century Gothic"/>
                <a:ea typeface="Century Gothic"/>
                <a:cs typeface="Century Gothic"/>
                <a:sym typeface="Century Gothic"/>
              </a:defRPr>
            </a:lvl3pPr>
            <a:lvl4pPr indent="-299719" lvl="3" marL="1828800" marR="0" rtl="0" algn="l">
              <a:spcBef>
                <a:spcPts val="600"/>
              </a:spcBef>
              <a:spcAft>
                <a:spcPts val="0"/>
              </a:spcAft>
              <a:buClr>
                <a:schemeClr val="dk1"/>
              </a:buClr>
              <a:buSzPts val="1120"/>
              <a:buFont typeface="Noto Sans Symbols"/>
              <a:buChar char="▶"/>
              <a:defRPr b="0" i="0" sz="1400" u="none" cap="none" strike="noStrike">
                <a:solidFill>
                  <a:srgbClr val="498DF1"/>
                </a:solidFill>
                <a:latin typeface="Century Gothic"/>
                <a:ea typeface="Century Gothic"/>
                <a:cs typeface="Century Gothic"/>
                <a:sym typeface="Century Gothic"/>
              </a:defRPr>
            </a:lvl4pPr>
            <a:lvl5pPr indent="-299720" lvl="4" marL="2286000" marR="0" rtl="0" algn="l">
              <a:spcBef>
                <a:spcPts val="600"/>
              </a:spcBef>
              <a:spcAft>
                <a:spcPts val="0"/>
              </a:spcAft>
              <a:buClr>
                <a:schemeClr val="dk1"/>
              </a:buClr>
              <a:buSzPts val="1120"/>
              <a:buFont typeface="Noto Sans Symbols"/>
              <a:buChar char="▶"/>
              <a:defRPr b="0" i="0" sz="1400" u="none" cap="none" strike="noStrike">
                <a:solidFill>
                  <a:srgbClr val="498DF1"/>
                </a:solidFill>
                <a:latin typeface="Century Gothic"/>
                <a:ea typeface="Century Gothic"/>
                <a:cs typeface="Century Gothic"/>
                <a:sym typeface="Century Gothic"/>
              </a:defRPr>
            </a:lvl5pPr>
            <a:lvl6pPr indent="-299720" lvl="5" marL="2743200" marR="0" rtl="0" algn="l">
              <a:spcBef>
                <a:spcPts val="600"/>
              </a:spcBef>
              <a:spcAft>
                <a:spcPts val="0"/>
              </a:spcAft>
              <a:buClr>
                <a:schemeClr val="dk1"/>
              </a:buClr>
              <a:buSzPts val="1120"/>
              <a:buFont typeface="Noto Sans Symbols"/>
              <a:buChar char="▶"/>
              <a:defRPr b="0" i="0" sz="1400" u="none" cap="none" strike="noStrike">
                <a:solidFill>
                  <a:srgbClr val="498DF1"/>
                </a:solidFill>
                <a:latin typeface="Century Gothic"/>
                <a:ea typeface="Century Gothic"/>
                <a:cs typeface="Century Gothic"/>
                <a:sym typeface="Century Gothic"/>
              </a:defRPr>
            </a:lvl6pPr>
            <a:lvl7pPr indent="-299720" lvl="6" marL="3200400" marR="0" rtl="0" algn="l">
              <a:spcBef>
                <a:spcPts val="600"/>
              </a:spcBef>
              <a:spcAft>
                <a:spcPts val="0"/>
              </a:spcAft>
              <a:buClr>
                <a:schemeClr val="dk1"/>
              </a:buClr>
              <a:buSzPts val="1120"/>
              <a:buFont typeface="Noto Sans Symbols"/>
              <a:buChar char="▶"/>
              <a:defRPr b="0" i="0" sz="1400" u="none" cap="none" strike="noStrike">
                <a:solidFill>
                  <a:srgbClr val="498DF1"/>
                </a:solidFill>
                <a:latin typeface="Century Gothic"/>
                <a:ea typeface="Century Gothic"/>
                <a:cs typeface="Century Gothic"/>
                <a:sym typeface="Century Gothic"/>
              </a:defRPr>
            </a:lvl7pPr>
            <a:lvl8pPr indent="-299720" lvl="7" marL="3657600" marR="0" rtl="0" algn="l">
              <a:spcBef>
                <a:spcPts val="600"/>
              </a:spcBef>
              <a:spcAft>
                <a:spcPts val="0"/>
              </a:spcAft>
              <a:buClr>
                <a:schemeClr val="dk1"/>
              </a:buClr>
              <a:buSzPts val="1120"/>
              <a:buFont typeface="Noto Sans Symbols"/>
              <a:buChar char="▶"/>
              <a:defRPr b="0" i="0" sz="1400" u="none" cap="none" strike="noStrike">
                <a:solidFill>
                  <a:srgbClr val="498DF1"/>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dk1"/>
              </a:buClr>
              <a:buSzPts val="1120"/>
              <a:buFont typeface="Noto Sans Symbols"/>
              <a:buChar char="▶"/>
              <a:defRPr b="0" i="0" sz="1400" u="none" cap="none" strike="noStrike">
                <a:solidFill>
                  <a:srgbClr val="498DF1"/>
                </a:solidFill>
                <a:latin typeface="Century Gothic"/>
                <a:ea typeface="Century Gothic"/>
                <a:cs typeface="Century Gothic"/>
                <a:sym typeface="Century Gothic"/>
              </a:defRPr>
            </a:lvl9pPr>
          </a:lstStyle>
          <a:p/>
        </p:txBody>
      </p:sp>
      <p:sp>
        <p:nvSpPr>
          <p:cNvPr id="14" name="Google Shape;1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E57C4"/>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E57C4"/>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E57C4"/>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E57C4"/>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E57C4"/>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E57C4"/>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E57C4"/>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E57C4"/>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E57C4"/>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E57C4"/>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E57C4"/>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Vaishuhi163/GenAI-Naan-mudhalvan.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ctrTitle"/>
          </p:nvPr>
        </p:nvSpPr>
        <p:spPr>
          <a:xfrm>
            <a:off x="684212" y="548147"/>
            <a:ext cx="8001000" cy="297180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4400"/>
              <a:buFont typeface="Century Gothic"/>
              <a:buNone/>
            </a:pPr>
            <a:r>
              <a:rPr lang="en-US" sz="4400"/>
              <a:t>TNSDC –GENERATIVE AI FOR ENGINEERING</a:t>
            </a:r>
            <a:br>
              <a:rPr lang="en-US" sz="4400"/>
            </a:br>
            <a:r>
              <a:rPr lang="en-US" sz="3600"/>
              <a:t>FINAL PROJECT</a:t>
            </a:r>
            <a:endParaRPr sz="4400"/>
          </a:p>
        </p:txBody>
      </p:sp>
      <p:sp>
        <p:nvSpPr>
          <p:cNvPr id="140" name="Google Shape;140;p1"/>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en-US">
                <a:solidFill>
                  <a:schemeClr val="dk1"/>
                </a:solidFill>
              </a:rPr>
              <a:t>SUBMITTED BY:</a:t>
            </a:r>
            <a:endParaRPr/>
          </a:p>
          <a:p>
            <a:pPr indent="0" lvl="0" marL="0" rtl="0" algn="l">
              <a:spcBef>
                <a:spcPts val="1020"/>
              </a:spcBef>
              <a:spcAft>
                <a:spcPts val="0"/>
              </a:spcAft>
              <a:buSzPts val="1680"/>
              <a:buNone/>
            </a:pPr>
            <a:r>
              <a:rPr lang="en-US">
                <a:solidFill>
                  <a:schemeClr val="dk1"/>
                </a:solidFill>
              </a:rPr>
              <a:t>VAISHNAVI K G</a:t>
            </a:r>
            <a:endParaRPr>
              <a:solidFill>
                <a:schemeClr val="dk1"/>
              </a:solidFill>
            </a:endParaRPr>
          </a:p>
          <a:p>
            <a:pPr indent="0" lvl="0" marL="0" rtl="0" algn="l">
              <a:spcBef>
                <a:spcPts val="1020"/>
              </a:spcBef>
              <a:spcAft>
                <a:spcPts val="0"/>
              </a:spcAft>
              <a:buSzPts val="1680"/>
              <a:buNone/>
            </a:pPr>
            <a:r>
              <a:rPr lang="en-US">
                <a:solidFill>
                  <a:schemeClr val="dk1"/>
                </a:solidFill>
              </a:rPr>
              <a:t>REG NO: 311521104060</a:t>
            </a:r>
            <a:endParaRPr>
              <a:solidFill>
                <a:schemeClr val="dk1"/>
              </a:solidFill>
            </a:endParaRPr>
          </a:p>
          <a:p>
            <a:pPr indent="0" lvl="0" marL="0" rtl="0" algn="l">
              <a:spcBef>
                <a:spcPts val="1020"/>
              </a:spcBef>
              <a:spcAft>
                <a:spcPts val="0"/>
              </a:spcAft>
              <a:buSzPts val="168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SOLUTION</a:t>
            </a:r>
            <a:endParaRPr/>
          </a:p>
        </p:txBody>
      </p:sp>
      <p:sp>
        <p:nvSpPr>
          <p:cNvPr id="194" name="Google Shape;194;p10"/>
          <p:cNvSpPr txBox="1"/>
          <p:nvPr>
            <p:ph idx="1" type="body"/>
          </p:nvPr>
        </p:nvSpPr>
        <p:spPr>
          <a:xfrm>
            <a:off x="684212" y="1381704"/>
            <a:ext cx="11173492" cy="409459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0" i="0" lang="en-US">
                <a:solidFill>
                  <a:schemeClr val="dk1"/>
                </a:solidFill>
                <a:latin typeface="Arial"/>
                <a:ea typeface="Arial"/>
                <a:cs typeface="Arial"/>
                <a:sym typeface="Arial"/>
              </a:rPr>
              <a:t>The Creative Writing Assistance System, represents a transformative tool designed to revolutionize the writing experience for individuals across diverse disciplines and skill levels. Harnessing the power of advanced artificial intelligence and natural language processing technologies, our platform offers a comprehensive suite of features aimed at inspiring, guiding, and supporting writers in their creative endeavors. </a:t>
            </a:r>
            <a:endParaRPr/>
          </a:p>
          <a:p>
            <a:pPr indent="-285750" lvl="0" marL="285750" rtl="0" algn="l">
              <a:spcBef>
                <a:spcPts val="1000"/>
              </a:spcBef>
              <a:spcAft>
                <a:spcPts val="0"/>
              </a:spcAft>
              <a:buSzPts val="1600"/>
              <a:buChar char="▶"/>
            </a:pPr>
            <a:r>
              <a:rPr b="0" i="0" lang="en-US">
                <a:solidFill>
                  <a:schemeClr val="dk1"/>
                </a:solidFill>
                <a:latin typeface="Arial"/>
                <a:ea typeface="Arial"/>
                <a:cs typeface="Arial"/>
                <a:sym typeface="Arial"/>
              </a:rPr>
              <a:t>From professional authors seeking to overcome writer's block and refine their craft to students embarking on academic assignments and aspiring poets exploring new realms of creativity, our system provides tailored prompts, personalized suggestions, and intuitive interfaces to streamline the writing process. By seamlessly integrating with the user's workflow, our solution empowers writers to unlock their full potential, fostering productivity, creativity, and success in their writing journeys.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MODELLING</a:t>
            </a:r>
            <a:endParaRPr/>
          </a:p>
        </p:txBody>
      </p:sp>
      <p:sp>
        <p:nvSpPr>
          <p:cNvPr id="200" name="Google Shape;200;p11"/>
          <p:cNvSpPr txBox="1"/>
          <p:nvPr>
            <p:ph idx="1" type="body"/>
          </p:nvPr>
        </p:nvSpPr>
        <p:spPr>
          <a:xfrm>
            <a:off x="684212" y="1875503"/>
            <a:ext cx="8534400" cy="3615267"/>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1600"/>
              <a:buChar char="▶"/>
            </a:pPr>
            <a:r>
              <a:rPr lang="en-US">
                <a:solidFill>
                  <a:schemeClr val="dk1"/>
                </a:solidFill>
                <a:latin typeface="Arial"/>
                <a:ea typeface="Arial"/>
                <a:cs typeface="Arial"/>
                <a:sym typeface="Arial"/>
              </a:rPr>
              <a:t>The modelling approach for Creative Writing Assistance System is as follows:</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Choose a suitable deep learning architecture for text generation.</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Prepare the dataset by tokenizing and formatting the text for model input.</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Introduce an embedding layer to represent words or tokens.</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Train the model on the dataset to predict the next word in a sequence.</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Fine-tune model parameters to improve performance.</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Assess model performance using metrics like perplexity and BLEU score.</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Validate the model on a separate dataset to ensure generalization.</a:t>
            </a:r>
            <a:endParaRPr/>
          </a:p>
          <a:p>
            <a:pPr indent="-457200" lvl="1" marL="914400" rtl="0" algn="l">
              <a:spcBef>
                <a:spcPts val="960"/>
              </a:spcBef>
              <a:spcAft>
                <a:spcPts val="0"/>
              </a:spcAft>
              <a:buSzPts val="1440"/>
              <a:buFont typeface="Century Gothic"/>
              <a:buAutoNum type="arabicPeriod"/>
            </a:pPr>
            <a:r>
              <a:rPr b="0" i="0" lang="en-US">
                <a:solidFill>
                  <a:schemeClr val="dk1"/>
                </a:solidFill>
                <a:latin typeface="Arial"/>
                <a:ea typeface="Arial"/>
                <a:cs typeface="Arial"/>
                <a:sym typeface="Arial"/>
              </a:rPr>
              <a:t>Deploy the trained model for use in the Creative Writing Assistant system.</a:t>
            </a:r>
            <a:endParaRPr/>
          </a:p>
          <a:p>
            <a:pPr indent="-184150" lvl="0" marL="285750" rtl="0" algn="l">
              <a:spcBef>
                <a:spcPts val="1000"/>
              </a:spcBef>
              <a:spcAft>
                <a:spcPts val="0"/>
              </a:spcAft>
              <a:buSzPts val="1600"/>
              <a:buNone/>
            </a:pPr>
            <a:r>
              <a:t/>
            </a: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RESULTS</a:t>
            </a:r>
            <a:endParaRPr/>
          </a:p>
        </p:txBody>
      </p:sp>
      <p:sp>
        <p:nvSpPr>
          <p:cNvPr id="206" name="Google Shape;206;p12"/>
          <p:cNvSpPr txBox="1"/>
          <p:nvPr>
            <p:ph idx="1" type="body"/>
          </p:nvPr>
        </p:nvSpPr>
        <p:spPr>
          <a:xfrm>
            <a:off x="684212" y="1540933"/>
            <a:ext cx="10544228"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40"/>
              <a:buNone/>
            </a:pPr>
            <a:r>
              <a:rPr b="0" i="0" lang="en-US" sz="1800">
                <a:solidFill>
                  <a:schemeClr val="dk1"/>
                </a:solidFill>
                <a:latin typeface="Arial"/>
                <a:ea typeface="Arial"/>
                <a:cs typeface="Arial"/>
                <a:sym typeface="Arial"/>
              </a:rPr>
              <a:t>	The Creative Writing Assistant system is poised to transform the writing experience, offering writers of all backgrounds and expertise levels a seamless platform to ignite their creativity. Through AI-driven prompts and personalized suggestions, users will effortlessly overcome obstacles like writer's block, resulting in enhanced productivity and higher-quality content with an accuracy of </a:t>
            </a:r>
            <a:r>
              <a:rPr b="1" i="0" lang="en-US" sz="1800">
                <a:solidFill>
                  <a:schemeClr val="dk1"/>
                </a:solidFill>
                <a:latin typeface="Arial"/>
                <a:ea typeface="Arial"/>
                <a:cs typeface="Arial"/>
                <a:sym typeface="Arial"/>
              </a:rPr>
              <a:t>97.</a:t>
            </a:r>
            <a:r>
              <a:rPr b="1" lang="en-US" sz="1800">
                <a:solidFill>
                  <a:schemeClr val="dk1"/>
                </a:solidFill>
                <a:latin typeface="Arial"/>
                <a:ea typeface="Arial"/>
                <a:cs typeface="Arial"/>
                <a:sym typeface="Arial"/>
              </a:rPr>
              <a:t>15</a:t>
            </a:r>
            <a:r>
              <a:rPr b="1" i="0" lang="en-US" sz="1800">
                <a:solidFill>
                  <a:schemeClr val="dk1"/>
                </a:solidFill>
                <a:latin typeface="Arial"/>
                <a:ea typeface="Arial"/>
                <a:cs typeface="Arial"/>
                <a:sym typeface="Arial"/>
              </a:rPr>
              <a:t>%</a:t>
            </a:r>
            <a:r>
              <a:rPr b="0" i="0" lang="en-US" sz="1800">
                <a:solidFill>
                  <a:schemeClr val="dk1"/>
                </a:solidFill>
                <a:latin typeface="Arial"/>
                <a:ea typeface="Arial"/>
                <a:cs typeface="Arial"/>
                <a:sym typeface="Arial"/>
              </a:rPr>
              <a:t>. The sample output of the implementation is as follows:</a:t>
            </a:r>
            <a:endParaRPr sz="1800">
              <a:solidFill>
                <a:schemeClr val="dk1"/>
              </a:solidFill>
            </a:endParaRPr>
          </a:p>
        </p:txBody>
      </p:sp>
      <p:pic>
        <p:nvPicPr>
          <p:cNvPr id="207" name="Google Shape;207;p12"/>
          <p:cNvPicPr preferRelativeResize="0"/>
          <p:nvPr/>
        </p:nvPicPr>
        <p:blipFill rotWithShape="1">
          <a:blip r:embed="rId3">
            <a:alphaModFix/>
          </a:blip>
          <a:srcRect b="18400" l="0" r="874" t="28075"/>
          <a:stretch/>
        </p:blipFill>
        <p:spPr>
          <a:xfrm>
            <a:off x="762870" y="3261852"/>
            <a:ext cx="10170280" cy="2561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920186" y="2023806"/>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entury Gothic"/>
              <a:buNone/>
            </a:pPr>
            <a:r>
              <a:rPr lang="en-US" sz="4000"/>
              <a:t>THANK YOU</a:t>
            </a:r>
            <a:endParaRPr/>
          </a:p>
        </p:txBody>
      </p:sp>
      <p:sp>
        <p:nvSpPr>
          <p:cNvPr id="213" name="Google Shape;213;p13"/>
          <p:cNvSpPr txBox="1"/>
          <p:nvPr>
            <p:ph idx="1" type="body"/>
          </p:nvPr>
        </p:nvSpPr>
        <p:spPr>
          <a:xfrm>
            <a:off x="920186" y="5211097"/>
            <a:ext cx="10976846" cy="94826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a:solidFill>
                  <a:schemeClr val="dk1"/>
                </a:solidFill>
                <a:latin typeface="Arial"/>
                <a:ea typeface="Arial"/>
                <a:cs typeface="Arial"/>
                <a:sym typeface="Arial"/>
              </a:rPr>
              <a:t>Project link:</a:t>
            </a:r>
            <a:endParaRPr/>
          </a:p>
          <a:p>
            <a:pPr indent="0" lvl="0" marL="0" rtl="0" algn="l">
              <a:spcBef>
                <a:spcPts val="1000"/>
              </a:spcBef>
              <a:spcAft>
                <a:spcPts val="0"/>
              </a:spcAft>
              <a:buSzPts val="1600"/>
              <a:buNone/>
            </a:pPr>
            <a:r>
              <a:rPr lang="en-US" u="sng">
                <a:solidFill>
                  <a:schemeClr val="dk1"/>
                </a:solidFill>
                <a:latin typeface="Arial"/>
                <a:ea typeface="Arial"/>
                <a:cs typeface="Arial"/>
                <a:sym typeface="Arial"/>
                <a:hlinkClick r:id="rId3">
                  <a:extLst>
                    <a:ext uri="{A12FA001-AC4F-418D-AE19-62706E023703}">
                      <ahyp:hlinkClr val="tx"/>
                    </a:ext>
                  </a:extLst>
                </a:hlinkClick>
              </a:rPr>
              <a:t>https://github.com/Vaishuhi163/GenAI-Naan-mudhalvan.git</a:t>
            </a:r>
            <a:r>
              <a:rPr lang="en-US">
                <a:solidFill>
                  <a:schemeClr val="dk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PROJECT TITLE:</a:t>
            </a:r>
            <a:endParaRPr/>
          </a:p>
        </p:txBody>
      </p:sp>
      <p:sp>
        <p:nvSpPr>
          <p:cNvPr id="146" name="Google Shape;146;p2"/>
          <p:cNvSpPr txBox="1"/>
          <p:nvPr>
            <p:ph idx="1" type="body"/>
          </p:nvPr>
        </p:nvSpPr>
        <p:spPr>
          <a:xfrm>
            <a:off x="1175825" y="1789471"/>
            <a:ext cx="8410627" cy="269840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880"/>
              <a:buNone/>
            </a:pPr>
            <a:r>
              <a:rPr lang="en-US" sz="3600">
                <a:solidFill>
                  <a:schemeClr val="dk1"/>
                </a:solidFill>
              </a:rPr>
              <a:t>“CREATIVE WRITING ASSISTANCE SYSTEM” USING TENSORFLOW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AGENDA</a:t>
            </a:r>
            <a:endParaRPr/>
          </a:p>
        </p:txBody>
      </p:sp>
      <p:sp>
        <p:nvSpPr>
          <p:cNvPr id="152" name="Google Shape;152;p3"/>
          <p:cNvSpPr txBox="1"/>
          <p:nvPr>
            <p:ph idx="1" type="body"/>
          </p:nvPr>
        </p:nvSpPr>
        <p:spPr>
          <a:xfrm>
            <a:off x="979179" y="1826341"/>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en-US">
                <a:solidFill>
                  <a:schemeClr val="dk1"/>
                </a:solidFill>
              </a:rPr>
              <a:t>Problem statement</a:t>
            </a:r>
            <a:endParaRPr/>
          </a:p>
          <a:p>
            <a:pPr indent="-285750" lvl="0" marL="285750" rtl="0" algn="l">
              <a:spcBef>
                <a:spcPts val="1000"/>
              </a:spcBef>
              <a:spcAft>
                <a:spcPts val="0"/>
              </a:spcAft>
              <a:buSzPts val="1600"/>
              <a:buChar char="▶"/>
            </a:pPr>
            <a:r>
              <a:rPr lang="en-US">
                <a:solidFill>
                  <a:schemeClr val="dk1"/>
                </a:solidFill>
              </a:rPr>
              <a:t>Project overview</a:t>
            </a:r>
            <a:endParaRPr/>
          </a:p>
          <a:p>
            <a:pPr indent="-285750" lvl="0" marL="285750" rtl="0" algn="l">
              <a:spcBef>
                <a:spcPts val="1000"/>
              </a:spcBef>
              <a:spcAft>
                <a:spcPts val="0"/>
              </a:spcAft>
              <a:buSzPts val="1600"/>
              <a:buChar char="▶"/>
            </a:pPr>
            <a:r>
              <a:rPr lang="en-US">
                <a:solidFill>
                  <a:schemeClr val="dk1"/>
                </a:solidFill>
              </a:rPr>
              <a:t>End users</a:t>
            </a:r>
            <a:endParaRPr/>
          </a:p>
          <a:p>
            <a:pPr indent="-285750" lvl="0" marL="285750" rtl="0" algn="l">
              <a:spcBef>
                <a:spcPts val="1000"/>
              </a:spcBef>
              <a:spcAft>
                <a:spcPts val="0"/>
              </a:spcAft>
              <a:buSzPts val="1600"/>
              <a:buChar char="▶"/>
            </a:pPr>
            <a:r>
              <a:rPr lang="en-US">
                <a:solidFill>
                  <a:schemeClr val="dk1"/>
                </a:solidFill>
              </a:rPr>
              <a:t>Value proposition</a:t>
            </a:r>
            <a:endParaRPr/>
          </a:p>
          <a:p>
            <a:pPr indent="-285750" lvl="0" marL="285750" rtl="0" algn="l">
              <a:spcBef>
                <a:spcPts val="1000"/>
              </a:spcBef>
              <a:spcAft>
                <a:spcPts val="0"/>
              </a:spcAft>
              <a:buSzPts val="1600"/>
              <a:buChar char="▶"/>
            </a:pPr>
            <a:r>
              <a:rPr lang="en-US">
                <a:solidFill>
                  <a:schemeClr val="dk1"/>
                </a:solidFill>
              </a:rPr>
              <a:t>Solution</a:t>
            </a:r>
            <a:endParaRPr/>
          </a:p>
          <a:p>
            <a:pPr indent="-285750" lvl="0" marL="285750" rtl="0" algn="l">
              <a:spcBef>
                <a:spcPts val="1000"/>
              </a:spcBef>
              <a:spcAft>
                <a:spcPts val="0"/>
              </a:spcAft>
              <a:buSzPts val="1600"/>
              <a:buChar char="▶"/>
            </a:pPr>
            <a:r>
              <a:rPr lang="en-US">
                <a:solidFill>
                  <a:schemeClr val="dk1"/>
                </a:solidFill>
              </a:rPr>
              <a:t>Modelling</a:t>
            </a:r>
            <a:endParaRPr/>
          </a:p>
          <a:p>
            <a:pPr indent="-285750" lvl="0" marL="285750" rtl="0" algn="l">
              <a:spcBef>
                <a:spcPts val="1000"/>
              </a:spcBef>
              <a:spcAft>
                <a:spcPts val="0"/>
              </a:spcAft>
              <a:buSzPts val="1600"/>
              <a:buChar char="▶"/>
            </a:pPr>
            <a:r>
              <a:rPr lang="en-US">
                <a:solidFill>
                  <a:schemeClr val="dk1"/>
                </a:solidFill>
              </a:rPr>
              <a:t>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PROBLEM STATEMENT</a:t>
            </a:r>
            <a:endParaRPr/>
          </a:p>
        </p:txBody>
      </p:sp>
      <p:sp>
        <p:nvSpPr>
          <p:cNvPr id="158" name="Google Shape;158;p4"/>
          <p:cNvSpPr txBox="1"/>
          <p:nvPr>
            <p:ph idx="1" type="body"/>
          </p:nvPr>
        </p:nvSpPr>
        <p:spPr>
          <a:xfrm>
            <a:off x="1146328" y="1531374"/>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0" i="0" lang="en-US">
                <a:solidFill>
                  <a:schemeClr val="dk1"/>
                </a:solidFill>
                <a:latin typeface="Arial"/>
                <a:ea typeface="Arial"/>
                <a:cs typeface="Arial"/>
                <a:sym typeface="Arial"/>
              </a:rPr>
              <a:t>Writing creatively can be a challenging task, often requiring inspiration and creativity. Many writers struggle to come up with ideas or get stuck in the midst of writing. To address this issue, we aim to develop a Creative Writing Assistant system that utilizes artificial intelligence (AI) and natural language processing (NLP) techniques to generate engaging and inspiring text based on user prompts.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PROJECT OVERVIEW</a:t>
            </a:r>
            <a:endParaRPr/>
          </a:p>
        </p:txBody>
      </p:sp>
      <p:sp>
        <p:nvSpPr>
          <p:cNvPr id="164" name="Google Shape;164;p5"/>
          <p:cNvSpPr txBox="1"/>
          <p:nvPr>
            <p:ph idx="1" type="body"/>
          </p:nvPr>
        </p:nvSpPr>
        <p:spPr>
          <a:xfrm>
            <a:off x="812032" y="1482213"/>
            <a:ext cx="9551168"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0" i="0" lang="en-US">
                <a:solidFill>
                  <a:schemeClr val="dk1"/>
                </a:solidFill>
                <a:latin typeface="Arial"/>
                <a:ea typeface="Arial"/>
                <a:cs typeface="Arial"/>
                <a:sym typeface="Arial"/>
              </a:rPr>
              <a:t>Introduction: </a:t>
            </a:r>
            <a:endParaRPr/>
          </a:p>
          <a:p>
            <a:pPr indent="0" lvl="0" marL="0" rtl="0" algn="just">
              <a:spcBef>
                <a:spcPts val="1000"/>
              </a:spcBef>
              <a:spcAft>
                <a:spcPts val="0"/>
              </a:spcAft>
              <a:buSzPts val="1600"/>
              <a:buNone/>
            </a:pPr>
            <a:r>
              <a:rPr lang="en-US">
                <a:solidFill>
                  <a:schemeClr val="dk1"/>
                </a:solidFill>
                <a:latin typeface="Arial"/>
                <a:ea typeface="Arial"/>
                <a:cs typeface="Arial"/>
                <a:sym typeface="Arial"/>
              </a:rPr>
              <a:t>	</a:t>
            </a:r>
            <a:r>
              <a:rPr b="0" i="0" lang="en-US">
                <a:solidFill>
                  <a:schemeClr val="dk1"/>
                </a:solidFill>
                <a:latin typeface="Arial"/>
                <a:ea typeface="Arial"/>
                <a:cs typeface="Arial"/>
                <a:sym typeface="Arial"/>
              </a:rPr>
              <a:t>In today's fast-paced world, creative writing stands as a timeless form of expression, allowing individuals to channel their thoughts, emotions, and imaginations into captivating narratives and prose. However, the creative process can often be daunting, characterized by bouts of writer's block and the quest for inspiration. To address these challenges, I present the Creative Writing Assistant, an innovative solution powered by artificial intelligence (AI) and natural language processing (NLP) techniques.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PROJECT OVERVIEW</a:t>
            </a:r>
            <a:endParaRPr/>
          </a:p>
        </p:txBody>
      </p:sp>
      <p:sp>
        <p:nvSpPr>
          <p:cNvPr id="170" name="Google Shape;170;p6"/>
          <p:cNvSpPr txBox="1"/>
          <p:nvPr>
            <p:ph idx="1" type="body"/>
          </p:nvPr>
        </p:nvSpPr>
        <p:spPr>
          <a:xfrm>
            <a:off x="802200" y="1621366"/>
            <a:ext cx="9295529" cy="3615267"/>
          </a:xfrm>
          <a:prstGeom prst="rect">
            <a:avLst/>
          </a:prstGeom>
          <a:noFill/>
          <a:ln>
            <a:noFill/>
          </a:ln>
        </p:spPr>
        <p:txBody>
          <a:bodyPr anchorCtr="0" anchor="ctr" bIns="45700" lIns="91425" spcFirstLastPara="1" rIns="91425" wrap="square" tIns="45700">
            <a:normAutofit fontScale="85000" lnSpcReduction="20000"/>
          </a:bodyPr>
          <a:lstStyle/>
          <a:p>
            <a:pPr indent="-285750" lvl="0" marL="285750" rtl="0" algn="l">
              <a:spcBef>
                <a:spcPts val="0"/>
              </a:spcBef>
              <a:spcAft>
                <a:spcPts val="0"/>
              </a:spcAft>
              <a:buSzPct val="80000"/>
              <a:buChar char="▶"/>
            </a:pPr>
            <a:r>
              <a:rPr b="0" i="0" lang="en-US">
                <a:solidFill>
                  <a:schemeClr val="dk1"/>
                </a:solidFill>
                <a:latin typeface="Arial"/>
                <a:ea typeface="Arial"/>
                <a:cs typeface="Arial"/>
                <a:sym typeface="Arial"/>
              </a:rPr>
              <a:t>Objectives:</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Develop a deep learning model capable of generating coherent and engaging text based on user prompts.</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Curate a diverse dataset of creative writing samples, encompassing prompts and corresponding exemplary texts, to train the model.</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Implement preprocessing techniques to tokenize and prepare the dataset for training, ensuring data quality and consistency.</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Design and optimize various model architectures to achieve high-quality text generation performance.</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Develop an intuitive user interface that seamlessly integrates with the Creative Writing Assistant, providing users with a seamless and enriching experience.</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Continuously evaluate and refine the system based on user feedback and performance metrics to enhance text generation quality and user satisfaction.</a:t>
            </a:r>
            <a:endParaRPr/>
          </a:p>
          <a:p>
            <a:pPr indent="-285750" lvl="1" marL="742950" rtl="0" algn="l">
              <a:spcBef>
                <a:spcPts val="906"/>
              </a:spcBef>
              <a:spcAft>
                <a:spcPts val="0"/>
              </a:spcAft>
              <a:buSzPct val="79999"/>
              <a:buFont typeface="Century Gothic"/>
              <a:buAutoNum type="arabicPeriod"/>
            </a:pPr>
            <a:r>
              <a:rPr b="0" i="0" lang="en-US">
                <a:solidFill>
                  <a:schemeClr val="dk1"/>
                </a:solidFill>
                <a:latin typeface="Arial"/>
                <a:ea typeface="Arial"/>
                <a:cs typeface="Arial"/>
                <a:sym typeface="Arial"/>
              </a:rPr>
              <a:t>Deploy the Creative Writing Assistant on accessible platforms, ensuring widespread availability and accessibility to writers seeking inspiration and support.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PROJECT OVERVIEW</a:t>
            </a:r>
            <a:endParaRPr/>
          </a:p>
        </p:txBody>
      </p:sp>
      <p:sp>
        <p:nvSpPr>
          <p:cNvPr id="176" name="Google Shape;176;p7"/>
          <p:cNvSpPr txBox="1"/>
          <p:nvPr>
            <p:ph idx="1" type="body"/>
          </p:nvPr>
        </p:nvSpPr>
        <p:spPr>
          <a:xfrm>
            <a:off x="684212" y="1484671"/>
            <a:ext cx="9413517" cy="314468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0" i="0" lang="en-US">
                <a:solidFill>
                  <a:schemeClr val="dk1"/>
                </a:solidFill>
                <a:latin typeface="Arial"/>
                <a:ea typeface="Arial"/>
                <a:cs typeface="Arial"/>
                <a:sym typeface="Arial"/>
              </a:rPr>
              <a:t>Expected Outcome:</a:t>
            </a:r>
            <a:endParaRPr/>
          </a:p>
          <a:p>
            <a:pPr indent="0" lvl="0" marL="0" rtl="0" algn="l">
              <a:spcBef>
                <a:spcPts val="1000"/>
              </a:spcBef>
              <a:spcAft>
                <a:spcPts val="0"/>
              </a:spcAft>
              <a:buSzPts val="1600"/>
              <a:buNone/>
            </a:pPr>
            <a:r>
              <a:rPr b="0" i="0" lang="en-US">
                <a:solidFill>
                  <a:schemeClr val="dk1"/>
                </a:solidFill>
                <a:latin typeface="Arial"/>
                <a:ea typeface="Arial"/>
                <a:cs typeface="Arial"/>
                <a:sym typeface="Arial"/>
              </a:rPr>
              <a:t>	The Creative Writing Assistant project aims to empower writers of all levels to overcome creative barriers and unleash their full potential. By leveraging AI and NLP technologies, the system will provide users with an invaluable tool for generating compelling and imaginative text, inspiring creativity and fostering a community of passionate writers.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VALUE PROPOSITION</a:t>
            </a:r>
            <a:endParaRPr/>
          </a:p>
        </p:txBody>
      </p:sp>
      <p:sp>
        <p:nvSpPr>
          <p:cNvPr id="182" name="Google Shape;182;p8"/>
          <p:cNvSpPr txBox="1"/>
          <p:nvPr>
            <p:ph idx="1" type="body"/>
          </p:nvPr>
        </p:nvSpPr>
        <p:spPr>
          <a:xfrm>
            <a:off x="762869" y="1248968"/>
            <a:ext cx="9865801" cy="3615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b="0" i="0" lang="en-US">
                <a:solidFill>
                  <a:schemeClr val="dk1"/>
                </a:solidFill>
                <a:latin typeface="Arial"/>
                <a:ea typeface="Arial"/>
                <a:cs typeface="Arial"/>
                <a:sym typeface="Arial"/>
              </a:rPr>
              <a:t>"Empowering writers of all levels, Creative Writing Assistant harnesses the power of artificial intelligence and natural language processing to provide unparalleled inspiration, guidance, and support. By seamlessly integrating with the creative process, our system offers a transformative experience, enabling users to overcome writer's block, refine their craft, and unleash their full creative potential. With intuitive prompts, personalized suggestions, and effortless generation of engaging content, our platform revolutionizes the writing journey, fostering creativity, productivity, and success."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684212" y="495435"/>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lang="en-US"/>
              <a:t>END USERS</a:t>
            </a:r>
            <a:endParaRPr/>
          </a:p>
        </p:txBody>
      </p:sp>
      <p:sp>
        <p:nvSpPr>
          <p:cNvPr id="188" name="Google Shape;188;p9"/>
          <p:cNvSpPr txBox="1"/>
          <p:nvPr>
            <p:ph idx="1" type="body"/>
          </p:nvPr>
        </p:nvSpPr>
        <p:spPr>
          <a:xfrm>
            <a:off x="684212" y="1248968"/>
            <a:ext cx="10288588" cy="4335752"/>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b="0" i="0" lang="en-US">
                <a:solidFill>
                  <a:schemeClr val="dk1"/>
                </a:solidFill>
                <a:latin typeface="Arial"/>
                <a:ea typeface="Arial"/>
                <a:cs typeface="Arial"/>
                <a:sym typeface="Arial"/>
              </a:rPr>
              <a:t>The end users of the Creative Writing Assistant system are writers of all levels, including:</a:t>
            </a:r>
            <a:endParaRPr/>
          </a:p>
          <a:p>
            <a:pPr indent="-285750" lvl="1" marL="742950" rtl="0" algn="l">
              <a:spcBef>
                <a:spcPts val="960"/>
              </a:spcBef>
              <a:spcAft>
                <a:spcPts val="0"/>
              </a:spcAft>
              <a:buSzPts val="1440"/>
              <a:buFont typeface="Century Gothic"/>
              <a:buAutoNum type="arabicPeriod"/>
            </a:pPr>
            <a:r>
              <a:rPr i="0" lang="en-US">
                <a:solidFill>
                  <a:schemeClr val="dk1"/>
                </a:solidFill>
                <a:latin typeface="Arial"/>
                <a:ea typeface="Arial"/>
                <a:cs typeface="Arial"/>
                <a:sym typeface="Arial"/>
              </a:rPr>
              <a:t>Authors and Novelists: Access inspiration and overcome writer's block to refine their craft.</a:t>
            </a:r>
            <a:endParaRPr/>
          </a:p>
          <a:p>
            <a:pPr indent="-285750" lvl="1" marL="742950" rtl="0" algn="l">
              <a:spcBef>
                <a:spcPts val="960"/>
              </a:spcBef>
              <a:spcAft>
                <a:spcPts val="0"/>
              </a:spcAft>
              <a:buSzPts val="1440"/>
              <a:buFont typeface="Century Gothic"/>
              <a:buAutoNum type="arabicPeriod"/>
            </a:pPr>
            <a:r>
              <a:rPr i="0" lang="en-US">
                <a:solidFill>
                  <a:schemeClr val="dk1"/>
                </a:solidFill>
                <a:latin typeface="Arial"/>
                <a:ea typeface="Arial"/>
                <a:cs typeface="Arial"/>
                <a:sym typeface="Arial"/>
              </a:rPr>
              <a:t>Bloggers and Content Creators: Generate engaging content ideas and captivate online audiences effortlessly.</a:t>
            </a:r>
            <a:endParaRPr/>
          </a:p>
          <a:p>
            <a:pPr indent="-285750" lvl="1" marL="742950" rtl="0" algn="l">
              <a:spcBef>
                <a:spcPts val="960"/>
              </a:spcBef>
              <a:spcAft>
                <a:spcPts val="0"/>
              </a:spcAft>
              <a:buSzPts val="1440"/>
              <a:buFont typeface="Century Gothic"/>
              <a:buAutoNum type="arabicPeriod"/>
            </a:pPr>
            <a:r>
              <a:rPr i="0" lang="en-US">
                <a:solidFill>
                  <a:schemeClr val="dk1"/>
                </a:solidFill>
                <a:latin typeface="Arial"/>
                <a:ea typeface="Arial"/>
                <a:cs typeface="Arial"/>
                <a:sym typeface="Arial"/>
              </a:rPr>
              <a:t>Students and Academics: Brainstorm essay topics and enhance writing skills with structured guidance.</a:t>
            </a:r>
            <a:endParaRPr/>
          </a:p>
          <a:p>
            <a:pPr indent="-285750" lvl="1" marL="742950" rtl="0" algn="l">
              <a:spcBef>
                <a:spcPts val="960"/>
              </a:spcBef>
              <a:spcAft>
                <a:spcPts val="0"/>
              </a:spcAft>
              <a:buSzPts val="1440"/>
              <a:buFont typeface="Century Gothic"/>
              <a:buAutoNum type="arabicPeriod"/>
            </a:pPr>
            <a:r>
              <a:rPr i="0" lang="en-US">
                <a:solidFill>
                  <a:schemeClr val="dk1"/>
                </a:solidFill>
                <a:latin typeface="Arial"/>
                <a:ea typeface="Arial"/>
                <a:cs typeface="Arial"/>
                <a:sym typeface="Arial"/>
              </a:rPr>
              <a:t>Poets and Lyricists: Explore poetic themes and refine songwriting techniques with creative prompts.</a:t>
            </a:r>
            <a:endParaRPr/>
          </a:p>
          <a:p>
            <a:pPr indent="-285750" lvl="1" marL="742950" rtl="0" algn="l">
              <a:spcBef>
                <a:spcPts val="960"/>
              </a:spcBef>
              <a:spcAft>
                <a:spcPts val="0"/>
              </a:spcAft>
              <a:buSzPts val="1440"/>
              <a:buFont typeface="Century Gothic"/>
              <a:buAutoNum type="arabicPeriod"/>
            </a:pPr>
            <a:r>
              <a:rPr i="0" lang="en-US">
                <a:solidFill>
                  <a:schemeClr val="dk1"/>
                </a:solidFill>
                <a:latin typeface="Arial"/>
                <a:ea typeface="Arial"/>
                <a:cs typeface="Arial"/>
                <a:sym typeface="Arial"/>
              </a:rPr>
              <a:t>Creative Professionals: Develop compelling narratives and persuasive copy for marketing campaigns and projects.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ic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2024-03-31T08:19:14Z</dcterms:created>
  <dc:creator>Gowrishankar k j</dc:creator>
</cp:coreProperties>
</file>