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72" r:id="rId14"/>
    <p:sldId id="271" r:id="rId15"/>
    <p:sldId id="273" r:id="rId16"/>
    <p:sldId id="274" r:id="rId17"/>
    <p:sldId id="263" r:id="rId18"/>
    <p:sldId id="26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662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E9E82-8BBB-9D48-DACA-D0D9CBE39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67874-26C0-08C3-8B86-54B5F2C45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17849-1C42-568D-A92E-692919D0F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8106-3F32-4082-B121-929BF7E19D85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E3952-D67A-2DB6-05C9-CBD8D17E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425A4-B59F-EB1D-A249-CDC62E6E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DED8-8839-4BF4-B8BE-0F2A3DFE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4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A5E5-8D88-2506-9A89-C665B7EA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6883B-BB0A-253B-49C0-A437A0D1E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92BCC-D0A1-79E2-1B00-0143A7C6D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8106-3F32-4082-B121-929BF7E19D85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EB51-193A-A174-8D7D-D58ED825C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D3E42-4D73-8DAD-D8ED-A10CECE6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DED8-8839-4BF4-B8BE-0F2A3DFE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0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226E89-D3C4-E748-7353-2942AE40E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C2650A-A1B1-8C3D-1E2F-7E58E575F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40D3A-5F0E-7209-15C5-1A6FDAA65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8106-3F32-4082-B121-929BF7E19D85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8027C-C8C8-EB7C-811E-3BC41983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ADA0B-FBFA-9CD1-2F08-4596ACA6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DED8-8839-4BF4-B8BE-0F2A3DFE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6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1C5E6-7303-FF3E-CBB6-BC676D9B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141CD-65CC-EB1C-8E61-7EE8D49DF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185BC-7329-AD52-84E6-C8C3E03A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8106-3F32-4082-B121-929BF7E19D85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9B241-57D4-613E-9063-09ED605F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46A48-A745-2E49-D877-991E826ED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DED8-8839-4BF4-B8BE-0F2A3DFE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7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8D76-C89C-3110-8C73-02B754D4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CF936-1670-3F95-9F0D-F1FF68E5A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28D96-BCF6-9F62-B7E4-2216F643F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8106-3F32-4082-B121-929BF7E19D85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3A178-05ED-1D3E-35B8-9BF81929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16EB4-064E-2FE5-B176-228290BA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DED8-8839-4BF4-B8BE-0F2A3DFE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3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8729-A514-06D6-F845-68E342E1D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C95F9-097E-B469-164D-FB3A4ED62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184C-5312-5060-0A32-C7EFCBA3A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57F9B-3A03-C6FB-5591-A37F4F95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8106-3F32-4082-B121-929BF7E19D85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BCEED-C8CA-381A-722A-DB3A7744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452D1-C6CE-086A-3D97-18CB1932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DED8-8839-4BF4-B8BE-0F2A3DFE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4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E50D2-6A42-D10D-4C03-F34A0588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4073C-7614-34C6-4201-84E42429C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C75EF-3777-E7EA-A932-EFDE41AFC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7B30C-9035-60F5-B88D-66F4E348B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5433D-179D-C02F-4F49-54272FD20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8C5567-D52B-51BD-0A3F-E6DD2F462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8106-3F32-4082-B121-929BF7E19D85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79F4FF-725F-FA46-5C2D-0754E1F3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CFF59-4E02-968F-543B-DF72044D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DED8-8839-4BF4-B8BE-0F2A3DFE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56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9E37-F5C2-AAE5-BF4D-F6706953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0BFB2D-991E-CF55-681E-2988AB55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8106-3F32-4082-B121-929BF7E19D85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3808A5-B990-8263-9647-512531F72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E5D5E-07A4-ED93-6FB2-5815E2CD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DED8-8839-4BF4-B8BE-0F2A3DFE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5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4B0F47-1584-16FB-C8ED-52BD6C89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8106-3F32-4082-B121-929BF7E19D85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9CDA32-7F09-2D46-3E58-57F854EC4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4F492-BA31-27CD-EA38-23137583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DED8-8839-4BF4-B8BE-0F2A3DFE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1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1664-9C98-E3AB-3BA1-4C226D6C9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3667D-5E88-9AC4-ED92-019EC4D16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26C3B-3937-E833-82FB-81495C377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062B4-DD25-15DC-AFE0-E16CCF1F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8106-3F32-4082-B121-929BF7E19D85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8A923-0283-2C4B-B659-EECBE240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7B035-76E4-511B-5F71-11EDCD696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DED8-8839-4BF4-B8BE-0F2A3DFE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1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F7F0-46FC-547F-51CE-9094851DD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BAFB03-ED64-29AE-661E-FF4EBAB57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D65BE-0824-D516-FA79-DDDAF6DED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70164-9C26-53DD-A1C1-1FDCC0F2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8106-3F32-4082-B121-929BF7E19D85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2751E-F444-3031-6F71-5F5FCC8F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72ADD-CC1D-E5E6-1AEC-5E517E0CB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DED8-8839-4BF4-B8BE-0F2A3DFE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2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5AB4BD-13BE-D122-63DB-012E2DC59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402F9-DE54-E992-D77B-58E9B16E2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B2958-0FE4-C21C-D7FC-4C3ED0953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48106-3F32-4082-B121-929BF7E19D85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0C95A-8661-632F-E619-D4400DE2F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7A6D9-2862-6986-0E8D-EE5651580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0DED8-8839-4BF4-B8BE-0F2A3DFE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9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46412647_E-retail_factors_for_customer_activation_and_retention_An_empirical_study_from_Indian_e-commerce_custome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70D37-C9E7-7770-BFE0-721447B26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E-retail factors for customer activation and retention: A case study from Indian e-commerce customers</a:t>
            </a:r>
            <a:b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B6440-3CE8-5E38-7101-605F495153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Rajesh </a:t>
            </a:r>
            <a:r>
              <a:rPr lang="en-IN" dirty="0" err="1"/>
              <a:t>Kakumanu</a:t>
            </a:r>
            <a:endParaRPr lang="en-IN" dirty="0"/>
          </a:p>
          <a:p>
            <a:r>
              <a:rPr lang="en-IN" dirty="0"/>
              <a:t>1843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59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324C0C-DC22-47E7-0F4D-49B55B69458B}"/>
              </a:ext>
            </a:extLst>
          </p:cNvPr>
          <p:cNvSpPr txBox="1"/>
          <p:nvPr/>
        </p:nvSpPr>
        <p:spPr>
          <a:xfrm>
            <a:off x="762000" y="440174"/>
            <a:ext cx="8117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u="sng" dirty="0">
                <a:solidFill>
                  <a:srgbClr val="C00000"/>
                </a:solidFill>
                <a:effectLst/>
                <a:latin typeface="-apple-system"/>
              </a:rPr>
              <a:t>Converting Years to numbers for better analysis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2637117-7495-2CDA-A9BE-11F455A23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221105"/>
            <a:ext cx="5372100" cy="369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2EEB6A-3B91-4DC5-29D0-849DF6089A9E}"/>
              </a:ext>
            </a:extLst>
          </p:cNvPr>
          <p:cNvSpPr txBox="1"/>
          <p:nvPr/>
        </p:nvSpPr>
        <p:spPr>
          <a:xfrm>
            <a:off x="5994400" y="224061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In the above given data </a:t>
            </a:r>
            <a:r>
              <a:rPr lang="en-US" b="0" i="0" dirty="0" err="1">
                <a:effectLst/>
                <a:latin typeface="-apple-system"/>
              </a:rPr>
              <a:t>lines,one</a:t>
            </a:r>
            <a:r>
              <a:rPr lang="en-US" b="0" i="0" dirty="0">
                <a:effectLst/>
                <a:latin typeface="-apple-system"/>
              </a:rPr>
              <a:t> can say that, the density of female customers is more than male. </a:t>
            </a:r>
            <a:r>
              <a:rPr lang="en-US" b="0" i="1" dirty="0">
                <a:effectLst/>
                <a:latin typeface="-apple-system"/>
              </a:rPr>
              <a:t>Highest number of men shopping online belong from </a:t>
            </a:r>
            <a:r>
              <a:rPr lang="en-US" b="0" i="1" dirty="0" err="1">
                <a:effectLst/>
                <a:latin typeface="-apple-system"/>
              </a:rPr>
              <a:t>delhi</a:t>
            </a:r>
            <a:r>
              <a:rPr lang="en-US" b="0" i="1" dirty="0">
                <a:effectLst/>
                <a:latin typeface="-apple-system"/>
              </a:rPr>
              <a:t> and </a:t>
            </a:r>
            <a:r>
              <a:rPr lang="en-US" b="0" i="1" dirty="0" err="1">
                <a:effectLst/>
                <a:latin typeface="-apple-system"/>
              </a:rPr>
              <a:t>noida</a:t>
            </a:r>
            <a:r>
              <a:rPr lang="en-US" b="0" i="1" dirty="0">
                <a:effectLst/>
                <a:latin typeface="-apple-system"/>
              </a:rPr>
              <a:t>, </a:t>
            </a:r>
            <a:r>
              <a:rPr lang="en-US" b="0" i="0" dirty="0">
                <a:effectLst/>
                <a:latin typeface="-apple-system"/>
              </a:rPr>
              <a:t>whereas, men from </a:t>
            </a:r>
            <a:r>
              <a:rPr lang="en-US" b="0" i="0" dirty="0" err="1">
                <a:effectLst/>
                <a:latin typeface="-apple-system"/>
              </a:rPr>
              <a:t>moradabad</a:t>
            </a:r>
            <a:r>
              <a:rPr lang="en-US" b="0" i="0" dirty="0">
                <a:effectLst/>
                <a:latin typeface="-apple-system"/>
              </a:rPr>
              <a:t> have been shopping online for the longest. </a:t>
            </a:r>
            <a:r>
              <a:rPr lang="en-US" b="0" i="1" dirty="0">
                <a:effectLst/>
                <a:latin typeface="-apple-system"/>
              </a:rPr>
              <a:t>Men living in </a:t>
            </a:r>
            <a:r>
              <a:rPr lang="en-US" b="0" i="1" dirty="0" err="1">
                <a:effectLst/>
                <a:latin typeface="-apple-system"/>
              </a:rPr>
              <a:t>banglore</a:t>
            </a:r>
            <a:r>
              <a:rPr lang="en-US" b="0" i="1" dirty="0">
                <a:effectLst/>
                <a:latin typeface="-apple-system"/>
              </a:rPr>
              <a:t> and </a:t>
            </a:r>
            <a:r>
              <a:rPr lang="en-US" b="0" i="1" dirty="0" err="1">
                <a:effectLst/>
                <a:latin typeface="-apple-system"/>
              </a:rPr>
              <a:t>ghaziabad</a:t>
            </a:r>
            <a:r>
              <a:rPr lang="en-US" b="0" i="1" dirty="0">
                <a:effectLst/>
                <a:latin typeface="-apple-system"/>
              </a:rPr>
              <a:t> shop have shopped online for less than 1 year. </a:t>
            </a:r>
            <a:r>
              <a:rPr lang="en-US" b="0" i="0" dirty="0">
                <a:effectLst/>
                <a:latin typeface="-apple-system"/>
              </a:rPr>
              <a:t>Women from </a:t>
            </a:r>
            <a:r>
              <a:rPr lang="en-US" b="0" i="0" dirty="0" err="1">
                <a:effectLst/>
                <a:latin typeface="-apple-system"/>
              </a:rPr>
              <a:t>meerut</a:t>
            </a:r>
            <a:r>
              <a:rPr lang="en-US" b="0" i="0" dirty="0">
                <a:effectLst/>
                <a:latin typeface="-apple-system"/>
              </a:rPr>
              <a:t> and </a:t>
            </a:r>
            <a:r>
              <a:rPr lang="en-US" b="0" i="0" dirty="0" err="1">
                <a:effectLst/>
                <a:latin typeface="-apple-system"/>
              </a:rPr>
              <a:t>noida</a:t>
            </a:r>
            <a:r>
              <a:rPr lang="en-US" b="0" i="0" dirty="0">
                <a:effectLst/>
                <a:latin typeface="-apple-system"/>
              </a:rPr>
              <a:t> have shopped the longest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30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5E945A4E-9E76-115A-181E-499997EEB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5" y="553720"/>
            <a:ext cx="57721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BF4EE9-7FBA-ABE1-80C6-409715B3CE17}"/>
              </a:ext>
            </a:extLst>
          </p:cNvPr>
          <p:cNvSpPr txBox="1"/>
          <p:nvPr/>
        </p:nvSpPr>
        <p:spPr>
          <a:xfrm>
            <a:off x="6198235" y="228455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Moreover, people who are shopping online for more than 3 years </a:t>
            </a:r>
            <a:r>
              <a:rPr lang="en-US" b="0" i="0" dirty="0" err="1">
                <a:effectLst/>
                <a:latin typeface="-apple-system"/>
              </a:rPr>
              <a:t>donot</a:t>
            </a:r>
            <a:r>
              <a:rPr lang="en-US" b="0" i="0" dirty="0">
                <a:effectLst/>
                <a:latin typeface="-apple-system"/>
              </a:rPr>
              <a:t> use the application rather use search engine and direct </a:t>
            </a:r>
            <a:r>
              <a:rPr lang="en-US" b="0" i="0" dirty="0" err="1">
                <a:effectLst/>
                <a:latin typeface="-apple-system"/>
              </a:rPr>
              <a:t>url's</a:t>
            </a:r>
            <a:r>
              <a:rPr lang="en-US" b="0" i="0" dirty="0">
                <a:effectLst/>
                <a:latin typeface="-apple-system"/>
              </a:rPr>
              <a:t> in large number which indicates that online brands should update all their platforms rather than just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857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9E7E88-2795-FD78-C4E5-8EC3C849F947}"/>
              </a:ext>
            </a:extLst>
          </p:cNvPr>
          <p:cNvSpPr txBox="1"/>
          <p:nvPr/>
        </p:nvSpPr>
        <p:spPr>
          <a:xfrm>
            <a:off x="3698240" y="41985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u="sng" dirty="0">
                <a:solidFill>
                  <a:srgbClr val="C00000"/>
                </a:solidFill>
                <a:effectLst/>
                <a:latin typeface="-apple-system"/>
              </a:rPr>
              <a:t>Checking for Brand image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F4A3DD6-60B9-B03A-239B-D39F496A4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20" y="797510"/>
            <a:ext cx="820750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PERFORMANCE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'Easy to use website or application’,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'Visual appealing web-page layout’,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'Wild variety of product on offer’,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'Complete, relevant description information of products’,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'Fast loading website speed of website and application’,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'Reliability of the website or application’,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'Quickness to complete purchase’,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'Availability of several payment options’,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'Speedy order delivery', 'Privacy of customers’ information’,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'Security of customer financial information’,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'Perceived Trustworthiness’,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'Presence of online assistance through multi-channel'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9A1B3B55-FE78-9A28-2C29-0C31AB9E4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570" y="1404620"/>
            <a:ext cx="5406390" cy="277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ABCA57-E545-5080-2E65-E3DD7F59FE4C}"/>
              </a:ext>
            </a:extLst>
          </p:cNvPr>
          <p:cNvSpPr txBox="1"/>
          <p:nvPr/>
        </p:nvSpPr>
        <p:spPr>
          <a:xfrm>
            <a:off x="7324472" y="4637280"/>
            <a:ext cx="51215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C00000"/>
                </a:solidFill>
                <a:effectLst/>
                <a:latin typeface="-apple-system"/>
              </a:rPr>
              <a:t>Flipkart,Amazon</a:t>
            </a:r>
            <a:r>
              <a:rPr lang="en-US" b="0" i="0" dirty="0">
                <a:solidFill>
                  <a:srgbClr val="C00000"/>
                </a:solidFill>
                <a:effectLst/>
                <a:latin typeface="-apple-system"/>
              </a:rPr>
              <a:t> have been the highest votes for having all the positive points and have maintained a very good brand image followed by </a:t>
            </a:r>
            <a:r>
              <a:rPr lang="en-US" b="0" i="0" dirty="0" err="1">
                <a:solidFill>
                  <a:srgbClr val="C00000"/>
                </a:solidFill>
                <a:effectLst/>
                <a:latin typeface="-apple-system"/>
              </a:rPr>
              <a:t>paytm</a:t>
            </a:r>
            <a:r>
              <a:rPr lang="en-US" b="0" i="0" dirty="0">
                <a:solidFill>
                  <a:srgbClr val="C00000"/>
                </a:solidFill>
                <a:effectLst/>
                <a:latin typeface="-apple-system"/>
              </a:rPr>
              <a:t> and the </a:t>
            </a:r>
            <a:r>
              <a:rPr lang="en-US" b="0" i="0" dirty="0" err="1">
                <a:solidFill>
                  <a:srgbClr val="C00000"/>
                </a:solidFill>
                <a:effectLst/>
                <a:latin typeface="-apple-system"/>
              </a:rPr>
              <a:t>myntra</a:t>
            </a:r>
            <a:r>
              <a:rPr lang="en-US" b="0" i="0" dirty="0">
                <a:solidFill>
                  <a:srgbClr val="C00000"/>
                </a:solidFill>
                <a:effectLst/>
                <a:latin typeface="-apple-system"/>
              </a:rPr>
              <a:t>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941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314EAF-1D0F-7C2E-5F32-53468E2B7172}"/>
              </a:ext>
            </a:extLst>
          </p:cNvPr>
          <p:cNvSpPr txBox="1"/>
          <p:nvPr/>
        </p:nvSpPr>
        <p:spPr>
          <a:xfrm>
            <a:off x="568960" y="417175"/>
            <a:ext cx="107594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C00000"/>
                </a:solidFill>
                <a:effectLst/>
                <a:latin typeface="var(--jp-content-font-family)"/>
              </a:rPr>
              <a:t>Checking Loyalty</a:t>
            </a:r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var(--jp-content-font-family)"/>
              </a:rPr>
              <a:t>The people who are Loyal customers keep using the same brand even if it is not good as other brands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3003653-EC6B-3806-37C0-80FA36768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0" y="1913573"/>
            <a:ext cx="4944110" cy="325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12EED227-820F-298A-54B4-3F4F53BA1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530" y="1802170"/>
            <a:ext cx="5055870" cy="309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F4A8CC-26B9-8070-6B15-553E2442F365}"/>
              </a:ext>
            </a:extLst>
          </p:cNvPr>
          <p:cNvSpPr txBox="1"/>
          <p:nvPr/>
        </p:nvSpPr>
        <p:spPr>
          <a:xfrm>
            <a:off x="1645920" y="5378996"/>
            <a:ext cx="8890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-apple-system"/>
              </a:rPr>
              <a:t>*Customers seem to be more loyal to amazon, </a:t>
            </a:r>
            <a:r>
              <a:rPr lang="en-US" sz="2400" b="0" i="0" dirty="0" err="1">
                <a:effectLst/>
                <a:latin typeface="-apple-system"/>
              </a:rPr>
              <a:t>flipkart</a:t>
            </a:r>
            <a:r>
              <a:rPr lang="en-US" sz="2400" b="0" i="0" dirty="0">
                <a:effectLst/>
                <a:latin typeface="-apple-system"/>
              </a:rPr>
              <a:t> and </a:t>
            </a:r>
            <a:r>
              <a:rPr lang="en-US" sz="2400" b="0" i="0" dirty="0" err="1">
                <a:effectLst/>
                <a:latin typeface="-apple-system"/>
              </a:rPr>
              <a:t>paytm</a:t>
            </a:r>
            <a:r>
              <a:rPr lang="en-US" sz="2400" b="0" i="0" dirty="0">
                <a:effectLst/>
                <a:latin typeface="-apple-system"/>
              </a:rPr>
              <a:t> as even though many of them have given negative remarks about them still they would recommend these platforms to their friend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3333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24E694-E698-2454-C31E-F0154210E223}"/>
              </a:ext>
            </a:extLst>
          </p:cNvPr>
          <p:cNvSpPr txBox="1"/>
          <p:nvPr/>
        </p:nvSpPr>
        <p:spPr>
          <a:xfrm>
            <a:off x="3606800" y="59257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u="sng" dirty="0">
                <a:solidFill>
                  <a:srgbClr val="C00000"/>
                </a:solidFill>
                <a:effectLst/>
                <a:latin typeface="-apple-system"/>
              </a:rPr>
              <a:t>PROCESSING THE DATAFRAME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DDAC1C-A660-26A5-44D5-DD4444E59D13}"/>
              </a:ext>
            </a:extLst>
          </p:cNvPr>
          <p:cNvSpPr txBox="1"/>
          <p:nvPr/>
        </p:nvSpPr>
        <p:spPr>
          <a:xfrm>
            <a:off x="721360" y="10542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Encoding Categorical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3C5824-5C1C-DA9D-2184-4728854B0196}"/>
              </a:ext>
            </a:extLst>
          </p:cNvPr>
          <p:cNvSpPr txBox="1"/>
          <p:nvPr/>
        </p:nvSpPr>
        <p:spPr>
          <a:xfrm>
            <a:off x="721360" y="14235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Doing Scaling Process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AC62B-49FB-0BB8-9329-892445F813BB}"/>
              </a:ext>
            </a:extLst>
          </p:cNvPr>
          <p:cNvSpPr txBox="1"/>
          <p:nvPr/>
        </p:nvSpPr>
        <p:spPr>
          <a:xfrm>
            <a:off x="721360" y="17929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Using chi2 test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91781F-67D9-A291-6C32-C8E48AC4F054}"/>
              </a:ext>
            </a:extLst>
          </p:cNvPr>
          <p:cNvSpPr txBox="1"/>
          <p:nvPr/>
        </p:nvSpPr>
        <p:spPr>
          <a:xfrm>
            <a:off x="1986280" y="1977569"/>
            <a:ext cx="82194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u="sng" dirty="0">
                <a:solidFill>
                  <a:srgbClr val="C00000"/>
                </a:solidFill>
                <a:effectLst/>
                <a:latin typeface="-apple-system"/>
              </a:rPr>
              <a:t>USING FEATURE IMPORTANCE OF RANDOM FORREST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ACF4C9E-60A5-A0B9-617C-D7E37F7BD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773" y="2500789"/>
            <a:ext cx="7316787" cy="363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294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291110-E679-D6F8-BA0D-6C328DED2E61}"/>
              </a:ext>
            </a:extLst>
          </p:cNvPr>
          <p:cNvSpPr txBox="1"/>
          <p:nvPr/>
        </p:nvSpPr>
        <p:spPr>
          <a:xfrm>
            <a:off x="3931920" y="54177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u="sng" dirty="0">
                <a:solidFill>
                  <a:srgbClr val="C00000"/>
                </a:solidFill>
                <a:effectLst/>
                <a:latin typeface="-apple-system"/>
              </a:rPr>
              <a:t>Conducted PCA </a:t>
            </a:r>
            <a:r>
              <a:rPr lang="en-US" sz="2800" b="1" i="0" u="sng" dirty="0" err="1">
                <a:solidFill>
                  <a:srgbClr val="C00000"/>
                </a:solidFill>
                <a:effectLst/>
                <a:latin typeface="-apple-system"/>
              </a:rPr>
              <a:t>Anaysis</a:t>
            </a:r>
            <a:endParaRPr lang="en-US" sz="2800" b="1" i="0" u="sng" dirty="0">
              <a:solidFill>
                <a:srgbClr val="C00000"/>
              </a:solidFill>
              <a:effectLst/>
              <a:latin typeface="-apple-system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FACEFF16-3752-B91C-6C09-D063B0FBD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283" y="1064994"/>
            <a:ext cx="7345997" cy="380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489C01-F04B-7493-3B03-B82B9E5A209D}"/>
              </a:ext>
            </a:extLst>
          </p:cNvPr>
          <p:cNvSpPr txBox="1"/>
          <p:nvPr/>
        </p:nvSpPr>
        <p:spPr>
          <a:xfrm>
            <a:off x="2428240" y="48670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The </a:t>
            </a:r>
            <a:r>
              <a:rPr lang="en-US" b="0" i="0" dirty="0" err="1">
                <a:effectLst/>
                <a:latin typeface="-apple-system"/>
              </a:rPr>
              <a:t>grapgh</a:t>
            </a:r>
            <a:r>
              <a:rPr lang="en-US" b="0" i="0" dirty="0">
                <a:effectLst/>
                <a:latin typeface="-apple-system"/>
              </a:rPr>
              <a:t> shows number of components are increased from 0.1 to 1.0 and growing </a:t>
            </a:r>
            <a:r>
              <a:rPr lang="en-US" b="0" i="0" dirty="0" err="1">
                <a:effectLst/>
                <a:latin typeface="-apple-system"/>
              </a:rPr>
              <a:t>constantl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15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C5702A-FB86-9601-3A8B-3D76049A71C0}"/>
              </a:ext>
            </a:extLst>
          </p:cNvPr>
          <p:cNvSpPr txBox="1"/>
          <p:nvPr/>
        </p:nvSpPr>
        <p:spPr>
          <a:xfrm>
            <a:off x="894080" y="49097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u="sng" dirty="0">
                <a:solidFill>
                  <a:srgbClr val="C00000"/>
                </a:solidFill>
                <a:effectLst/>
                <a:latin typeface="-apple-system"/>
              </a:rPr>
              <a:t>Modelling Phase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4612D-83C6-7EB4-F295-89896223A419}"/>
              </a:ext>
            </a:extLst>
          </p:cNvPr>
          <p:cNvSpPr txBox="1"/>
          <p:nvPr/>
        </p:nvSpPr>
        <p:spPr>
          <a:xfrm>
            <a:off x="1463040" y="12246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Random Forest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D8B3D-2830-8629-D983-AD4597A43BA1}"/>
              </a:ext>
            </a:extLst>
          </p:cNvPr>
          <p:cNvSpPr txBox="1"/>
          <p:nvPr/>
        </p:nvSpPr>
        <p:spPr>
          <a:xfrm>
            <a:off x="894080" y="22543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Hyperparameter Tuning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0506B-69E2-EEE3-2241-6E0C93536849}"/>
              </a:ext>
            </a:extLst>
          </p:cNvPr>
          <p:cNvSpPr txBox="1"/>
          <p:nvPr/>
        </p:nvSpPr>
        <p:spPr>
          <a:xfrm>
            <a:off x="721360" y="3248859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br>
              <a:rPr lang="en-US" sz="2800" b="1" i="0" u="sng" dirty="0">
                <a:solidFill>
                  <a:srgbClr val="C00000"/>
                </a:solidFill>
                <a:effectLst/>
                <a:latin typeface="var(--jp-content-font-family)"/>
              </a:rPr>
            </a:br>
            <a:r>
              <a:rPr lang="en-US" sz="2800" b="1" i="0" u="sng" dirty="0">
                <a:solidFill>
                  <a:srgbClr val="C00000"/>
                </a:solidFill>
                <a:effectLst/>
                <a:latin typeface="var(--jp-content-font-family)"/>
              </a:rPr>
              <a:t> Finalizing the best Model</a:t>
            </a:r>
          </a:p>
          <a:p>
            <a:br>
              <a:rPr lang="en-US" sz="2800" b="0" i="0" u="sng" dirty="0">
                <a:solidFill>
                  <a:srgbClr val="C00000"/>
                </a:solidFill>
                <a:effectLst/>
                <a:latin typeface="-apple-system"/>
              </a:rPr>
            </a:br>
            <a:r>
              <a:rPr lang="en-US" sz="2800" b="0" i="0" u="sng" dirty="0">
                <a:solidFill>
                  <a:srgbClr val="C00000"/>
                </a:solidFill>
                <a:effectLst/>
                <a:latin typeface="-apple-system"/>
              </a:rPr>
              <a:t>    </a:t>
            </a:r>
            <a:endParaRPr lang="en-US" sz="2800" u="sng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43E9D3-25B1-5278-4D61-B4FE499A8577}"/>
              </a:ext>
            </a:extLst>
          </p:cNvPr>
          <p:cNvSpPr txBox="1"/>
          <p:nvPr/>
        </p:nvSpPr>
        <p:spPr>
          <a:xfrm>
            <a:off x="83312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Finally the model has Saved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5F454F-E307-760C-D522-7E34E6F5CEF4}"/>
              </a:ext>
            </a:extLst>
          </p:cNvPr>
          <p:cNvSpPr txBox="1"/>
          <p:nvPr/>
        </p:nvSpPr>
        <p:spPr>
          <a:xfrm>
            <a:off x="3992880" y="100333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The Accuracy what we have got is 1.0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and the Mean of Cross Validation Score 0.9889, which is good in condition.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D7FA30-1A20-339B-FF98-965F3638A907}"/>
              </a:ext>
            </a:extLst>
          </p:cNvPr>
          <p:cNvSpPr txBox="1"/>
          <p:nvPr/>
        </p:nvSpPr>
        <p:spPr>
          <a:xfrm>
            <a:off x="3992880" y="217576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-apple-system"/>
              </a:rPr>
              <a:t>Herwe</a:t>
            </a:r>
            <a:r>
              <a:rPr lang="en-US" b="0" i="0" dirty="0">
                <a:effectLst/>
                <a:latin typeface="-apple-system"/>
              </a:rPr>
              <a:t> the Accuracy is 1.0 and the Mean of Cross Validation Score 0.9889, which is same for both the analysis</a:t>
            </a:r>
          </a:p>
        </p:txBody>
      </p:sp>
    </p:spTree>
    <p:extLst>
      <p:ext uri="{BB962C8B-B14F-4D97-AF65-F5344CB8AC3E}">
        <p14:creationId xmlns:p14="http://schemas.microsoft.com/office/powerpoint/2010/main" val="1841598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7C8FC1-628F-B98A-797B-4BAB37373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0" y="920621"/>
            <a:ext cx="1211742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u="sng" dirty="0">
                <a:solidFill>
                  <a:srgbClr val="C00000"/>
                </a:solidFill>
              </a:rPr>
              <a:t>Conclusion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sng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/>
              <a:t>*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All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websites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were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not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equally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preferred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online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customers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*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Amazon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was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most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preferred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followed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Flipkart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*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These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two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companies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are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most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trusted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in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industry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>
                <a:solidFill>
                  <a:srgbClr val="212121"/>
                </a:solidFill>
                <a:latin typeface="Arial Unicode MS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hence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have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huge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reliability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*Also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sellers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listed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these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websites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are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generally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from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solidFill>
                  <a:srgbClr val="212121"/>
                </a:solidFill>
                <a:latin typeface="Arial Unicode MS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Tier 1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cities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as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compared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Snapdeal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and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PayTM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which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latin typeface="Arial Unicode MS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have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more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sellers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from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tier 2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and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3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cities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23437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A34724-C842-910B-07E0-8E8FCC74F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" y="612844"/>
            <a:ext cx="1182624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*The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product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reliability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commerce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company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and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policies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lang="en-US" altLang="en-US" sz="2400" dirty="0"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equally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important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deciding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buying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behaviour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online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customers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important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factor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basic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criteria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online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retailers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attract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customers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*The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reliability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commerce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company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also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important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even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required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offline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retail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*It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important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because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customers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paying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online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security 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online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transaction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*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policies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important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because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online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retail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customer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not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product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Thus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wants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will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possible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product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not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like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*Whereas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logistics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factor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which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included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Cash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delivery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delivery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and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quality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packaging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plays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secondary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process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though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Must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quality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*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50414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2FB3DF-64F8-2664-E6F9-5191809F0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69" y="1289194"/>
            <a:ext cx="11918731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is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because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not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interfere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with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and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people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believe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is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commerce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websites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Also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websites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have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lenient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return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policies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as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and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also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return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is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----------------------------END--------------------------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229170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B41310-90D2-02BE-E191-A447C42E316B}"/>
              </a:ext>
            </a:extLst>
          </p:cNvPr>
          <p:cNvSpPr txBox="1"/>
          <p:nvPr/>
        </p:nvSpPr>
        <p:spPr>
          <a:xfrm>
            <a:off x="115614" y="660400"/>
            <a:ext cx="11813627" cy="6280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1800" b="1" u="sng" dirty="0">
                <a:effectLst/>
                <a:latin typeface="Bodoni MT Black" panose="02070A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 :-</a:t>
            </a:r>
            <a:endParaRPr lang="en-US" sz="1800" u="sng" dirty="0">
              <a:effectLst/>
              <a:latin typeface="Bodoni MT Black" panose="02070A030806060202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satisfaction has emerged as one of the most important factors that guarantee the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success of online store; it has been posited as a key stimulant of purchase, repurchase intentions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and customer loyalty. 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comprehensive review of the literature, theories and models have been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carried out to propose the models for customer activation and customer retention.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Five major factors that contributed to the success of an e-commerce store have been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identified as: service quality, system quality, information quality, trust and net benefit.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research furthermore investigated the factors that influence the online customers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repeat purchase intention. The combination of both utilitarian value and hedonistic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values are needed to affect the repeat purchase intention (loyalty) positively. 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 is collected from the Indian online shoppers. Results indicate the e-retail success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factors, which are very much critical for customer satisfaction.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9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846FA4-1D08-F139-E2DB-086E61B8F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328" y="1408013"/>
            <a:ext cx="8829344" cy="404197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C8AD0A-D837-6E8E-EA07-A602AFA25260}"/>
              </a:ext>
            </a:extLst>
          </p:cNvPr>
          <p:cNvSpPr txBox="1"/>
          <p:nvPr/>
        </p:nvSpPr>
        <p:spPr>
          <a:xfrm>
            <a:off x="1418897" y="609600"/>
            <a:ext cx="5244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rgbClr val="C00000"/>
                </a:solidFill>
              </a:rPr>
              <a:t>UNDERSTANDING THE CRITERIA</a:t>
            </a:r>
            <a:endParaRPr lang="en-US" sz="2400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54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91F1A0B8-00A4-53EE-831E-9BE5FEE62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080" y="945957"/>
            <a:ext cx="10373360" cy="51911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480" tIns="63480" rIns="6348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u="sng" dirty="0">
                <a:solidFill>
                  <a:srgbClr val="C00000"/>
                </a:solidFill>
                <a:latin typeface="Arial Unicode MS"/>
              </a:rPr>
              <a:t>We have  </a:t>
            </a:r>
            <a:r>
              <a:rPr kumimoji="0" lang="en-US" altLang="en-US" sz="3600" b="1" u="sng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</a:rPr>
              <a:t>Imported the libraries  like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-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pandas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pd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-import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numpy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np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rial Unicode MS"/>
              </a:rPr>
              <a:t>-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matplotlib.pyplot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-import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seaborn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rial Unicode MS"/>
              </a:rPr>
              <a:t>-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warnings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warnings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filterwarnings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('ignore’)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-!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pip install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openpyxl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u="sng" dirty="0">
                <a:solidFill>
                  <a:srgbClr val="C00000"/>
                </a:solidFill>
              </a:rPr>
              <a:t>STEPS MADE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u="sng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b="1" dirty="0"/>
              <a:t>READING THE DATA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b="1" dirty="0"/>
              <a:t>SET THE MAX ROWS AND MAX COLUMNS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b="1" dirty="0"/>
              <a:t>MADE THE HEAD OF THE DATA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2174253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D103BF-B300-C9C6-0400-3FCE49BECCF7}"/>
              </a:ext>
            </a:extLst>
          </p:cNvPr>
          <p:cNvSpPr txBox="1"/>
          <p:nvPr/>
        </p:nvSpPr>
        <p:spPr>
          <a:xfrm>
            <a:off x="690880" y="302181"/>
            <a:ext cx="841248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b="1" u="sng" dirty="0">
                <a:solidFill>
                  <a:srgbClr val="C00000"/>
                </a:solidFill>
              </a:rPr>
              <a:t>EXPLORATORY DATA ANALYTICS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3200" dirty="0" err="1"/>
              <a:t>Cheked</a:t>
            </a:r>
            <a:r>
              <a:rPr lang="en-US" altLang="en-US" sz="3200" dirty="0"/>
              <a:t> the shape of the data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Checked all the data types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3200" dirty="0"/>
              <a:t>Checked the Null count for each Column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Cheked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uniquiness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the data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Implemneting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Univariate Analysis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3200" dirty="0"/>
              <a:t>Checking the Personal Information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Intention of the Repeat purchase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3200" dirty="0"/>
              <a:t>Getting online Retailing Process</a:t>
            </a:r>
          </a:p>
        </p:txBody>
      </p:sp>
    </p:spTree>
    <p:extLst>
      <p:ext uri="{BB962C8B-B14F-4D97-AF65-F5344CB8AC3E}">
        <p14:creationId xmlns:p14="http://schemas.microsoft.com/office/powerpoint/2010/main" val="3020168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69FB5C-37E6-B567-BFD1-A4B9C31B742B}"/>
              </a:ext>
            </a:extLst>
          </p:cNvPr>
          <p:cNvSpPr txBox="1"/>
          <p:nvPr/>
        </p:nvSpPr>
        <p:spPr>
          <a:xfrm>
            <a:off x="965200" y="701040"/>
            <a:ext cx="946912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9.Checking the Brand Image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dirty="0"/>
              <a:t>10.Checked the Loyalty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11.Processed the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dataframe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dirty="0"/>
              <a:t>12.Encoding the Categorial Features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13.DoneScaling Process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dirty="0"/>
              <a:t>14.Used Chi2 test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15.Used Feature i</a:t>
            </a:r>
            <a:r>
              <a:rPr lang="en-US" altLang="en-US" sz="3200" dirty="0"/>
              <a:t>mportance of a </a:t>
            </a:r>
            <a:r>
              <a:rPr lang="en-US" altLang="en-US" sz="3200" dirty="0" err="1"/>
              <a:t>RandomForest</a:t>
            </a:r>
            <a:endParaRPr lang="en-US" altLang="en-US" sz="32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16.PCA Analysis</a:t>
            </a:r>
          </a:p>
        </p:txBody>
      </p:sp>
    </p:spTree>
    <p:extLst>
      <p:ext uri="{BB962C8B-B14F-4D97-AF65-F5344CB8AC3E}">
        <p14:creationId xmlns:p14="http://schemas.microsoft.com/office/powerpoint/2010/main" val="896813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2B0F42-BB9A-0EF2-ABED-49365B1D60D6}"/>
              </a:ext>
            </a:extLst>
          </p:cNvPr>
          <p:cNvSpPr txBox="1"/>
          <p:nvPr/>
        </p:nvSpPr>
        <p:spPr>
          <a:xfrm>
            <a:off x="680720" y="599440"/>
            <a:ext cx="84632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dirty="0"/>
              <a:t>17. Modelling Phase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18.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RandomForest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Analysis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dirty="0"/>
              <a:t>19. Hyperparameter Tuning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20.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Xgboost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dirty="0"/>
              <a:t>21. Finalizing the Best model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22. Saving the Model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dirty="0"/>
              <a:t>23. Conclusion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65741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49D77B-416F-0500-2C97-501FD9DC7C02}"/>
              </a:ext>
            </a:extLst>
          </p:cNvPr>
          <p:cNvSpPr txBox="1"/>
          <p:nvPr/>
        </p:nvSpPr>
        <p:spPr>
          <a:xfrm>
            <a:off x="457200" y="495777"/>
            <a:ext cx="96926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In Intention of the Repeat purchase</a:t>
            </a:r>
          </a:p>
          <a:p>
            <a:pPr algn="just"/>
            <a:endParaRPr lang="en-US" sz="2400" b="0" i="0" dirty="0">
              <a:effectLst/>
              <a:latin typeface="-apple-system"/>
            </a:endParaRPr>
          </a:p>
          <a:p>
            <a:pPr algn="just"/>
            <a:r>
              <a:rPr lang="en-US" sz="2400" b="0" i="0" dirty="0">
                <a:effectLst/>
                <a:latin typeface="-apple-system"/>
              </a:rPr>
              <a:t>Most of the shoppers who shop more than 41 times a year shop from all the online brands, some of the people who shop for 32-40 and less than 10 times a year seem to exclude </a:t>
            </a:r>
            <a:r>
              <a:rPr lang="en-US" sz="2400" b="0" i="0" dirty="0" err="1">
                <a:effectLst/>
                <a:latin typeface="-apple-system"/>
              </a:rPr>
              <a:t>myntra</a:t>
            </a:r>
            <a:r>
              <a:rPr lang="en-US" sz="2400" b="0" i="0" dirty="0">
                <a:effectLst/>
                <a:latin typeface="-apple-system"/>
              </a:rPr>
              <a:t>. People shop from </a:t>
            </a:r>
            <a:r>
              <a:rPr lang="en-US" sz="2400" b="0" i="0" dirty="0" err="1">
                <a:effectLst/>
                <a:latin typeface="-apple-system"/>
              </a:rPr>
              <a:t>flipkart</a:t>
            </a:r>
            <a:r>
              <a:rPr lang="en-US" sz="2400" b="0" i="0" dirty="0">
                <a:effectLst/>
                <a:latin typeface="-apple-system"/>
              </a:rPr>
              <a:t> and Amazon whatever be the case.</a:t>
            </a:r>
            <a:endParaRPr lang="en-US" sz="24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42D7128-A73C-04B0-C847-964A4A50B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0909"/>
            <a:ext cx="4537392" cy="370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ABB525-9FA6-96B7-F62E-3CCE73141650}"/>
              </a:ext>
            </a:extLst>
          </p:cNvPr>
          <p:cNvSpPr txBox="1"/>
          <p:nvPr/>
        </p:nvSpPr>
        <p:spPr>
          <a:xfrm>
            <a:off x="4994592" y="2967335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  <a:latin typeface="-apple-system"/>
              </a:rPr>
              <a:t>From the graph </a:t>
            </a:r>
            <a:r>
              <a:rPr lang="en-US" sz="2000" b="0" i="0" dirty="0" err="1">
                <a:effectLst/>
                <a:latin typeface="-apple-system"/>
              </a:rPr>
              <a:t>analysis,All</a:t>
            </a:r>
            <a:r>
              <a:rPr lang="en-US" sz="2000" b="0" i="0" dirty="0">
                <a:effectLst/>
                <a:latin typeface="-apple-system"/>
              </a:rPr>
              <a:t> the people who have shopped from </a:t>
            </a:r>
            <a:r>
              <a:rPr lang="en-US" sz="2000" b="0" i="0" dirty="0" err="1">
                <a:effectLst/>
                <a:latin typeface="-apple-system"/>
              </a:rPr>
              <a:t>amazon,paytm</a:t>
            </a:r>
            <a:r>
              <a:rPr lang="en-US" sz="2000" b="0" i="0" dirty="0">
                <a:effectLst/>
                <a:latin typeface="-apple-system"/>
              </a:rPr>
              <a:t>, </a:t>
            </a:r>
            <a:r>
              <a:rPr lang="en-US" sz="2000" b="0" i="0" dirty="0" err="1">
                <a:effectLst/>
                <a:latin typeface="-apple-system"/>
              </a:rPr>
              <a:t>flipkart</a:t>
            </a:r>
            <a:r>
              <a:rPr lang="en-US" sz="2000" b="0" i="0" dirty="0">
                <a:effectLst/>
                <a:latin typeface="-apple-system"/>
              </a:rPr>
              <a:t> are satisfied. People who shop from a more number of online brands </a:t>
            </a:r>
            <a:r>
              <a:rPr lang="en-US" sz="2000" b="0" i="0" dirty="0" err="1">
                <a:effectLst/>
                <a:latin typeface="-apple-system"/>
              </a:rPr>
              <a:t>dosnot</a:t>
            </a:r>
            <a:r>
              <a:rPr lang="en-US" sz="2000" b="0" i="0" dirty="0">
                <a:effectLst/>
                <a:latin typeface="-apple-system"/>
              </a:rPr>
              <a:t> get satisfied.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8951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239035DE-6634-8E65-B719-4A21E06A1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"/>
            <a:ext cx="4913312" cy="400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6F4331-53F4-F5D6-54FB-69C3E9F2945D}"/>
              </a:ext>
            </a:extLst>
          </p:cNvPr>
          <p:cNvSpPr txBox="1"/>
          <p:nvPr/>
        </p:nvSpPr>
        <p:spPr>
          <a:xfrm>
            <a:off x="5354320" y="100377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From the </a:t>
            </a:r>
            <a:r>
              <a:rPr lang="en-US" b="0" i="0" dirty="0" err="1">
                <a:effectLst/>
                <a:latin typeface="-apple-system"/>
              </a:rPr>
              <a:t>Grapgh</a:t>
            </a:r>
            <a:r>
              <a:rPr lang="en-US" b="0" i="0" dirty="0">
                <a:effectLst/>
                <a:latin typeface="-apple-system"/>
              </a:rPr>
              <a:t> analysis, people shopping from </a:t>
            </a:r>
            <a:r>
              <a:rPr lang="en-US" b="0" i="0" dirty="0" err="1">
                <a:effectLst/>
                <a:latin typeface="-apple-system"/>
              </a:rPr>
              <a:t>flipkart</a:t>
            </a:r>
            <a:r>
              <a:rPr lang="en-US" b="0" i="0" dirty="0">
                <a:effectLst/>
                <a:latin typeface="-apple-system"/>
              </a:rPr>
              <a:t> and </a:t>
            </a:r>
            <a:r>
              <a:rPr lang="en-US" b="0" i="0" dirty="0" err="1">
                <a:effectLst/>
                <a:latin typeface="-apple-system"/>
              </a:rPr>
              <a:t>sanpdeal</a:t>
            </a:r>
            <a:r>
              <a:rPr lang="en-US" b="0" i="0" dirty="0">
                <a:effectLst/>
                <a:latin typeface="-apple-system"/>
              </a:rPr>
              <a:t> seems to give such benefits but people who shop from almost everywhere disagree with this statement too. Moreover, People of Amazon and </a:t>
            </a:r>
            <a:r>
              <a:rPr lang="en-US" b="0" i="0" dirty="0" err="1">
                <a:effectLst/>
                <a:latin typeface="-apple-system"/>
              </a:rPr>
              <a:t>paytm</a:t>
            </a:r>
            <a:r>
              <a:rPr lang="en-US" b="0" i="0" dirty="0">
                <a:effectLst/>
                <a:latin typeface="-apple-system"/>
              </a:rPr>
              <a:t> are getting benefits from the loyalty points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39EC-B1C7-5C23-C2F6-16DCA7962F61}"/>
              </a:ext>
            </a:extLst>
          </p:cNvPr>
          <p:cNvSpPr txBox="1"/>
          <p:nvPr/>
        </p:nvSpPr>
        <p:spPr>
          <a:xfrm>
            <a:off x="5354320" y="26347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u="sng" dirty="0">
                <a:solidFill>
                  <a:srgbClr val="C00000"/>
                </a:solidFill>
                <a:effectLst/>
                <a:latin typeface="-apple-system"/>
              </a:rPr>
              <a:t>Getting Online Retailing Analysis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C5492EB2-BBF4-FC87-6467-0693956C3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328" y="3227308"/>
            <a:ext cx="4765992" cy="319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4384AD-A175-64C1-7E78-A3E36F4DCFAD}"/>
              </a:ext>
            </a:extLst>
          </p:cNvPr>
          <p:cNvSpPr txBox="1"/>
          <p:nvPr/>
        </p:nvSpPr>
        <p:spPr>
          <a:xfrm>
            <a:off x="712153" y="496243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effectLst/>
                <a:latin typeface="-apple-system"/>
              </a:rPr>
              <a:t>More and Highest number of people have been shopping online for above 4 years except for the age group below 20 years and above 50 </a:t>
            </a:r>
            <a:r>
              <a:rPr lang="en-US" b="0" i="1" dirty="0" err="1">
                <a:effectLst/>
                <a:latin typeface="-apple-system"/>
              </a:rPr>
              <a:t>years.</a:t>
            </a:r>
            <a:r>
              <a:rPr lang="en-US" b="0" i="0" dirty="0" err="1">
                <a:effectLst/>
                <a:latin typeface="-apple-system"/>
              </a:rPr>
              <a:t>People</a:t>
            </a:r>
            <a:r>
              <a:rPr lang="en-US" b="0" i="0" dirty="0">
                <a:effectLst/>
                <a:latin typeface="-apple-system"/>
              </a:rPr>
              <a:t> who are shopping online for 1-2 years does not include teenagers and elder 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8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1248</Words>
  <Application>Microsoft Office PowerPoint</Application>
  <PresentationFormat>Widescreen</PresentationFormat>
  <Paragraphs>125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-apple-system</vt:lpstr>
      <vt:lpstr>Arial</vt:lpstr>
      <vt:lpstr>Arial Unicode MS</vt:lpstr>
      <vt:lpstr>Bodoni MT Black</vt:lpstr>
      <vt:lpstr>Calibri</vt:lpstr>
      <vt:lpstr>Calibri Light</vt:lpstr>
      <vt:lpstr>var(--jp-content-font-family)</vt:lpstr>
      <vt:lpstr>Office Theme</vt:lpstr>
      <vt:lpstr>E-retail factors for customer activation and retention: A case study from Indian e-commerce customers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E-retail factors for customer activation and retention: A case study from Indian e-commerce customers </dc:title>
  <dc:creator>Satyarajesh</dc:creator>
  <cp:lastModifiedBy>Satyarajesh</cp:lastModifiedBy>
  <cp:revision>3</cp:revision>
  <dcterms:created xsi:type="dcterms:W3CDTF">2022-09-27T17:15:18Z</dcterms:created>
  <dcterms:modified xsi:type="dcterms:W3CDTF">2022-09-27T18:15:38Z</dcterms:modified>
</cp:coreProperties>
</file>