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222" y="3051429"/>
            <a:ext cx="449834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>
                <a:latin typeface="Calibri"/>
                <a:cs typeface="Calibri"/>
              </a:rPr>
              <a:t>MICRO_CREDIT_DEFAULTER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-MODEL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-1843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5292" y="8592666"/>
            <a:ext cx="2109470" cy="897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6865">
              <a:lnSpc>
                <a:spcPct val="1431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Submitted </a:t>
            </a:r>
            <a:r>
              <a:rPr dirty="0" sz="2000">
                <a:latin typeface="Calibri"/>
                <a:cs typeface="Calibri"/>
              </a:rPr>
              <a:t>by: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RAJESH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KAKUMANU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8198" y="1799843"/>
            <a:ext cx="1933727" cy="3627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1389" y="892809"/>
            <a:ext cx="221043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0" b="1">
                <a:latin typeface="Calibri"/>
                <a:cs typeface="Calibri"/>
              </a:rPr>
              <a:t>AC</a:t>
            </a:r>
            <a:r>
              <a:rPr dirty="0" sz="2000" spc="-15" b="1">
                <a:latin typeface="Calibri"/>
                <a:cs typeface="Calibri"/>
              </a:rPr>
              <a:t>K</a:t>
            </a:r>
            <a:r>
              <a:rPr dirty="0" sz="2000" spc="-5" b="1">
                <a:latin typeface="Calibri"/>
                <a:cs typeface="Calibri"/>
              </a:rPr>
              <a:t>N</a:t>
            </a:r>
            <a:r>
              <a:rPr dirty="0" sz="2000" spc="5" b="1">
                <a:latin typeface="Calibri"/>
                <a:cs typeface="Calibri"/>
              </a:rPr>
              <a:t>O</a:t>
            </a:r>
            <a:r>
              <a:rPr dirty="0" sz="2000" spc="-15" b="1">
                <a:latin typeface="Calibri"/>
                <a:cs typeface="Calibri"/>
              </a:rPr>
              <a:t>W</a:t>
            </a:r>
            <a:r>
              <a:rPr dirty="0" sz="2000" spc="5" b="1">
                <a:latin typeface="Calibri"/>
                <a:cs typeface="Calibri"/>
              </a:rPr>
              <a:t>L</a:t>
            </a:r>
            <a:r>
              <a:rPr dirty="0" sz="2000" spc="-20" b="1">
                <a:latin typeface="Calibri"/>
                <a:cs typeface="Calibri"/>
              </a:rPr>
              <a:t>E</a:t>
            </a:r>
            <a:r>
              <a:rPr dirty="0" sz="2000" spc="-15" b="1">
                <a:latin typeface="Calibri"/>
                <a:cs typeface="Calibri"/>
              </a:rPr>
              <a:t>D</a:t>
            </a:r>
            <a:r>
              <a:rPr dirty="0" sz="2000" spc="-15" b="1">
                <a:latin typeface="Calibri"/>
                <a:cs typeface="Calibri"/>
              </a:rPr>
              <a:t>G</a:t>
            </a:r>
            <a:r>
              <a:rPr dirty="0" sz="2000" spc="25" b="1">
                <a:latin typeface="Calibri"/>
                <a:cs typeface="Calibri"/>
              </a:rPr>
              <a:t>M</a:t>
            </a:r>
            <a:r>
              <a:rPr dirty="0" sz="2000" spc="-20" b="1">
                <a:latin typeface="Calibri"/>
                <a:cs typeface="Calibri"/>
              </a:rPr>
              <a:t>E</a:t>
            </a:r>
            <a:r>
              <a:rPr dirty="0" sz="2000" spc="-5" b="1">
                <a:latin typeface="Calibri"/>
                <a:cs typeface="Calibri"/>
              </a:rPr>
              <a:t>N</a:t>
            </a:r>
            <a:r>
              <a:rPr dirty="0" sz="2000" spc="-5" b="1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513762"/>
            <a:ext cx="5759450" cy="3601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5875">
              <a:lnSpc>
                <a:spcPct val="110000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I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would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like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-5">
                <a:latin typeface="Calibri"/>
                <a:cs typeface="Calibri"/>
              </a:rPr>
              <a:t> acknowledge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sources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and</a:t>
            </a:r>
            <a:r>
              <a:rPr dirty="0" sz="1400" spc="-5">
                <a:latin typeface="Calibri"/>
                <a:cs typeface="Calibri"/>
              </a:rPr>
              <a:t> references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process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my </a:t>
            </a:r>
            <a:r>
              <a:rPr dirty="0" sz="1400" spc="-5">
                <a:latin typeface="Calibri"/>
                <a:cs typeface="Calibri"/>
              </a:rPr>
              <a:t> assignment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during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process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completing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work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given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by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FlipRobo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Technologies.</a:t>
            </a:r>
            <a:endParaRPr sz="14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960"/>
              </a:spcBef>
            </a:pPr>
            <a:r>
              <a:rPr dirty="0" sz="1400" spc="-5">
                <a:latin typeface="Calibri"/>
                <a:cs typeface="Calibri"/>
              </a:rPr>
              <a:t>I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would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like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to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mention</a:t>
            </a:r>
            <a:r>
              <a:rPr dirty="0" sz="1400" spc="-10">
                <a:latin typeface="Calibri"/>
                <a:cs typeface="Calibri"/>
              </a:rPr>
              <a:t> the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web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internet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sources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like-</a:t>
            </a:r>
            <a:endParaRPr sz="1400">
              <a:latin typeface="Calibri"/>
              <a:cs typeface="Calibri"/>
            </a:endParaRPr>
          </a:p>
          <a:p>
            <a:pPr marL="317500" indent="-229235">
              <a:lnSpc>
                <a:spcPct val="100000"/>
              </a:lnSpc>
              <a:spcBef>
                <a:spcPts val="1035"/>
              </a:spcBef>
              <a:buFont typeface="Symbol"/>
              <a:buChar char=""/>
              <a:tabLst>
                <a:tab pos="317500" algn="l"/>
                <a:tab pos="318135" algn="l"/>
              </a:tabLst>
            </a:pPr>
            <a:r>
              <a:rPr dirty="0" sz="1400" spc="-5">
                <a:latin typeface="Calibri"/>
                <a:cs typeface="Calibri"/>
              </a:rPr>
              <a:t>Sci-kit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libraries</a:t>
            </a:r>
            <a:endParaRPr sz="1400">
              <a:latin typeface="Calibri"/>
              <a:cs typeface="Calibri"/>
            </a:endParaRPr>
          </a:p>
          <a:p>
            <a:pPr marL="317500" indent="-22923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317500" algn="l"/>
                <a:tab pos="318135" algn="l"/>
              </a:tabLst>
            </a:pPr>
            <a:r>
              <a:rPr dirty="0" sz="1400" spc="-5">
                <a:latin typeface="Calibri"/>
                <a:cs typeface="Calibri"/>
              </a:rPr>
              <a:t>Research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papers</a:t>
            </a:r>
            <a:r>
              <a:rPr dirty="0" sz="1400">
                <a:latin typeface="Calibri"/>
                <a:cs typeface="Calibri"/>
              </a:rPr>
              <a:t> in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GitHub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Kaggle</a:t>
            </a:r>
            <a:endParaRPr sz="1400">
              <a:latin typeface="Calibri"/>
              <a:cs typeface="Calibri"/>
            </a:endParaRPr>
          </a:p>
          <a:p>
            <a:pPr marL="317500" indent="-22923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317500" algn="l"/>
                <a:tab pos="318135" algn="l"/>
              </a:tabLst>
            </a:pPr>
            <a:r>
              <a:rPr dirty="0" sz="1400" spc="-10">
                <a:latin typeface="Calibri"/>
                <a:cs typeface="Calibri"/>
              </a:rPr>
              <a:t>GitHub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links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some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professionals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whom </a:t>
            </a:r>
            <a:r>
              <a:rPr dirty="0" sz="1400" spc="-5">
                <a:latin typeface="Calibri"/>
                <a:cs typeface="Calibri"/>
              </a:rPr>
              <a:t>I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followed.</a:t>
            </a:r>
            <a:endParaRPr sz="1400">
              <a:latin typeface="Calibri"/>
              <a:cs typeface="Calibri"/>
            </a:endParaRPr>
          </a:p>
          <a:p>
            <a:pPr marL="317500" indent="-22923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317500" algn="l"/>
                <a:tab pos="318135" algn="l"/>
              </a:tabLst>
            </a:pPr>
            <a:r>
              <a:rPr dirty="0" sz="1400" spc="-5">
                <a:latin typeface="Calibri"/>
                <a:cs typeface="Calibri"/>
              </a:rPr>
              <a:t>Google –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get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good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interaction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understanding.</a:t>
            </a: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ct val="112000"/>
              </a:lnSpc>
              <a:spcBef>
                <a:spcPts val="740"/>
              </a:spcBef>
            </a:pPr>
            <a:r>
              <a:rPr dirty="0" sz="1500">
                <a:latin typeface="Calibri"/>
                <a:cs typeface="Calibri"/>
              </a:rPr>
              <a:t>I would </a:t>
            </a:r>
            <a:r>
              <a:rPr dirty="0" sz="1500" spc="-5">
                <a:latin typeface="Calibri"/>
                <a:cs typeface="Calibri"/>
              </a:rPr>
              <a:t>like </a:t>
            </a:r>
            <a:r>
              <a:rPr dirty="0" sz="1500" spc="5">
                <a:latin typeface="Calibri"/>
                <a:cs typeface="Calibri"/>
              </a:rPr>
              <a:t>to </a:t>
            </a:r>
            <a:r>
              <a:rPr dirty="0" sz="1500">
                <a:latin typeface="Calibri"/>
                <a:cs typeface="Calibri"/>
              </a:rPr>
              <a:t>thank, DATA </a:t>
            </a:r>
            <a:r>
              <a:rPr dirty="0" sz="1500" spc="-5">
                <a:latin typeface="Calibri"/>
                <a:cs typeface="Calibri"/>
              </a:rPr>
              <a:t>TRAINED for </a:t>
            </a:r>
            <a:r>
              <a:rPr dirty="0" sz="1500">
                <a:latin typeface="Calibri"/>
                <a:cs typeface="Calibri"/>
              </a:rPr>
              <a:t>making me </a:t>
            </a:r>
            <a:r>
              <a:rPr dirty="0" sz="1500" spc="-5">
                <a:latin typeface="Calibri"/>
                <a:cs typeface="Calibri"/>
              </a:rPr>
              <a:t>this activity, </a:t>
            </a:r>
            <a:r>
              <a:rPr dirty="0" sz="1500" spc="5">
                <a:latin typeface="Calibri"/>
                <a:cs typeface="Calibri"/>
              </a:rPr>
              <a:t>to go </a:t>
            </a:r>
            <a:r>
              <a:rPr dirty="0" sz="1500" spc="-5">
                <a:latin typeface="Calibri"/>
                <a:cs typeface="Calibri"/>
              </a:rPr>
              <a:t>in </a:t>
            </a:r>
            <a:r>
              <a:rPr dirty="0" sz="1500" spc="5">
                <a:latin typeface="Calibri"/>
                <a:cs typeface="Calibri"/>
              </a:rPr>
              <a:t>a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better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way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in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future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also.</a:t>
            </a:r>
            <a:endParaRPr sz="1500">
              <a:latin typeface="Calibri"/>
              <a:cs typeface="Calibri"/>
            </a:endParaRPr>
          </a:p>
          <a:p>
            <a:pPr algn="just" marL="12700" marR="5080">
              <a:lnSpc>
                <a:spcPct val="110700"/>
              </a:lnSpc>
              <a:spcBef>
                <a:spcPts val="745"/>
              </a:spcBef>
            </a:pPr>
            <a:r>
              <a:rPr dirty="0" sz="1500">
                <a:latin typeface="Calibri"/>
                <a:cs typeface="Calibri"/>
              </a:rPr>
              <a:t>I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would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like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to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thank,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FlipROBO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Technologies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for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assigning</a:t>
            </a:r>
            <a:r>
              <a:rPr dirty="0" sz="1500">
                <a:latin typeface="Calibri"/>
                <a:cs typeface="Calibri"/>
              </a:rPr>
              <a:t> me</a:t>
            </a:r>
            <a:r>
              <a:rPr dirty="0" sz="1500" spc="5">
                <a:latin typeface="Calibri"/>
                <a:cs typeface="Calibri"/>
              </a:rPr>
              <a:t> the 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assignment works every </a:t>
            </a:r>
            <a:r>
              <a:rPr dirty="0" sz="1500">
                <a:latin typeface="Calibri"/>
                <a:cs typeface="Calibri"/>
              </a:rPr>
              <a:t>week and </a:t>
            </a:r>
            <a:r>
              <a:rPr dirty="0" sz="1500" spc="5">
                <a:latin typeface="Calibri"/>
                <a:cs typeface="Calibri"/>
              </a:rPr>
              <a:t>to </a:t>
            </a:r>
            <a:r>
              <a:rPr dirty="0" sz="1500" spc="-5">
                <a:latin typeface="Calibri"/>
                <a:cs typeface="Calibri"/>
              </a:rPr>
              <a:t>submit </a:t>
            </a:r>
            <a:r>
              <a:rPr dirty="0" sz="1500">
                <a:latin typeface="Calibri"/>
                <a:cs typeface="Calibri"/>
              </a:rPr>
              <a:t>on </a:t>
            </a:r>
            <a:r>
              <a:rPr dirty="0" sz="1500" spc="-5">
                <a:latin typeface="Calibri"/>
                <a:cs typeface="Calibri"/>
              </a:rPr>
              <a:t>time </a:t>
            </a:r>
            <a:r>
              <a:rPr dirty="0" sz="1500">
                <a:latin typeface="Calibri"/>
                <a:cs typeface="Calibri"/>
              </a:rPr>
              <a:t>and </a:t>
            </a:r>
            <a:r>
              <a:rPr dirty="0" sz="1500" spc="-5">
                <a:latin typeface="Calibri"/>
                <a:cs typeface="Calibri"/>
              </a:rPr>
              <a:t>helped </a:t>
            </a:r>
            <a:r>
              <a:rPr dirty="0" sz="1500">
                <a:latin typeface="Calibri"/>
                <a:cs typeface="Calibri"/>
              </a:rPr>
              <a:t>me </a:t>
            </a:r>
            <a:r>
              <a:rPr dirty="0" sz="1500" spc="5">
                <a:latin typeface="Calibri"/>
                <a:cs typeface="Calibri"/>
              </a:rPr>
              <a:t>a </a:t>
            </a:r>
            <a:r>
              <a:rPr dirty="0" sz="1500" spc="-5">
                <a:latin typeface="Calibri"/>
                <a:cs typeface="Calibri"/>
              </a:rPr>
              <a:t>lot 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to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solve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some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issues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through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their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timecards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28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updates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in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the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websites.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5066" y="892809"/>
            <a:ext cx="168465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heavy" sz="20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INTRODUCTION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1548509"/>
            <a:ext cx="5530850" cy="636397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15"/>
              </a:spcBef>
              <a:buFont typeface="Symbol"/>
              <a:buChar char=""/>
              <a:tabLst>
                <a:tab pos="241935" algn="l"/>
              </a:tabLst>
            </a:pPr>
            <a:r>
              <a:rPr dirty="0" sz="1800" spc="-5">
                <a:latin typeface="Calibri"/>
                <a:cs typeface="Calibri"/>
              </a:rPr>
              <a:t>Business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Problem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Framing</a:t>
            </a:r>
            <a:endParaRPr sz="1800">
              <a:latin typeface="Calibri"/>
              <a:cs typeface="Calibri"/>
            </a:endParaRPr>
          </a:p>
          <a:p>
            <a:pPr algn="just" marL="241300" marR="8255" indent="383540">
              <a:lnSpc>
                <a:spcPct val="103800"/>
              </a:lnSpc>
              <a:spcBef>
                <a:spcPts val="90"/>
              </a:spcBef>
            </a:pPr>
            <a:r>
              <a:rPr dirty="0" sz="1200" i="1">
                <a:latin typeface="Times New Roman"/>
                <a:cs typeface="Times New Roman"/>
              </a:rPr>
              <a:t>A </a:t>
            </a:r>
            <a:r>
              <a:rPr dirty="0" sz="1200" spc="-10" i="1">
                <a:latin typeface="Times New Roman"/>
                <a:cs typeface="Times New Roman"/>
              </a:rPr>
              <a:t>Classic </a:t>
            </a:r>
            <a:r>
              <a:rPr dirty="0" sz="1200" spc="-5" i="1">
                <a:latin typeface="Times New Roman"/>
                <a:cs typeface="Times New Roman"/>
              </a:rPr>
              <a:t>Business </a:t>
            </a:r>
            <a:r>
              <a:rPr dirty="0" sz="1200" i="1">
                <a:latin typeface="Times New Roman"/>
                <a:cs typeface="Times New Roman"/>
              </a:rPr>
              <a:t>problem </a:t>
            </a:r>
            <a:r>
              <a:rPr dirty="0" sz="1200" spc="-10" i="1">
                <a:latin typeface="Times New Roman"/>
                <a:cs typeface="Times New Roman"/>
              </a:rPr>
              <a:t>which </a:t>
            </a:r>
            <a:r>
              <a:rPr dirty="0" sz="1200" spc="-5" i="1">
                <a:latin typeface="Times New Roman"/>
                <a:cs typeface="Times New Roman"/>
              </a:rPr>
              <a:t>helps Micro Financing Institutions </a:t>
            </a:r>
            <a:r>
              <a:rPr dirty="0" sz="1200" i="1">
                <a:latin typeface="Times New Roman"/>
                <a:cs typeface="Times New Roman"/>
              </a:rPr>
              <a:t>and other 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Lending companies reduce Credit risks </a:t>
            </a:r>
            <a:r>
              <a:rPr dirty="0" sz="1200" i="1">
                <a:latin typeface="Times New Roman"/>
                <a:cs typeface="Times New Roman"/>
              </a:rPr>
              <a:t>by recognizing potential </a:t>
            </a:r>
            <a:r>
              <a:rPr dirty="0" sz="1200" spc="-5" i="1">
                <a:latin typeface="Times New Roman"/>
                <a:cs typeface="Times New Roman"/>
              </a:rPr>
              <a:t>Defaulters. </a:t>
            </a:r>
            <a:r>
              <a:rPr dirty="0" sz="1200" i="1">
                <a:latin typeface="Times New Roman"/>
                <a:cs typeface="Times New Roman"/>
              </a:rPr>
              <a:t>Machine 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Learning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can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help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lenders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predict</a:t>
            </a:r>
            <a:r>
              <a:rPr dirty="0" sz="1200" i="1">
                <a:latin typeface="Times New Roman"/>
                <a:cs typeface="Times New Roman"/>
              </a:rPr>
              <a:t> potential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defaulters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before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approving</a:t>
            </a:r>
            <a:r>
              <a:rPr dirty="0" sz="1200" i="1">
                <a:latin typeface="Times New Roman"/>
                <a:cs typeface="Times New Roman"/>
              </a:rPr>
              <a:t> their 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candidature using </a:t>
            </a:r>
            <a:r>
              <a:rPr dirty="0" sz="1200" i="1">
                <a:latin typeface="Times New Roman"/>
                <a:cs typeface="Times New Roman"/>
              </a:rPr>
              <a:t>their </a:t>
            </a:r>
            <a:r>
              <a:rPr dirty="0" sz="1200" spc="-5" i="1">
                <a:latin typeface="Times New Roman"/>
                <a:cs typeface="Times New Roman"/>
              </a:rPr>
              <a:t>past </a:t>
            </a:r>
            <a:r>
              <a:rPr dirty="0" sz="1200" i="1">
                <a:latin typeface="Times New Roman"/>
                <a:cs typeface="Times New Roman"/>
              </a:rPr>
              <a:t>data. The </a:t>
            </a:r>
            <a:r>
              <a:rPr dirty="0" sz="1200" spc="-5" i="1">
                <a:latin typeface="Times New Roman"/>
                <a:cs typeface="Times New Roman"/>
              </a:rPr>
              <a:t>candidates’ income, past debt </a:t>
            </a:r>
            <a:r>
              <a:rPr dirty="0" sz="1200" i="1">
                <a:latin typeface="Times New Roman"/>
                <a:cs typeface="Times New Roman"/>
              </a:rPr>
              <a:t>and </a:t>
            </a:r>
            <a:r>
              <a:rPr dirty="0" sz="1200" spc="-5" i="1">
                <a:latin typeface="Times New Roman"/>
                <a:cs typeface="Times New Roman"/>
              </a:rPr>
              <a:t>repayment 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behaviour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can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be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important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metrics </a:t>
            </a:r>
            <a:r>
              <a:rPr dirty="0" sz="1200" spc="5" i="1">
                <a:latin typeface="Times New Roman"/>
                <a:cs typeface="Times New Roman"/>
              </a:rPr>
              <a:t>for</a:t>
            </a:r>
            <a:r>
              <a:rPr dirty="0" sz="1200" i="1">
                <a:latin typeface="Times New Roman"/>
                <a:cs typeface="Times New Roman"/>
              </a:rPr>
              <a:t> the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same.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Symbol"/>
              <a:buChar char=""/>
              <a:tabLst>
                <a:tab pos="241935" algn="l"/>
              </a:tabLst>
            </a:pPr>
            <a:r>
              <a:rPr dirty="0" sz="1800" spc="-5">
                <a:latin typeface="Calibri"/>
                <a:cs typeface="Calibri"/>
              </a:rPr>
              <a:t>Conceptual Background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of</a:t>
            </a:r>
            <a:r>
              <a:rPr dirty="0" sz="1800" spc="-5">
                <a:latin typeface="Calibri"/>
                <a:cs typeface="Calibri"/>
              </a:rPr>
              <a:t> 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Domain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Problem</a:t>
            </a:r>
            <a:endParaRPr sz="1800">
              <a:latin typeface="Calibri"/>
              <a:cs typeface="Calibri"/>
            </a:endParaRPr>
          </a:p>
          <a:p>
            <a:pPr algn="just" marL="241300" marR="5080">
              <a:lnSpc>
                <a:spcPct val="104000"/>
              </a:lnSpc>
              <a:spcBef>
                <a:spcPts val="90"/>
              </a:spcBef>
            </a:pPr>
            <a:r>
              <a:rPr dirty="0" sz="1200" i="1">
                <a:latin typeface="Times New Roman"/>
                <a:cs typeface="Times New Roman"/>
              </a:rPr>
              <a:t>Build a </a:t>
            </a:r>
            <a:r>
              <a:rPr dirty="0" sz="1200" spc="-5" i="1">
                <a:latin typeface="Times New Roman"/>
                <a:cs typeface="Times New Roman"/>
              </a:rPr>
              <a:t>model </a:t>
            </a:r>
            <a:r>
              <a:rPr dirty="0" sz="1200" spc="-10" i="1">
                <a:latin typeface="Times New Roman"/>
                <a:cs typeface="Times New Roman"/>
              </a:rPr>
              <a:t>which </a:t>
            </a:r>
            <a:r>
              <a:rPr dirty="0" sz="1200" spc="-5" i="1">
                <a:latin typeface="Times New Roman"/>
                <a:cs typeface="Times New Roman"/>
              </a:rPr>
              <a:t>can </a:t>
            </a:r>
            <a:r>
              <a:rPr dirty="0" sz="1200" i="1">
                <a:latin typeface="Times New Roman"/>
                <a:cs typeface="Times New Roman"/>
              </a:rPr>
              <a:t>be </a:t>
            </a:r>
            <a:r>
              <a:rPr dirty="0" sz="1200" spc="-5" i="1">
                <a:latin typeface="Times New Roman"/>
                <a:cs typeface="Times New Roman"/>
              </a:rPr>
              <a:t>used </a:t>
            </a:r>
            <a:r>
              <a:rPr dirty="0" sz="1200" i="1">
                <a:latin typeface="Times New Roman"/>
                <a:cs typeface="Times New Roman"/>
              </a:rPr>
              <a:t>to predict in </a:t>
            </a:r>
            <a:r>
              <a:rPr dirty="0" sz="1200" spc="-5" i="1">
                <a:latin typeface="Times New Roman"/>
                <a:cs typeface="Times New Roman"/>
              </a:rPr>
              <a:t>terms </a:t>
            </a:r>
            <a:r>
              <a:rPr dirty="0" sz="1200" i="1">
                <a:latin typeface="Times New Roman"/>
                <a:cs typeface="Times New Roman"/>
              </a:rPr>
              <a:t>of a </a:t>
            </a:r>
            <a:r>
              <a:rPr dirty="0" sz="1200" spc="-5" i="1">
                <a:latin typeface="Times New Roman"/>
                <a:cs typeface="Times New Roman"/>
              </a:rPr>
              <a:t>probability </a:t>
            </a:r>
            <a:r>
              <a:rPr dirty="0" sz="1200" spc="5" i="1">
                <a:latin typeface="Times New Roman"/>
                <a:cs typeface="Times New Roman"/>
              </a:rPr>
              <a:t>for </a:t>
            </a:r>
            <a:r>
              <a:rPr dirty="0" sz="1200" spc="-5" i="1">
                <a:latin typeface="Times New Roman"/>
                <a:cs typeface="Times New Roman"/>
              </a:rPr>
              <a:t>each </a:t>
            </a:r>
            <a:r>
              <a:rPr dirty="0" sz="1200" i="1">
                <a:latin typeface="Times New Roman"/>
                <a:cs typeface="Times New Roman"/>
              </a:rPr>
              <a:t>loan 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transaction,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whether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customer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15" i="1">
                <a:latin typeface="Times New Roman"/>
                <a:cs typeface="Times New Roman"/>
              </a:rPr>
              <a:t>will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be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paying</a:t>
            </a:r>
            <a:r>
              <a:rPr dirty="0" sz="1200" spc="-3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back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</a:t>
            </a:r>
            <a:r>
              <a:rPr dirty="0" sz="1200" spc="-4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loaned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amount</a:t>
            </a:r>
            <a:r>
              <a:rPr dirty="0" sz="1200" spc="-4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within </a:t>
            </a:r>
            <a:r>
              <a:rPr dirty="0" sz="1200" i="1">
                <a:latin typeface="Times New Roman"/>
                <a:cs typeface="Times New Roman"/>
              </a:rPr>
              <a:t>5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days </a:t>
            </a:r>
            <a:r>
              <a:rPr dirty="0" sz="1200" spc="-28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of </a:t>
            </a:r>
            <a:r>
              <a:rPr dirty="0" sz="1200" spc="-5" i="1">
                <a:latin typeface="Times New Roman"/>
                <a:cs typeface="Times New Roman"/>
              </a:rPr>
              <a:t>insurance </a:t>
            </a:r>
            <a:r>
              <a:rPr dirty="0" sz="1200" i="1">
                <a:latin typeface="Times New Roman"/>
                <a:cs typeface="Times New Roman"/>
              </a:rPr>
              <a:t>of </a:t>
            </a:r>
            <a:r>
              <a:rPr dirty="0" sz="1200" spc="-5" i="1">
                <a:latin typeface="Times New Roman"/>
                <a:cs typeface="Times New Roman"/>
              </a:rPr>
              <a:t>loan. </a:t>
            </a:r>
            <a:r>
              <a:rPr dirty="0" sz="1200" i="1">
                <a:latin typeface="Times New Roman"/>
                <a:cs typeface="Times New Roman"/>
              </a:rPr>
              <a:t>In this </a:t>
            </a:r>
            <a:r>
              <a:rPr dirty="0" sz="1200" spc="-5" i="1">
                <a:latin typeface="Times New Roman"/>
                <a:cs typeface="Times New Roman"/>
              </a:rPr>
              <a:t>case, Label </a:t>
            </a:r>
            <a:r>
              <a:rPr dirty="0" sz="1200" spc="-10" i="1">
                <a:latin typeface="Times New Roman"/>
                <a:cs typeface="Times New Roman"/>
              </a:rPr>
              <a:t>‘1’ </a:t>
            </a:r>
            <a:r>
              <a:rPr dirty="0" sz="1200" spc="-5" i="1">
                <a:latin typeface="Times New Roman"/>
                <a:cs typeface="Times New Roman"/>
              </a:rPr>
              <a:t>indicates </a:t>
            </a:r>
            <a:r>
              <a:rPr dirty="0" sz="1200" i="1">
                <a:latin typeface="Times New Roman"/>
                <a:cs typeface="Times New Roman"/>
              </a:rPr>
              <a:t>that the loan has </a:t>
            </a:r>
            <a:r>
              <a:rPr dirty="0" sz="1200" spc="-5" i="1">
                <a:latin typeface="Times New Roman"/>
                <a:cs typeface="Times New Roman"/>
              </a:rPr>
              <a:t>been payed </a:t>
            </a:r>
            <a:r>
              <a:rPr dirty="0" sz="1200" i="1">
                <a:latin typeface="Times New Roman"/>
                <a:cs typeface="Times New Roman"/>
              </a:rPr>
              <a:t>i.e., </a:t>
            </a:r>
            <a:r>
              <a:rPr dirty="0" sz="1200" spc="-28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non-defaulter,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spc="-15" i="1">
                <a:latin typeface="Times New Roman"/>
                <a:cs typeface="Times New Roman"/>
              </a:rPr>
              <a:t>while,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Label</a:t>
            </a:r>
            <a:r>
              <a:rPr dirty="0" sz="1200" spc="-5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‘0’</a:t>
            </a:r>
            <a:r>
              <a:rPr dirty="0" sz="1200" spc="-5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indicates</a:t>
            </a:r>
            <a:r>
              <a:rPr dirty="0" sz="1200" spc="-6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that</a:t>
            </a:r>
            <a:r>
              <a:rPr dirty="0" sz="1200" spc="-4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</a:t>
            </a:r>
            <a:r>
              <a:rPr dirty="0" sz="1200" spc="-5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loan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has</a:t>
            </a:r>
            <a:r>
              <a:rPr dirty="0" sz="1200" spc="-4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not</a:t>
            </a:r>
            <a:r>
              <a:rPr dirty="0" sz="1200" spc="-5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been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payed</a:t>
            </a:r>
            <a:r>
              <a:rPr dirty="0" sz="1200" spc="-5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i.e.,</a:t>
            </a:r>
            <a:r>
              <a:rPr dirty="0" sz="1200" spc="-4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defaulter.</a:t>
            </a:r>
            <a:endParaRPr sz="1200">
              <a:latin typeface="Times New Roman"/>
              <a:cs typeface="Times New Roman"/>
            </a:endParaRPr>
          </a:p>
          <a:p>
            <a:pPr algn="just" marL="241300" marR="5715" indent="39370">
              <a:lnSpc>
                <a:spcPct val="103299"/>
              </a:lnSpc>
              <a:spcBef>
                <a:spcPts val="790"/>
              </a:spcBef>
            </a:pPr>
            <a:r>
              <a:rPr dirty="0" sz="1200" spc="-5" i="1">
                <a:latin typeface="Times New Roman"/>
                <a:cs typeface="Times New Roman"/>
              </a:rPr>
              <a:t>Find Enclosed </a:t>
            </a:r>
            <a:r>
              <a:rPr dirty="0" sz="1200" i="1">
                <a:latin typeface="Times New Roman"/>
                <a:cs typeface="Times New Roman"/>
              </a:rPr>
              <a:t>the Data </a:t>
            </a:r>
            <a:r>
              <a:rPr dirty="0" sz="1200" spc="-5" i="1">
                <a:latin typeface="Times New Roman"/>
                <a:cs typeface="Times New Roman"/>
              </a:rPr>
              <a:t>Description File </a:t>
            </a:r>
            <a:r>
              <a:rPr dirty="0" sz="1200" i="1">
                <a:latin typeface="Times New Roman"/>
                <a:cs typeface="Times New Roman"/>
              </a:rPr>
              <a:t>and </a:t>
            </a:r>
            <a:r>
              <a:rPr dirty="0" sz="1200" spc="-5" i="1">
                <a:latin typeface="Times New Roman"/>
                <a:cs typeface="Times New Roman"/>
              </a:rPr>
              <a:t>The </a:t>
            </a:r>
            <a:r>
              <a:rPr dirty="0" sz="1200" i="1">
                <a:latin typeface="Times New Roman"/>
                <a:cs typeface="Times New Roman"/>
              </a:rPr>
              <a:t>Sample Data </a:t>
            </a:r>
            <a:r>
              <a:rPr dirty="0" sz="1200" spc="5" i="1">
                <a:latin typeface="Times New Roman"/>
                <a:cs typeface="Times New Roman"/>
              </a:rPr>
              <a:t>for </a:t>
            </a:r>
            <a:r>
              <a:rPr dirty="0" sz="1200" i="1">
                <a:latin typeface="Times New Roman"/>
                <a:cs typeface="Times New Roman"/>
              </a:rPr>
              <a:t>the Modelling. 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Exercise.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SzPct val="66666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800" spc="-5">
                <a:latin typeface="Calibri"/>
                <a:cs typeface="Calibri"/>
              </a:rPr>
              <a:t>Review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of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Literature</a:t>
            </a:r>
            <a:endParaRPr sz="1800">
              <a:latin typeface="Calibri"/>
              <a:cs typeface="Calibri"/>
            </a:endParaRPr>
          </a:p>
          <a:p>
            <a:pPr marL="241300" marR="132715">
              <a:lnSpc>
                <a:spcPct val="103299"/>
              </a:lnSpc>
              <a:spcBef>
                <a:spcPts val="935"/>
              </a:spcBef>
            </a:pPr>
            <a:r>
              <a:rPr dirty="0" sz="1200" spc="-10" i="1">
                <a:latin typeface="Times New Roman"/>
                <a:cs typeface="Times New Roman"/>
              </a:rPr>
              <a:t>For</a:t>
            </a:r>
            <a:r>
              <a:rPr dirty="0" sz="1200" i="1">
                <a:latin typeface="Times New Roman"/>
                <a:cs typeface="Times New Roman"/>
              </a:rPr>
              <a:t> the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following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project,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took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 </a:t>
            </a:r>
            <a:r>
              <a:rPr dirty="0" sz="1200" spc="-5" i="1">
                <a:latin typeface="Times New Roman"/>
                <a:cs typeface="Times New Roman"/>
              </a:rPr>
              <a:t>information from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various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sources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and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literature </a:t>
            </a:r>
            <a:r>
              <a:rPr dirty="0" sz="1200" spc="-285" i="1">
                <a:latin typeface="Times New Roman"/>
                <a:cs typeface="Times New Roman"/>
              </a:rPr>
              <a:t> </a:t>
            </a:r>
            <a:r>
              <a:rPr dirty="0" sz="1200" spc="5" i="1">
                <a:latin typeface="Times New Roman"/>
                <a:cs typeface="Times New Roman"/>
              </a:rPr>
              <a:t>for</a:t>
            </a:r>
            <a:r>
              <a:rPr dirty="0" sz="1200" spc="-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completion.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840"/>
              </a:spcBef>
            </a:pPr>
            <a:r>
              <a:rPr dirty="0" sz="1200" spc="-5" i="1">
                <a:latin typeface="Times New Roman"/>
                <a:cs typeface="Times New Roman"/>
              </a:rPr>
              <a:t>-https://seaborn.pydata.org/generated/seaborn.catplot.html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844"/>
              </a:spcBef>
            </a:pPr>
            <a:r>
              <a:rPr dirty="0" sz="1200" spc="-5" i="1">
                <a:latin typeface="Times New Roman"/>
                <a:cs typeface="Times New Roman"/>
              </a:rPr>
              <a:t>-https://scikit-learn.org/stable/search.html?q=metrics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865"/>
              </a:spcBef>
            </a:pPr>
            <a:r>
              <a:rPr dirty="0" sz="1200" spc="-5" i="1">
                <a:latin typeface="Times New Roman"/>
                <a:cs typeface="Times New Roman"/>
              </a:rPr>
              <a:t>-https://github.com/topics/loan-default-prediction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980"/>
              </a:spcBef>
              <a:buFont typeface="Symbol"/>
              <a:buChar char=""/>
              <a:tabLst>
                <a:tab pos="241935" algn="l"/>
              </a:tabLst>
            </a:pPr>
            <a:r>
              <a:rPr dirty="0" sz="1800">
                <a:latin typeface="Calibri"/>
                <a:cs typeface="Calibri"/>
              </a:rPr>
              <a:t>Motivation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Problem Undertaken</a:t>
            </a:r>
            <a:endParaRPr sz="1800">
              <a:latin typeface="Calibri"/>
              <a:cs typeface="Calibri"/>
            </a:endParaRPr>
          </a:p>
          <a:p>
            <a:pPr algn="just" marL="241300" marR="6350">
              <a:lnSpc>
                <a:spcPct val="96000"/>
              </a:lnSpc>
              <a:spcBef>
                <a:spcPts val="1019"/>
              </a:spcBef>
            </a:pP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Before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advancement </a:t>
            </a:r>
            <a:r>
              <a:rPr dirty="0" sz="1200" spc="-15" i="1">
                <a:solidFill>
                  <a:srgbClr val="23292E"/>
                </a:solidFill>
                <a:latin typeface="Times New Roman"/>
                <a:cs typeface="Times New Roman"/>
              </a:rPr>
              <a:t>of 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Data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Science, 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loan lending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companies used 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to </a:t>
            </a:r>
            <a:r>
              <a:rPr dirty="0" sz="1200" spc="-10" i="1">
                <a:solidFill>
                  <a:srgbClr val="23292E"/>
                </a:solidFill>
                <a:latin typeface="Times New Roman"/>
                <a:cs typeface="Times New Roman"/>
              </a:rPr>
              <a:t>risk 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a high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rate 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 of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defaulting. 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Many a </a:t>
            </a:r>
            <a:r>
              <a:rPr dirty="0" sz="1200" spc="-10" i="1">
                <a:solidFill>
                  <a:srgbClr val="23292E"/>
                </a:solidFill>
                <a:latin typeface="Times New Roman"/>
                <a:cs typeface="Times New Roman"/>
              </a:rPr>
              <a:t>times 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a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perfect candidate </a:t>
            </a:r>
            <a:r>
              <a:rPr dirty="0" sz="1200" spc="-10" i="1">
                <a:solidFill>
                  <a:srgbClr val="23292E"/>
                </a:solidFill>
                <a:latin typeface="Times New Roman"/>
                <a:cs typeface="Times New Roman"/>
              </a:rPr>
              <a:t>would 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display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erratic 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financial and </a:t>
            </a:r>
            <a:r>
              <a:rPr dirty="0" sz="1200" spc="5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repayment</a:t>
            </a:r>
            <a:r>
              <a:rPr dirty="0" sz="1200" spc="-10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behavior</a:t>
            </a:r>
            <a:r>
              <a:rPr dirty="0" sz="1200" spc="-20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spc="5" i="1">
                <a:solidFill>
                  <a:srgbClr val="23292E"/>
                </a:solidFill>
                <a:latin typeface="Times New Roman"/>
                <a:cs typeface="Times New Roman"/>
              </a:rPr>
              <a:t>after</a:t>
            </a:r>
            <a:r>
              <a:rPr dirty="0" sz="1200" spc="-25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being</a:t>
            </a:r>
            <a:r>
              <a:rPr dirty="0" sz="1200" spc="-35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approved</a:t>
            </a:r>
            <a:r>
              <a:rPr dirty="0" sz="1200" spc="-35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spc="5" i="1">
                <a:solidFill>
                  <a:srgbClr val="23292E"/>
                </a:solidFill>
                <a:latin typeface="Times New Roman"/>
                <a:cs typeface="Times New Roman"/>
              </a:rPr>
              <a:t>for</a:t>
            </a:r>
            <a:r>
              <a:rPr dirty="0" sz="1200" spc="-20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loan.</a:t>
            </a:r>
            <a:r>
              <a:rPr dirty="0" sz="1200" spc="-50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Machine</a:t>
            </a:r>
            <a:r>
              <a:rPr dirty="0" sz="1200" spc="-10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Learning can</a:t>
            </a:r>
            <a:r>
              <a:rPr dirty="0" sz="1200" spc="-40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help</a:t>
            </a:r>
            <a:r>
              <a:rPr dirty="0" sz="1200" spc="-30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lenders </a:t>
            </a:r>
            <a:r>
              <a:rPr dirty="0" sz="1200" spc="-290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predict 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potential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defaulters 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before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approving 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their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candidature using 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their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past 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data. </a:t>
            </a:r>
            <a:r>
              <a:rPr dirty="0" sz="1200" spc="5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The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candidates’ income, past debt 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and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repayment behavior can 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be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important metrics 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spc="5" i="1">
                <a:solidFill>
                  <a:srgbClr val="23292E"/>
                </a:solidFill>
                <a:latin typeface="Times New Roman"/>
                <a:cs typeface="Times New Roman"/>
              </a:rPr>
              <a:t>for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the</a:t>
            </a:r>
            <a:r>
              <a:rPr dirty="0" sz="1200" spc="-20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spc="-10" i="1">
                <a:solidFill>
                  <a:srgbClr val="23292E"/>
                </a:solidFill>
                <a:latin typeface="Times New Roman"/>
                <a:cs typeface="Times New Roman"/>
              </a:rPr>
              <a:t>same.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732501"/>
            <a:ext cx="5529580" cy="9026525"/>
          </a:xfrm>
          <a:prstGeom prst="rect">
            <a:avLst/>
          </a:prstGeom>
        </p:spPr>
        <p:txBody>
          <a:bodyPr wrap="square" lIns="0" tIns="172085" rIns="0" bIns="0" rtlCol="0" vert="horz">
            <a:spAutoFit/>
          </a:bodyPr>
          <a:lstStyle/>
          <a:p>
            <a:pPr marL="1192530">
              <a:lnSpc>
                <a:spcPct val="100000"/>
              </a:lnSpc>
              <a:spcBef>
                <a:spcPts val="1355"/>
              </a:spcBef>
            </a:pPr>
            <a:r>
              <a:rPr dirty="0" sz="2000" spc="-5" b="1">
                <a:latin typeface="Calibri"/>
                <a:cs typeface="Calibri"/>
              </a:rPr>
              <a:t>Analytical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Problem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Framing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135"/>
              </a:spcBef>
              <a:buFont typeface="Symbol"/>
              <a:buChar char=""/>
              <a:tabLst>
                <a:tab pos="241935" algn="l"/>
              </a:tabLst>
            </a:pP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Mathematical/ Analytical</a:t>
            </a:r>
            <a:r>
              <a:rPr dirty="0" u="heavy" sz="1800" spc="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Modeling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the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Problem</a:t>
            </a:r>
            <a:endParaRPr sz="1800">
              <a:latin typeface="Calibri"/>
              <a:cs typeface="Calibri"/>
            </a:endParaRPr>
          </a:p>
          <a:p>
            <a:pPr marL="241300" marR="66040">
              <a:lnSpc>
                <a:spcPct val="112000"/>
              </a:lnSpc>
              <a:spcBef>
                <a:spcPts val="780"/>
              </a:spcBef>
            </a:pPr>
            <a:r>
              <a:rPr dirty="0" sz="1500" spc="-5">
                <a:latin typeface="Calibri"/>
                <a:cs typeface="Calibri"/>
              </a:rPr>
              <a:t>Describe </a:t>
            </a:r>
            <a:r>
              <a:rPr dirty="0" sz="1500" spc="5">
                <a:latin typeface="Calibri"/>
                <a:cs typeface="Calibri"/>
              </a:rPr>
              <a:t>the </a:t>
            </a:r>
            <a:r>
              <a:rPr dirty="0" sz="1500" spc="-5">
                <a:latin typeface="Calibri"/>
                <a:cs typeface="Calibri"/>
              </a:rPr>
              <a:t>mathematical, </a:t>
            </a:r>
            <a:r>
              <a:rPr dirty="0" sz="1500">
                <a:latin typeface="Calibri"/>
                <a:cs typeface="Calibri"/>
              </a:rPr>
              <a:t>statistical and </a:t>
            </a:r>
            <a:r>
              <a:rPr dirty="0" sz="1500" spc="-5">
                <a:latin typeface="Calibri"/>
                <a:cs typeface="Calibri"/>
              </a:rPr>
              <a:t>analytics modelling </a:t>
            </a:r>
            <a:r>
              <a:rPr dirty="0" sz="1500">
                <a:latin typeface="Calibri"/>
                <a:cs typeface="Calibri"/>
              </a:rPr>
              <a:t>done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during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this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project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along</a:t>
            </a:r>
            <a:r>
              <a:rPr dirty="0" sz="1500">
                <a:latin typeface="Calibri"/>
                <a:cs typeface="Calibri"/>
              </a:rPr>
              <a:t> with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the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proper</a:t>
            </a:r>
            <a:r>
              <a:rPr dirty="0" sz="1500" spc="-5">
                <a:latin typeface="Calibri"/>
                <a:cs typeface="Calibri"/>
              </a:rPr>
              <a:t> justification.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045"/>
              </a:spcBef>
              <a:buFont typeface="Symbol"/>
              <a:buChar char=""/>
              <a:tabLst>
                <a:tab pos="241935" algn="l"/>
              </a:tabLst>
            </a:pP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</a:t>
            </a:r>
            <a:r>
              <a:rPr dirty="0" u="heavy" sz="1800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Sources</a:t>
            </a:r>
            <a:r>
              <a:rPr dirty="0" u="heavy" sz="1800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dirty="0" u="heavy" sz="1800" spc="-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their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formats</a:t>
            </a:r>
            <a:endParaRPr sz="1800">
              <a:latin typeface="Calibri"/>
              <a:cs typeface="Calibri"/>
            </a:endParaRPr>
          </a:p>
          <a:p>
            <a:pPr marL="241300" marR="166370">
              <a:lnSpc>
                <a:spcPct val="104299"/>
              </a:lnSpc>
              <a:spcBef>
                <a:spcPts val="90"/>
              </a:spcBef>
            </a:pPr>
            <a:r>
              <a:rPr dirty="0" sz="1400" spc="-10" i="1">
                <a:latin typeface="Times New Roman"/>
                <a:cs typeface="Times New Roman"/>
              </a:rPr>
              <a:t>The</a:t>
            </a:r>
            <a:r>
              <a:rPr dirty="0" sz="1400" spc="1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various</a:t>
            </a:r>
            <a:r>
              <a:rPr dirty="0" sz="1400" spc="1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sources and</a:t>
            </a:r>
            <a:r>
              <a:rPr dirty="0" sz="1400" spc="1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libraries</a:t>
            </a:r>
            <a:r>
              <a:rPr dirty="0" sz="1400" spc="2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used</a:t>
            </a:r>
            <a:r>
              <a:rPr dirty="0" sz="1400" spc="-1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for</a:t>
            </a:r>
            <a:r>
              <a:rPr dirty="0" sz="1400" spc="15" i="1">
                <a:latin typeface="Times New Roman"/>
                <a:cs typeface="Times New Roman"/>
              </a:rPr>
              <a:t> </a:t>
            </a:r>
            <a:r>
              <a:rPr dirty="0" sz="1400" spc="-10" i="1">
                <a:latin typeface="Times New Roman"/>
                <a:cs typeface="Times New Roman"/>
              </a:rPr>
              <a:t>finding</a:t>
            </a:r>
            <a:r>
              <a:rPr dirty="0" sz="1400" spc="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out</a:t>
            </a:r>
            <a:r>
              <a:rPr dirty="0" sz="1400" spc="1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the</a:t>
            </a:r>
            <a:r>
              <a:rPr dirty="0" sz="1400" spc="1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data</a:t>
            </a:r>
            <a:r>
              <a:rPr dirty="0" sz="1400" spc="1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retrieval </a:t>
            </a:r>
            <a:r>
              <a:rPr dirty="0" sz="1400" spc="-33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ae</a:t>
            </a:r>
            <a:r>
              <a:rPr dirty="0" sz="1400" spc="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as</a:t>
            </a:r>
            <a:r>
              <a:rPr dirty="0" sz="1400" spc="15" i="1">
                <a:latin typeface="Times New Roman"/>
                <a:cs typeface="Times New Roman"/>
              </a:rPr>
              <a:t> </a:t>
            </a:r>
            <a:r>
              <a:rPr dirty="0" sz="1400" spc="-10" i="1">
                <a:latin typeface="Times New Roman"/>
                <a:cs typeface="Times New Roman"/>
              </a:rPr>
              <a:t>follows-</a:t>
            </a:r>
            <a:endParaRPr sz="1400">
              <a:latin typeface="Times New Roman"/>
              <a:cs typeface="Times New Roman"/>
            </a:endParaRPr>
          </a:p>
          <a:p>
            <a:pPr algn="just" lvl="1" marL="405765" indent="-146685">
              <a:lnSpc>
                <a:spcPts val="1350"/>
              </a:lnSpc>
              <a:spcBef>
                <a:spcPts val="850"/>
              </a:spcBef>
              <a:buAutoNum type="arabicPeriod"/>
              <a:tabLst>
                <a:tab pos="406400" algn="l"/>
              </a:tabLst>
            </a:pPr>
            <a:r>
              <a:rPr dirty="0" sz="1150" spc="-10" i="1">
                <a:latin typeface="Times New Roman"/>
                <a:cs typeface="Times New Roman"/>
              </a:rPr>
              <a:t>NumPy:</a:t>
            </a:r>
            <a:endParaRPr sz="1150">
              <a:latin typeface="Times New Roman"/>
              <a:cs typeface="Times New Roman"/>
            </a:endParaRPr>
          </a:p>
          <a:p>
            <a:pPr algn="just" marL="241300" marR="7620">
              <a:lnSpc>
                <a:spcPct val="96100"/>
              </a:lnSpc>
              <a:spcBef>
                <a:spcPts val="25"/>
              </a:spcBef>
            </a:pP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It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is the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fundamental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package for scientific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computing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 </a:t>
            </a:r>
            <a:r>
              <a:rPr dirty="0" sz="1150" spc="-10" i="1">
                <a:solidFill>
                  <a:srgbClr val="22292D"/>
                </a:solidFill>
                <a:latin typeface="Times New Roman"/>
                <a:cs typeface="Times New Roman"/>
              </a:rPr>
              <a:t>Python.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 </a:t>
            </a:r>
            <a:r>
              <a:rPr dirty="0" sz="1150" spc="-10" i="1">
                <a:solidFill>
                  <a:srgbClr val="22292D"/>
                </a:solidFill>
                <a:latin typeface="Times New Roman"/>
                <a:cs typeface="Times New Roman"/>
              </a:rPr>
              <a:t>Python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library that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provides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multidimensional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array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object, various derived objects </a:t>
            </a:r>
            <a:r>
              <a:rPr dirty="0" sz="1150" spc="-10" i="1">
                <a:solidFill>
                  <a:srgbClr val="22292D"/>
                </a:solidFill>
                <a:latin typeface="Times New Roman"/>
                <a:cs typeface="Times New Roman"/>
              </a:rPr>
              <a:t>(such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as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masked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arrays </a:t>
            </a:r>
            <a:r>
              <a:rPr dirty="0" sz="115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and</a:t>
            </a:r>
            <a:r>
              <a:rPr dirty="0" sz="1150" spc="-6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matrices),</a:t>
            </a:r>
            <a:r>
              <a:rPr dirty="0" sz="1150" spc="-6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including</a:t>
            </a:r>
            <a:r>
              <a:rPr dirty="0" sz="1150" spc="-6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mathematical,</a:t>
            </a:r>
            <a:r>
              <a:rPr dirty="0" sz="1150" spc="-6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logical,</a:t>
            </a:r>
            <a:r>
              <a:rPr dirty="0" sz="1150" spc="-6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shape</a:t>
            </a:r>
            <a:r>
              <a:rPr dirty="0" sz="1150" spc="-4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manipulation,</a:t>
            </a:r>
            <a:r>
              <a:rPr dirty="0" sz="1150" spc="-6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sorting,</a:t>
            </a:r>
            <a:r>
              <a:rPr dirty="0" sz="1150" spc="-6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selecting,</a:t>
            </a:r>
            <a:r>
              <a:rPr dirty="0" sz="1150" spc="-6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I/O, </a:t>
            </a:r>
            <a:r>
              <a:rPr dirty="0" sz="1150" spc="-27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discrete </a:t>
            </a:r>
            <a:r>
              <a:rPr dirty="0" sz="1150" spc="-10" i="1">
                <a:solidFill>
                  <a:srgbClr val="22292D"/>
                </a:solidFill>
                <a:latin typeface="Times New Roman"/>
                <a:cs typeface="Times New Roman"/>
              </a:rPr>
              <a:t>Fourier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transforms,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basic linear algebra, basic statistical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operations, random </a:t>
            </a:r>
            <a:r>
              <a:rPr dirty="0" sz="115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simulation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and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much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more.</a:t>
            </a:r>
            <a:endParaRPr sz="1150">
              <a:latin typeface="Times New Roman"/>
              <a:cs typeface="Times New Roman"/>
            </a:endParaRPr>
          </a:p>
          <a:p>
            <a:pPr algn="just" lvl="1" marL="241300" marR="8255">
              <a:lnSpc>
                <a:spcPct val="95700"/>
              </a:lnSpc>
              <a:buAutoNum type="arabicPeriod" startAt="2"/>
              <a:tabLst>
                <a:tab pos="418465" algn="l"/>
              </a:tabLst>
            </a:pPr>
            <a:r>
              <a:rPr dirty="0" sz="1150" spc="-5" i="1">
                <a:latin typeface="Times New Roman"/>
                <a:cs typeface="Times New Roman"/>
              </a:rPr>
              <a:t>Pandas:</a:t>
            </a:r>
            <a:r>
              <a:rPr dirty="0" sz="1150" i="1"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Pandas is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 </a:t>
            </a:r>
            <a:r>
              <a:rPr dirty="0" sz="1150" spc="-10" i="1">
                <a:solidFill>
                  <a:srgbClr val="22292D"/>
                </a:solidFill>
                <a:latin typeface="Times New Roman"/>
                <a:cs typeface="Times New Roman"/>
              </a:rPr>
              <a:t>Python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package providing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fast, flexible,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and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expressive data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structures designed to make working </a:t>
            </a:r>
            <a:r>
              <a:rPr dirty="0" sz="1150" spc="-15" i="1">
                <a:solidFill>
                  <a:srgbClr val="22292D"/>
                </a:solidFill>
                <a:latin typeface="Times New Roman"/>
                <a:cs typeface="Times New Roman"/>
              </a:rPr>
              <a:t>with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“relational”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or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“labeled” data both easy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and </a:t>
            </a:r>
            <a:r>
              <a:rPr dirty="0" sz="115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intuitive.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fundamental high-level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building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block for doing practical, real-world data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analysis</a:t>
            </a:r>
            <a:r>
              <a:rPr dirty="0" sz="1150" spc="-5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</a:t>
            </a:r>
            <a:r>
              <a:rPr dirty="0" sz="1150" spc="-3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Python.</a:t>
            </a:r>
            <a:r>
              <a:rPr dirty="0" sz="1150" spc="-6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The</a:t>
            </a:r>
            <a:r>
              <a:rPr dirty="0" sz="1150" spc="-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most</a:t>
            </a:r>
            <a:r>
              <a:rPr dirty="0" sz="1150" spc="-6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powerful</a:t>
            </a:r>
            <a:r>
              <a:rPr dirty="0" sz="1150" spc="-4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and</a:t>
            </a:r>
            <a:r>
              <a:rPr dirty="0" sz="1150" spc="-6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flexible</a:t>
            </a:r>
            <a:r>
              <a:rPr dirty="0" sz="1150" spc="-6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open-source</a:t>
            </a:r>
            <a:r>
              <a:rPr dirty="0" sz="1150" spc="-7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data</a:t>
            </a:r>
            <a:r>
              <a:rPr dirty="0" sz="1150" spc="-6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analysis/manipulation </a:t>
            </a:r>
            <a:r>
              <a:rPr dirty="0" sz="1150" spc="-27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tool</a:t>
            </a:r>
            <a:r>
              <a:rPr dirty="0" sz="1150" spc="-1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available</a:t>
            </a:r>
            <a:r>
              <a:rPr dirty="0" sz="1150" spc="-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any</a:t>
            </a:r>
            <a:r>
              <a:rPr dirty="0" sz="1150" spc="-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language.</a:t>
            </a:r>
            <a:endParaRPr sz="1150">
              <a:latin typeface="Times New Roman"/>
              <a:cs typeface="Times New Roman"/>
            </a:endParaRPr>
          </a:p>
          <a:p>
            <a:pPr algn="just" lvl="1" marL="241300" marR="8890">
              <a:lnSpc>
                <a:spcPts val="1320"/>
              </a:lnSpc>
              <a:spcBef>
                <a:spcPts val="35"/>
              </a:spcBef>
              <a:buAutoNum type="arabicPeriod" startAt="2"/>
              <a:tabLst>
                <a:tab pos="394335" algn="l"/>
              </a:tabLst>
            </a:pP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Matplotlib: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It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is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comprehensive library for creating static, animated,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and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interactive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visualizations in Python. Matplotlib produces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publication-quality figures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variety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of </a:t>
            </a:r>
            <a:r>
              <a:rPr dirty="0" sz="115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hardcopy</a:t>
            </a:r>
            <a:r>
              <a:rPr dirty="0" sz="1150" spc="4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formats</a:t>
            </a:r>
            <a:r>
              <a:rPr dirty="0" sz="1150" spc="6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and</a:t>
            </a:r>
            <a:r>
              <a:rPr dirty="0" sz="1150" spc="5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interactive</a:t>
            </a:r>
            <a:r>
              <a:rPr dirty="0" sz="1150" spc="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environments</a:t>
            </a:r>
            <a:r>
              <a:rPr dirty="0" sz="1150" spc="5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across</a:t>
            </a:r>
            <a:r>
              <a:rPr dirty="0" sz="1150" spc="6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platforms.</a:t>
            </a:r>
            <a:r>
              <a:rPr dirty="0" sz="1150" spc="5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Matplotlib</a:t>
            </a:r>
            <a:r>
              <a:rPr dirty="0" sz="1150" spc="5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can</a:t>
            </a:r>
            <a:r>
              <a:rPr dirty="0" sz="1150" spc="5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10" i="1">
                <a:solidFill>
                  <a:srgbClr val="22292D"/>
                </a:solidFill>
                <a:latin typeface="Times New Roman"/>
                <a:cs typeface="Times New Roman"/>
              </a:rPr>
              <a:t>be</a:t>
            </a:r>
            <a:r>
              <a:rPr dirty="0" sz="1150" spc="4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used</a:t>
            </a:r>
            <a:endParaRPr sz="1150">
              <a:latin typeface="Times New Roman"/>
              <a:cs typeface="Times New Roman"/>
            </a:endParaRPr>
          </a:p>
          <a:p>
            <a:pPr algn="just" marL="241300">
              <a:lnSpc>
                <a:spcPts val="1310"/>
              </a:lnSpc>
            </a:pP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</a:t>
            </a:r>
            <a:r>
              <a:rPr dirty="0" sz="1150" spc="3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10" i="1">
                <a:solidFill>
                  <a:srgbClr val="22292D"/>
                </a:solidFill>
                <a:latin typeface="Times New Roman"/>
                <a:cs typeface="Times New Roman"/>
              </a:rPr>
              <a:t>Python</a:t>
            </a:r>
            <a:r>
              <a:rPr dirty="0" sz="1150" spc="1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scripts,</a:t>
            </a:r>
            <a:r>
              <a:rPr dirty="0" sz="1150" spc="3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15" i="1">
                <a:solidFill>
                  <a:srgbClr val="22292D"/>
                </a:solidFill>
                <a:latin typeface="Times New Roman"/>
                <a:cs typeface="Times New Roman"/>
              </a:rPr>
              <a:t>web</a:t>
            </a:r>
            <a:r>
              <a:rPr dirty="0" sz="1150" spc="1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application</a:t>
            </a:r>
            <a:r>
              <a:rPr dirty="0" sz="1150" spc="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servers,</a:t>
            </a:r>
            <a:r>
              <a:rPr dirty="0" sz="1150" spc="1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and</a:t>
            </a:r>
            <a:r>
              <a:rPr dirty="0" sz="1150" spc="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various</a:t>
            </a:r>
            <a:r>
              <a:rPr dirty="0" sz="1150" spc="2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graphical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user</a:t>
            </a:r>
            <a:r>
              <a:rPr dirty="0" sz="1150" spc="1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interface</a:t>
            </a:r>
            <a:r>
              <a:rPr dirty="0" sz="115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toolkits.</a:t>
            </a:r>
            <a:endParaRPr sz="1150">
              <a:latin typeface="Times New Roman"/>
              <a:cs typeface="Times New Roman"/>
            </a:endParaRPr>
          </a:p>
          <a:p>
            <a:pPr algn="just" lvl="1" marL="241300" marR="5080">
              <a:lnSpc>
                <a:spcPts val="1320"/>
              </a:lnSpc>
              <a:spcBef>
                <a:spcPts val="105"/>
              </a:spcBef>
              <a:buSzPct val="91304"/>
              <a:buAutoNum type="arabicPeriod" startAt="4"/>
              <a:tabLst>
                <a:tab pos="352425" algn="l"/>
              </a:tabLst>
            </a:pP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Seaborn: It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is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library for making statistical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graphics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 </a:t>
            </a:r>
            <a:r>
              <a:rPr dirty="0" sz="1150" spc="-10" i="1">
                <a:solidFill>
                  <a:srgbClr val="22292D"/>
                </a:solidFill>
                <a:latin typeface="Times New Roman"/>
                <a:cs typeface="Times New Roman"/>
              </a:rPr>
              <a:t>Python. </a:t>
            </a:r>
            <a:r>
              <a:rPr dirty="0" sz="1150" spc="10" i="1">
                <a:solidFill>
                  <a:srgbClr val="22292D"/>
                </a:solidFill>
                <a:latin typeface="Times New Roman"/>
                <a:cs typeface="Times New Roman"/>
              </a:rPr>
              <a:t>It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builds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on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top </a:t>
            </a:r>
            <a:r>
              <a:rPr dirty="0" sz="1150" spc="10" i="1">
                <a:solidFill>
                  <a:srgbClr val="22292D"/>
                </a:solidFill>
                <a:latin typeface="Times New Roman"/>
                <a:cs typeface="Times New Roman"/>
              </a:rPr>
              <a:t>of </a:t>
            </a:r>
            <a:r>
              <a:rPr dirty="0" sz="1150" spc="1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matplotlib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and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integrates closely </a:t>
            </a:r>
            <a:r>
              <a:rPr dirty="0" sz="1150" spc="-15" i="1">
                <a:solidFill>
                  <a:srgbClr val="22292D"/>
                </a:solidFill>
                <a:latin typeface="Times New Roman"/>
                <a:cs typeface="Times New Roman"/>
              </a:rPr>
              <a:t>with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pandas’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data structures.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Seaborn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helps you explore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and</a:t>
            </a:r>
            <a:r>
              <a:rPr dirty="0" sz="115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understand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your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data.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Its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plotting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functions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operate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on</a:t>
            </a:r>
            <a:r>
              <a:rPr dirty="0" sz="115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data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frames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and</a:t>
            </a:r>
            <a:r>
              <a:rPr dirty="0" sz="115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arrays </a:t>
            </a:r>
            <a:r>
              <a:rPr dirty="0" sz="1150" spc="-27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containing whole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datasets and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internally perform </a:t>
            </a:r>
            <a:r>
              <a:rPr dirty="0" sz="1150" spc="5" i="1">
                <a:solidFill>
                  <a:srgbClr val="22292D"/>
                </a:solidFill>
                <a:latin typeface="Times New Roman"/>
                <a:cs typeface="Times New Roman"/>
              </a:rPr>
              <a:t>the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necessary semantic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mapping and </a:t>
            </a:r>
            <a:r>
              <a:rPr dirty="0" sz="115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statistical</a:t>
            </a:r>
            <a:r>
              <a:rPr dirty="0" sz="1150" spc="-1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aggregation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to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produce</a:t>
            </a:r>
            <a:r>
              <a:rPr dirty="0" sz="1150" spc="-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informative</a:t>
            </a:r>
            <a:r>
              <a:rPr dirty="0" sz="1150" spc="-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plots.</a:t>
            </a:r>
            <a:endParaRPr sz="1150">
              <a:latin typeface="Times New Roman"/>
              <a:cs typeface="Times New Roman"/>
            </a:endParaRPr>
          </a:p>
          <a:p>
            <a:pPr algn="just" lvl="1" marL="241300" marR="6350">
              <a:lnSpc>
                <a:spcPts val="1320"/>
              </a:lnSpc>
              <a:buAutoNum type="arabicPeriod" startAt="4"/>
              <a:tabLst>
                <a:tab pos="421640" algn="l"/>
              </a:tabLst>
            </a:pP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SKlearn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-Scikit-learn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(Sklearn)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is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the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most useful and</a:t>
            </a:r>
            <a:r>
              <a:rPr dirty="0" sz="115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robust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library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for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machine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learning</a:t>
            </a:r>
            <a:r>
              <a:rPr dirty="0" sz="1150" spc="19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</a:t>
            </a:r>
            <a:r>
              <a:rPr dirty="0" sz="1150" spc="19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Python.</a:t>
            </a:r>
            <a:r>
              <a:rPr dirty="0" sz="1150" spc="19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It</a:t>
            </a:r>
            <a:r>
              <a:rPr dirty="0" sz="1150" spc="18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provides</a:t>
            </a:r>
            <a:r>
              <a:rPr dirty="0" sz="1150" spc="204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</a:t>
            </a:r>
            <a:r>
              <a:rPr dirty="0" sz="1150" spc="19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selection</a:t>
            </a:r>
            <a:r>
              <a:rPr dirty="0" sz="1150" spc="19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of</a:t>
            </a:r>
            <a:r>
              <a:rPr dirty="0" sz="1150" spc="19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efficient</a:t>
            </a:r>
            <a:r>
              <a:rPr dirty="0" sz="1150" spc="19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tools</a:t>
            </a:r>
            <a:r>
              <a:rPr dirty="0" sz="1150" spc="22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for</a:t>
            </a:r>
            <a:r>
              <a:rPr dirty="0" sz="1150" spc="20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machine</a:t>
            </a:r>
            <a:r>
              <a:rPr dirty="0" sz="1150" spc="19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learning</a:t>
            </a:r>
            <a:r>
              <a:rPr dirty="0" sz="1150" spc="19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and</a:t>
            </a:r>
            <a:endParaRPr sz="1150">
              <a:latin typeface="Times New Roman"/>
              <a:cs typeface="Times New Roman"/>
            </a:endParaRPr>
          </a:p>
          <a:p>
            <a:pPr algn="just" marL="241300">
              <a:lnSpc>
                <a:spcPts val="1270"/>
              </a:lnSpc>
            </a:pP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statistical</a:t>
            </a:r>
            <a:r>
              <a:rPr dirty="0" sz="1150" spc="26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modeling  including</a:t>
            </a:r>
            <a:r>
              <a:rPr dirty="0" sz="1150" spc="254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classification,</a:t>
            </a:r>
            <a:r>
              <a:rPr dirty="0" sz="1150" spc="254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regression,</a:t>
            </a:r>
            <a:r>
              <a:rPr dirty="0" sz="1150" spc="254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clustering</a:t>
            </a:r>
            <a:r>
              <a:rPr dirty="0" sz="1150" spc="2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and</a:t>
            </a:r>
            <a:r>
              <a:rPr dirty="0" sz="1150" spc="254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dimensionality</a:t>
            </a:r>
            <a:endParaRPr sz="1150">
              <a:latin typeface="Times New Roman"/>
              <a:cs typeface="Times New Roman"/>
            </a:endParaRPr>
          </a:p>
          <a:p>
            <a:pPr algn="just" marL="241300">
              <a:lnSpc>
                <a:spcPts val="1360"/>
              </a:lnSpc>
            </a:pP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reduction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10" i="1">
                <a:solidFill>
                  <a:srgbClr val="22292D"/>
                </a:solidFill>
                <a:latin typeface="Times New Roman"/>
                <a:cs typeface="Times New Roman"/>
              </a:rPr>
              <a:t>via</a:t>
            </a:r>
            <a:r>
              <a:rPr dirty="0" sz="115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consistence interface</a:t>
            </a:r>
            <a:r>
              <a:rPr dirty="0" sz="1150" spc="-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</a:t>
            </a:r>
            <a:r>
              <a:rPr dirty="0" sz="1150" spc="2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Python.</a:t>
            </a:r>
            <a:endParaRPr sz="115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85"/>
              </a:spcBef>
              <a:buFont typeface="Symbol"/>
              <a:buChar char=""/>
              <a:tabLst>
                <a:tab pos="241935" algn="l"/>
              </a:tabLst>
            </a:pP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</a:t>
            </a:r>
            <a:r>
              <a:rPr dirty="0" u="heavy" sz="18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Pre-processing</a:t>
            </a:r>
            <a:r>
              <a:rPr dirty="0" u="heavy" sz="1800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Done</a:t>
            </a:r>
            <a:endParaRPr sz="1800">
              <a:latin typeface="Calibri"/>
              <a:cs typeface="Calibri"/>
            </a:endParaRPr>
          </a:p>
          <a:p>
            <a:pPr marL="241300" marR="184150">
              <a:lnSpc>
                <a:spcPct val="101800"/>
              </a:lnSpc>
              <a:spcBef>
                <a:spcPts val="985"/>
              </a:spcBef>
            </a:pP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Data</a:t>
            </a:r>
            <a:r>
              <a:rPr dirty="0" sz="1150" spc="-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preprocessing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in</a:t>
            </a:r>
            <a:r>
              <a:rPr dirty="0" sz="1150" spc="1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Machine Learning</a:t>
            </a:r>
            <a:r>
              <a:rPr dirty="0" sz="1150" spc="1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refers</a:t>
            </a:r>
            <a:r>
              <a:rPr dirty="0" sz="1150" spc="1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15" i="1">
                <a:solidFill>
                  <a:srgbClr val="1F1F22"/>
                </a:solidFill>
                <a:latin typeface="Calibri"/>
                <a:cs typeface="Calibri"/>
              </a:rPr>
              <a:t>to</a:t>
            </a:r>
            <a:r>
              <a:rPr dirty="0" sz="1150" spc="2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10" i="1">
                <a:solidFill>
                  <a:srgbClr val="1F1F22"/>
                </a:solidFill>
                <a:latin typeface="Calibri"/>
                <a:cs typeface="Calibri"/>
              </a:rPr>
              <a:t>the</a:t>
            </a:r>
            <a:r>
              <a:rPr dirty="0" sz="1150" spc="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technique</a:t>
            </a:r>
            <a:r>
              <a:rPr dirty="0" sz="1150" spc="-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of</a:t>
            </a:r>
            <a:r>
              <a:rPr dirty="0" sz="1150" spc="4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preparing (cleaning </a:t>
            </a:r>
            <a:r>
              <a:rPr dirty="0" sz="1150" spc="-24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and</a:t>
            </a:r>
            <a:r>
              <a:rPr dirty="0" sz="1150" spc="-1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organizing)</a:t>
            </a:r>
            <a:r>
              <a:rPr dirty="0" sz="1150" spc="1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the</a:t>
            </a:r>
            <a:r>
              <a:rPr dirty="0" sz="1150" spc="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raw</a:t>
            </a:r>
            <a:r>
              <a:rPr dirty="0" sz="1150" spc="-2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data</a:t>
            </a:r>
            <a:r>
              <a:rPr dirty="0" sz="1150" spc="-2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to</a:t>
            </a:r>
            <a:r>
              <a:rPr dirty="0" sz="1150" spc="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make</a:t>
            </a:r>
            <a:r>
              <a:rPr dirty="0" sz="1150" spc="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it</a:t>
            </a:r>
            <a:r>
              <a:rPr dirty="0" sz="1150" spc="-2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suitable</a:t>
            </a:r>
            <a:r>
              <a:rPr dirty="0" sz="1150" spc="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for</a:t>
            </a:r>
            <a:r>
              <a:rPr dirty="0" sz="1150" spc="-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a</a:t>
            </a:r>
            <a:r>
              <a:rPr dirty="0" sz="1150" spc="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building</a:t>
            </a:r>
            <a:r>
              <a:rPr dirty="0" sz="1150" spc="-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and</a:t>
            </a:r>
            <a:r>
              <a:rPr dirty="0" sz="1150" spc="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training</a:t>
            </a:r>
            <a:r>
              <a:rPr dirty="0" sz="1150" spc="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Machine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 Learning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models.</a:t>
            </a:r>
            <a:endParaRPr sz="1150">
              <a:latin typeface="Calibri"/>
              <a:cs typeface="Calibri"/>
            </a:endParaRPr>
          </a:p>
          <a:p>
            <a:pPr marL="241300" marR="171450" indent="-229235">
              <a:lnSpc>
                <a:spcPct val="100899"/>
              </a:lnSpc>
              <a:spcBef>
                <a:spcPts val="7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The</a:t>
            </a:r>
            <a:r>
              <a:rPr dirty="0" sz="1150" spc="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Data</a:t>
            </a:r>
            <a:r>
              <a:rPr dirty="0" sz="1150" spc="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Processing</a:t>
            </a:r>
            <a:r>
              <a:rPr dirty="0" sz="1150" spc="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is</a:t>
            </a:r>
            <a:r>
              <a:rPr dirty="0" sz="1150" spc="-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divided</a:t>
            </a:r>
            <a:r>
              <a:rPr dirty="0" sz="1150" spc="1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into</a:t>
            </a:r>
            <a:r>
              <a:rPr dirty="0" sz="1150" spc="-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four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10" i="1">
                <a:solidFill>
                  <a:srgbClr val="1F1F22"/>
                </a:solidFill>
                <a:latin typeface="Calibri"/>
                <a:cs typeface="Calibri"/>
              </a:rPr>
              <a:t>stages</a:t>
            </a:r>
            <a:r>
              <a:rPr dirty="0" sz="1150" spc="4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–</a:t>
            </a:r>
            <a:r>
              <a:rPr dirty="0" sz="1150" spc="-1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Data</a:t>
            </a:r>
            <a:r>
              <a:rPr dirty="0" sz="1150" spc="1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cleaning,</a:t>
            </a:r>
            <a:r>
              <a:rPr dirty="0" sz="1150" spc="-1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Data</a:t>
            </a:r>
            <a:r>
              <a:rPr dirty="0" sz="1150" spc="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integration,</a:t>
            </a:r>
            <a:r>
              <a:rPr dirty="0" sz="1150" spc="-2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Data </a:t>
            </a:r>
            <a:r>
              <a:rPr dirty="0" sz="1150" spc="-24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reduction</a:t>
            </a:r>
            <a:r>
              <a:rPr dirty="0" sz="1150" spc="-2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and</a:t>
            </a:r>
            <a:r>
              <a:rPr dirty="0" sz="1150" spc="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Data</a:t>
            </a:r>
            <a:r>
              <a:rPr dirty="0" sz="1150" spc="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transformation.</a:t>
            </a:r>
            <a:endParaRPr sz="1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The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various</a:t>
            </a:r>
            <a:r>
              <a:rPr dirty="0" sz="1150" spc="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10" i="1">
                <a:solidFill>
                  <a:srgbClr val="1F1F22"/>
                </a:solidFill>
                <a:latin typeface="Calibri"/>
                <a:cs typeface="Calibri"/>
              </a:rPr>
              <a:t>types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10" i="1">
                <a:solidFill>
                  <a:srgbClr val="1F1F22"/>
                </a:solidFill>
                <a:latin typeface="Calibri"/>
                <a:cs typeface="Calibri"/>
              </a:rPr>
              <a:t>of</a:t>
            </a:r>
            <a:r>
              <a:rPr dirty="0" sz="1150" spc="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Data</a:t>
            </a:r>
            <a:r>
              <a:rPr dirty="0" sz="1150" spc="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preprocessing</a:t>
            </a:r>
            <a:r>
              <a:rPr dirty="0" sz="1150" spc="-2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are</a:t>
            </a:r>
            <a:r>
              <a:rPr dirty="0" sz="1150" spc="3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–</a:t>
            </a:r>
            <a:endParaRPr sz="1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a.</a:t>
            </a:r>
            <a:r>
              <a:rPr dirty="0" sz="1150" spc="-3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Aggregation</a:t>
            </a:r>
            <a:endParaRPr sz="1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09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b.</a:t>
            </a:r>
            <a:r>
              <a:rPr dirty="0" sz="1150" spc="-4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Sampling</a:t>
            </a:r>
            <a:endParaRPr sz="1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8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c.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Dimensionality</a:t>
            </a:r>
            <a:r>
              <a:rPr dirty="0" sz="1150" spc="-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Reduction</a:t>
            </a:r>
            <a:endParaRPr sz="1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0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d.</a:t>
            </a:r>
            <a:r>
              <a:rPr dirty="0" sz="1150" spc="-1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Feature Subset Selection</a:t>
            </a:r>
            <a:endParaRPr sz="1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e.</a:t>
            </a:r>
            <a:r>
              <a:rPr dirty="0" sz="1150" spc="-2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Feature</a:t>
            </a:r>
            <a:r>
              <a:rPr dirty="0" sz="1150" spc="-2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Creation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76350"/>
            <a:ext cx="5528945" cy="862076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0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f.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 Discretization</a:t>
            </a:r>
            <a:r>
              <a:rPr dirty="0" sz="1150" spc="-1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and</a:t>
            </a:r>
            <a:r>
              <a:rPr dirty="0" sz="1150" spc="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Binarization</a:t>
            </a:r>
            <a:endParaRPr sz="1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g.</a:t>
            </a:r>
            <a:r>
              <a:rPr dirty="0" sz="1150" spc="-2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Variable</a:t>
            </a:r>
            <a:r>
              <a:rPr dirty="0" sz="1150" spc="-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Transformation.</a:t>
            </a:r>
            <a:endParaRPr sz="1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"/>
            </a:pPr>
            <a:endParaRPr sz="1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Symbol"/>
              <a:buChar char=""/>
              <a:tabLst>
                <a:tab pos="241935" algn="l"/>
              </a:tabLst>
            </a:pP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Inputs-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Logic-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Output Relationships</a:t>
            </a:r>
            <a:endParaRPr sz="1800">
              <a:latin typeface="Calibri"/>
              <a:cs typeface="Calibri"/>
            </a:endParaRPr>
          </a:p>
          <a:p>
            <a:pPr lvl="1" marL="396875" indent="-156210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397510" algn="l"/>
              </a:tabLst>
            </a:pPr>
            <a:r>
              <a:rPr dirty="0" sz="1200" i="1">
                <a:latin typeface="Times New Roman"/>
                <a:cs typeface="Times New Roman"/>
              </a:rPr>
              <a:t>Data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Exploration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and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Cleaning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  <a:p>
            <a:pPr marL="241300" marR="407670">
              <a:lnSpc>
                <a:spcPct val="103299"/>
              </a:lnSpc>
              <a:buAutoNum type="alphaUcParenR"/>
              <a:tabLst>
                <a:tab pos="427355" algn="l"/>
              </a:tabLst>
            </a:pPr>
            <a:r>
              <a:rPr dirty="0" sz="1200" spc="-5" i="1">
                <a:latin typeface="Times New Roman"/>
                <a:cs typeface="Times New Roman"/>
              </a:rPr>
              <a:t>Dataset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spc="-25" i="1">
                <a:latin typeface="Times New Roman"/>
                <a:cs typeface="Times New Roman"/>
              </a:rPr>
              <a:t>was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imbalanced</a:t>
            </a:r>
            <a:r>
              <a:rPr dirty="0" sz="1200" spc="25" i="1">
                <a:latin typeface="Times New Roman"/>
                <a:cs typeface="Times New Roman"/>
              </a:rPr>
              <a:t> </a:t>
            </a:r>
            <a:r>
              <a:rPr dirty="0" sz="1200" spc="5" i="1">
                <a:latin typeface="Times New Roman"/>
                <a:cs typeface="Times New Roman"/>
              </a:rPr>
              <a:t>for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target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feature(87.5%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5" i="1">
                <a:latin typeface="Times New Roman"/>
                <a:cs typeface="Times New Roman"/>
              </a:rPr>
              <a:t>for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Non-defaulters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and </a:t>
            </a:r>
            <a:r>
              <a:rPr dirty="0" sz="1200" spc="-28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12.5%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spc="5" i="1">
                <a:latin typeface="Times New Roman"/>
                <a:cs typeface="Times New Roman"/>
              </a:rPr>
              <a:t>for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Defaulters).</a:t>
            </a:r>
            <a:endParaRPr sz="1200">
              <a:latin typeface="Times New Roman"/>
              <a:cs typeface="Times New Roman"/>
            </a:endParaRPr>
          </a:p>
          <a:p>
            <a:pPr marL="426720" indent="-186055">
              <a:lnSpc>
                <a:spcPct val="100000"/>
              </a:lnSpc>
              <a:spcBef>
                <a:spcPts val="50"/>
              </a:spcBef>
              <a:buAutoNum type="alphaUcParenR"/>
              <a:tabLst>
                <a:tab pos="427355" algn="l"/>
              </a:tabLst>
            </a:pPr>
            <a:r>
              <a:rPr dirty="0" sz="1200" i="1">
                <a:latin typeface="Times New Roman"/>
                <a:cs typeface="Times New Roman"/>
              </a:rPr>
              <a:t>Data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had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some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very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unrealistic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values such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as</a:t>
            </a:r>
            <a:r>
              <a:rPr dirty="0" sz="1200" i="1">
                <a:latin typeface="Times New Roman"/>
                <a:cs typeface="Times New Roman"/>
              </a:rPr>
              <a:t> 999860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days</a:t>
            </a:r>
            <a:r>
              <a:rPr dirty="0" sz="1200" spc="25" i="1">
                <a:latin typeface="Times New Roman"/>
                <a:cs typeface="Times New Roman"/>
              </a:rPr>
              <a:t> </a:t>
            </a:r>
            <a:r>
              <a:rPr dirty="0" sz="1200" spc="-15" i="1">
                <a:latin typeface="Times New Roman"/>
                <a:cs typeface="Times New Roman"/>
              </a:rPr>
              <a:t>which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is</a:t>
            </a:r>
            <a:r>
              <a:rPr dirty="0" sz="1200" i="1">
                <a:latin typeface="Times New Roman"/>
                <a:cs typeface="Times New Roman"/>
              </a:rPr>
              <a:t> not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possible.</a:t>
            </a:r>
            <a:endParaRPr sz="1200">
              <a:latin typeface="Times New Roman"/>
              <a:cs typeface="Times New Roman"/>
            </a:endParaRPr>
          </a:p>
          <a:p>
            <a:pPr marL="241300" marR="511175">
              <a:lnSpc>
                <a:spcPct val="103299"/>
              </a:lnSpc>
              <a:buAutoNum type="alphaUcParenR"/>
              <a:tabLst>
                <a:tab pos="433705" algn="l"/>
              </a:tabLst>
            </a:pPr>
            <a:r>
              <a:rPr dirty="0" sz="1200" spc="-5" i="1">
                <a:latin typeface="Times New Roman"/>
                <a:cs typeface="Times New Roman"/>
              </a:rPr>
              <a:t>There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are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negative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values </a:t>
            </a:r>
            <a:r>
              <a:rPr dirty="0" sz="1200" spc="5" i="1">
                <a:latin typeface="Times New Roman"/>
                <a:cs typeface="Times New Roman"/>
              </a:rPr>
              <a:t>for</a:t>
            </a:r>
            <a:r>
              <a:rPr dirty="0" sz="1200" i="1">
                <a:latin typeface="Times New Roman"/>
                <a:cs typeface="Times New Roman"/>
              </a:rPr>
              <a:t> variables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spc="-15" i="1">
                <a:latin typeface="Times New Roman"/>
                <a:cs typeface="Times New Roman"/>
              </a:rPr>
              <a:t>which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must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not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have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one 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(example:frequency,amount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of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recharge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etc).</a:t>
            </a:r>
            <a:r>
              <a:rPr dirty="0" sz="1200" spc="3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All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these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unrealistic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values</a:t>
            </a:r>
            <a:r>
              <a:rPr dirty="0" sz="1200" spc="3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were </a:t>
            </a:r>
            <a:r>
              <a:rPr dirty="0" sz="1200" spc="-28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dropped</a:t>
            </a:r>
            <a:r>
              <a:rPr dirty="0" sz="1200" spc="2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which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caused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data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loss </a:t>
            </a:r>
            <a:r>
              <a:rPr dirty="0" sz="1200" spc="-15" i="1">
                <a:latin typeface="Times New Roman"/>
                <a:cs typeface="Times New Roman"/>
              </a:rPr>
              <a:t>of</a:t>
            </a:r>
            <a:r>
              <a:rPr dirty="0" sz="1200" spc="3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8%</a:t>
            </a:r>
            <a:r>
              <a:rPr dirty="0" sz="1200" spc="-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only.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1200" i="1">
                <a:latin typeface="Times New Roman"/>
                <a:cs typeface="Times New Roman"/>
              </a:rPr>
              <a:t>2. </a:t>
            </a:r>
            <a:r>
              <a:rPr dirty="0" sz="1200" spc="-5" i="1">
                <a:latin typeface="Times New Roman"/>
                <a:cs typeface="Times New Roman"/>
              </a:rPr>
              <a:t>Feature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Selection</a:t>
            </a:r>
            <a:r>
              <a:rPr dirty="0" sz="1200" i="1">
                <a:latin typeface="Times New Roman"/>
                <a:cs typeface="Times New Roman"/>
              </a:rPr>
              <a:t> -</a:t>
            </a:r>
            <a:endParaRPr sz="1200">
              <a:latin typeface="Times New Roman"/>
              <a:cs typeface="Times New Roman"/>
            </a:endParaRPr>
          </a:p>
          <a:p>
            <a:pPr marL="356870" marR="683260" indent="-116205">
              <a:lnSpc>
                <a:spcPts val="1490"/>
              </a:lnSpc>
              <a:spcBef>
                <a:spcPts val="55"/>
              </a:spcBef>
              <a:buAutoNum type="alphaUcParenR"/>
              <a:tabLst>
                <a:tab pos="427355" algn="l"/>
              </a:tabLst>
            </a:pPr>
            <a:r>
              <a:rPr dirty="0" sz="1200" i="1">
                <a:latin typeface="Times New Roman"/>
                <a:cs typeface="Times New Roman"/>
              </a:rPr>
              <a:t>Since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there</a:t>
            </a:r>
            <a:r>
              <a:rPr dirty="0" sz="1200" spc="35" i="1">
                <a:latin typeface="Times New Roman"/>
                <a:cs typeface="Times New Roman"/>
              </a:rPr>
              <a:t> </a:t>
            </a:r>
            <a:r>
              <a:rPr dirty="0" sz="1200" spc="-15" i="1">
                <a:latin typeface="Times New Roman"/>
                <a:cs typeface="Times New Roman"/>
              </a:rPr>
              <a:t>were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36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features,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many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15" i="1">
                <a:latin typeface="Times New Roman"/>
                <a:cs typeface="Times New Roman"/>
              </a:rPr>
              <a:t>of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15" i="1">
                <a:latin typeface="Times New Roman"/>
                <a:cs typeface="Times New Roman"/>
              </a:rPr>
              <a:t>which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suspected</a:t>
            </a:r>
            <a:r>
              <a:rPr dirty="0" sz="1200" spc="3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were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redundant </a:t>
            </a:r>
            <a:r>
              <a:rPr dirty="0" sz="1200" spc="-28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because</a:t>
            </a:r>
            <a:r>
              <a:rPr dirty="0" sz="1200" i="1">
                <a:latin typeface="Times New Roman"/>
                <a:cs typeface="Times New Roman"/>
              </a:rPr>
              <a:t> of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data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duplication.</a:t>
            </a:r>
            <a:endParaRPr sz="1200">
              <a:latin typeface="Times New Roman"/>
              <a:cs typeface="Times New Roman"/>
            </a:endParaRPr>
          </a:p>
          <a:p>
            <a:pPr marL="320675" marR="465455" indent="-79375">
              <a:lnSpc>
                <a:spcPts val="1490"/>
              </a:lnSpc>
              <a:buAutoNum type="alphaUcParenR"/>
              <a:tabLst>
                <a:tab pos="424815" algn="l"/>
              </a:tabLst>
            </a:pPr>
            <a:r>
              <a:rPr dirty="0" sz="1200" spc="-5" i="1">
                <a:latin typeface="Times New Roman"/>
                <a:cs typeface="Times New Roman"/>
              </a:rPr>
              <a:t>The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method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used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15" i="1">
                <a:latin typeface="Times New Roman"/>
                <a:cs typeface="Times New Roman"/>
              </a:rPr>
              <a:t>was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'Univariate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Selection'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using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chi-square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test.</a:t>
            </a:r>
            <a:r>
              <a:rPr dirty="0" sz="1200" spc="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 </a:t>
            </a:r>
            <a:r>
              <a:rPr dirty="0" sz="1200" spc="-5" i="1">
                <a:latin typeface="Times New Roman"/>
                <a:cs typeface="Times New Roman"/>
              </a:rPr>
              <a:t>selected </a:t>
            </a:r>
            <a:r>
              <a:rPr dirty="0" sz="1200" spc="-28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top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20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features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spc="-15" i="1">
                <a:latin typeface="Times New Roman"/>
                <a:cs typeface="Times New Roman"/>
              </a:rPr>
              <a:t>which</a:t>
            </a:r>
            <a:r>
              <a:rPr dirty="0" sz="1200" spc="3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were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highly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significant.</a:t>
            </a:r>
            <a:endParaRPr sz="1200">
              <a:latin typeface="Times New Roman"/>
              <a:cs typeface="Times New Roman"/>
            </a:endParaRPr>
          </a:p>
          <a:p>
            <a:pPr marL="396240" indent="-155575">
              <a:lnSpc>
                <a:spcPts val="1430"/>
              </a:lnSpc>
              <a:buAutoNum type="arabicPeriod" startAt="3"/>
              <a:tabLst>
                <a:tab pos="396875" algn="l"/>
              </a:tabLst>
            </a:pPr>
            <a:r>
              <a:rPr dirty="0" sz="1200" i="1">
                <a:latin typeface="Times New Roman"/>
                <a:cs typeface="Times New Roman"/>
              </a:rPr>
              <a:t>Data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Visualization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-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15" i="1">
                <a:latin typeface="Times New Roman"/>
                <a:cs typeface="Times New Roman"/>
              </a:rPr>
              <a:t>a.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Imbalance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spc="-15" i="1">
                <a:latin typeface="Times New Roman"/>
                <a:cs typeface="Times New Roman"/>
              </a:rPr>
              <a:t>of</a:t>
            </a:r>
            <a:r>
              <a:rPr dirty="0" sz="1200" spc="3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data.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15" i="1">
                <a:latin typeface="Times New Roman"/>
                <a:cs typeface="Times New Roman"/>
              </a:rPr>
              <a:t>b.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Distribution</a:t>
            </a:r>
            <a:r>
              <a:rPr dirty="0" sz="1200" spc="35" i="1">
                <a:latin typeface="Times New Roman"/>
                <a:cs typeface="Times New Roman"/>
              </a:rPr>
              <a:t> </a:t>
            </a:r>
            <a:r>
              <a:rPr dirty="0" sz="1200" spc="-15" i="1">
                <a:latin typeface="Times New Roman"/>
                <a:cs typeface="Times New Roman"/>
              </a:rPr>
              <a:t>was</a:t>
            </a:r>
            <a:r>
              <a:rPr dirty="0" sz="1200" spc="-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not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normal.</a:t>
            </a:r>
            <a:endParaRPr sz="1200">
              <a:latin typeface="Times New Roman"/>
              <a:cs typeface="Times New Roman"/>
            </a:endParaRPr>
          </a:p>
          <a:p>
            <a:pPr marL="241300" marR="8890">
              <a:lnSpc>
                <a:spcPct val="103299"/>
              </a:lnSpc>
              <a:buAutoNum type="arabicPeriod" startAt="3"/>
              <a:tabLst>
                <a:tab pos="391160" algn="l"/>
              </a:tabLst>
            </a:pPr>
            <a:r>
              <a:rPr dirty="0" sz="1200" i="1">
                <a:latin typeface="Times New Roman"/>
                <a:cs typeface="Times New Roman"/>
              </a:rPr>
              <a:t>Data</a:t>
            </a:r>
            <a:r>
              <a:rPr dirty="0" sz="1200" spc="-6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Normalization-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Since</a:t>
            </a:r>
            <a:r>
              <a:rPr dirty="0" sz="1200" spc="-4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</a:t>
            </a:r>
            <a:r>
              <a:rPr dirty="0" sz="1200" spc="-3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data</a:t>
            </a:r>
            <a:r>
              <a:rPr dirty="0" sz="1200" spc="-60" i="1">
                <a:latin typeface="Times New Roman"/>
                <a:cs typeface="Times New Roman"/>
              </a:rPr>
              <a:t> </a:t>
            </a:r>
            <a:r>
              <a:rPr dirty="0" sz="1200" spc="-15" i="1">
                <a:latin typeface="Times New Roman"/>
                <a:cs typeface="Times New Roman"/>
              </a:rPr>
              <a:t>was</a:t>
            </a:r>
            <a:r>
              <a:rPr dirty="0" sz="1200" spc="-5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not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normal,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except</a:t>
            </a:r>
            <a:r>
              <a:rPr dirty="0" sz="1200" spc="-3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</a:t>
            </a:r>
            <a:r>
              <a:rPr dirty="0" sz="1200" spc="-4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target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variable</a:t>
            </a:r>
            <a:r>
              <a:rPr dirty="0" sz="1200" spc="-45" i="1">
                <a:latin typeface="Times New Roman"/>
                <a:cs typeface="Times New Roman"/>
              </a:rPr>
              <a:t> </a:t>
            </a:r>
            <a:r>
              <a:rPr dirty="0" sz="1200" spc="-15" i="1">
                <a:latin typeface="Times New Roman"/>
                <a:cs typeface="Times New Roman"/>
              </a:rPr>
              <a:t>which </a:t>
            </a:r>
            <a:r>
              <a:rPr dirty="0" sz="1200" spc="-28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was</a:t>
            </a:r>
            <a:r>
              <a:rPr dirty="0" sz="1200" spc="-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dichotomous</a:t>
            </a:r>
            <a:r>
              <a:rPr dirty="0" sz="1200" spc="-5" i="1">
                <a:latin typeface="Times New Roman"/>
                <a:cs typeface="Times New Roman"/>
              </a:rPr>
              <a:t> (Values</a:t>
            </a:r>
            <a:r>
              <a:rPr dirty="0" sz="1200" i="1">
                <a:latin typeface="Times New Roman"/>
                <a:cs typeface="Times New Roman"/>
              </a:rPr>
              <a:t> '1'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and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'0').</a:t>
            </a:r>
            <a:endParaRPr sz="1200">
              <a:latin typeface="Times New Roman"/>
              <a:cs typeface="Times New Roman"/>
            </a:endParaRPr>
          </a:p>
          <a:p>
            <a:pPr marL="241300" marR="6350">
              <a:lnSpc>
                <a:spcPct val="103299"/>
              </a:lnSpc>
              <a:buAutoNum type="arabicPeriod" startAt="3"/>
              <a:tabLst>
                <a:tab pos="403225" algn="l"/>
              </a:tabLst>
            </a:pPr>
            <a:r>
              <a:rPr dirty="0" sz="1200" spc="-5" i="1">
                <a:latin typeface="Times New Roman"/>
                <a:cs typeface="Times New Roman"/>
              </a:rPr>
              <a:t>Oversampling</a:t>
            </a:r>
            <a:r>
              <a:rPr dirty="0" sz="1200" spc="60" i="1">
                <a:latin typeface="Times New Roman"/>
                <a:cs typeface="Times New Roman"/>
              </a:rPr>
              <a:t> </a:t>
            </a:r>
            <a:r>
              <a:rPr dirty="0" sz="1200" spc="-15" i="1">
                <a:latin typeface="Times New Roman"/>
                <a:cs typeface="Times New Roman"/>
              </a:rPr>
              <a:t>of</a:t>
            </a:r>
            <a:r>
              <a:rPr dirty="0" sz="1200" spc="6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Minority</a:t>
            </a:r>
            <a:r>
              <a:rPr dirty="0" sz="1200" spc="3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class</a:t>
            </a:r>
            <a:r>
              <a:rPr dirty="0" sz="1200" spc="6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-</a:t>
            </a:r>
            <a:r>
              <a:rPr dirty="0" sz="1200" spc="5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The</a:t>
            </a:r>
            <a:r>
              <a:rPr dirty="0" sz="1200" spc="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data</a:t>
            </a:r>
            <a:r>
              <a:rPr dirty="0" sz="1200" spc="40" i="1">
                <a:latin typeface="Times New Roman"/>
                <a:cs typeface="Times New Roman"/>
              </a:rPr>
              <a:t> </a:t>
            </a:r>
            <a:r>
              <a:rPr dirty="0" sz="1200" spc="-15" i="1">
                <a:latin typeface="Times New Roman"/>
                <a:cs typeface="Times New Roman"/>
              </a:rPr>
              <a:t>was</a:t>
            </a:r>
            <a:r>
              <a:rPr dirty="0" sz="1200" spc="4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expensive,</a:t>
            </a:r>
            <a:r>
              <a:rPr dirty="0" sz="1200" spc="7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oversample</a:t>
            </a:r>
            <a:r>
              <a:rPr dirty="0" sz="1200" spc="5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</a:t>
            </a:r>
            <a:r>
              <a:rPr dirty="0" sz="1200" spc="6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minority </a:t>
            </a:r>
            <a:r>
              <a:rPr dirty="0" sz="1200" spc="-28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class using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SMOTE.</a:t>
            </a:r>
            <a:endParaRPr sz="1200">
              <a:latin typeface="Times New Roman"/>
              <a:cs typeface="Times New Roman"/>
            </a:endParaRPr>
          </a:p>
          <a:p>
            <a:pPr marL="241300" marR="5715">
              <a:lnSpc>
                <a:spcPct val="103299"/>
              </a:lnSpc>
              <a:buAutoNum type="arabicPeriod" startAt="3"/>
              <a:tabLst>
                <a:tab pos="433705" algn="l"/>
              </a:tabLst>
            </a:pPr>
            <a:r>
              <a:rPr dirty="0" sz="1200" i="1">
                <a:latin typeface="Times New Roman"/>
                <a:cs typeface="Times New Roman"/>
              </a:rPr>
              <a:t>Build</a:t>
            </a:r>
            <a:r>
              <a:rPr dirty="0" sz="1200" spc="27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Models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-</a:t>
            </a:r>
            <a:r>
              <a:rPr dirty="0" sz="1200" spc="28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It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is</a:t>
            </a:r>
            <a:r>
              <a:rPr dirty="0" sz="1200" i="1">
                <a:latin typeface="Times New Roman"/>
                <a:cs typeface="Times New Roman"/>
              </a:rPr>
              <a:t> a</a:t>
            </a:r>
            <a:r>
              <a:rPr dirty="0" sz="1200" spc="30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supervised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classification</a:t>
            </a:r>
            <a:r>
              <a:rPr dirty="0" sz="1200" spc="30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problem,5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models</a:t>
            </a:r>
            <a:r>
              <a:rPr dirty="0" sz="1200" i="1">
                <a:latin typeface="Times New Roman"/>
                <a:cs typeface="Times New Roman"/>
              </a:rPr>
              <a:t> to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evaluate </a:t>
            </a:r>
            <a:r>
              <a:rPr dirty="0" sz="1200" spc="-28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performance</a:t>
            </a:r>
            <a:r>
              <a:rPr dirty="0" sz="1200" i="1">
                <a:latin typeface="Times New Roman"/>
                <a:cs typeface="Times New Roman"/>
              </a:rPr>
              <a:t> of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each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dirty="0" sz="1200" i="1">
                <a:latin typeface="Times New Roman"/>
                <a:cs typeface="Times New Roman"/>
              </a:rPr>
              <a:t>of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them: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spc="-15" i="1">
                <a:latin typeface="Times New Roman"/>
                <a:cs typeface="Times New Roman"/>
              </a:rPr>
              <a:t>a.</a:t>
            </a:r>
            <a:r>
              <a:rPr dirty="0" sz="1200" spc="2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Logistic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Regression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b.</a:t>
            </a:r>
            <a:r>
              <a:rPr dirty="0" sz="1200" spc="3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Linear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SVM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c.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Decision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Tree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d.</a:t>
            </a:r>
            <a:r>
              <a:rPr dirty="0" sz="1200" spc="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Random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Forest</a:t>
            </a:r>
            <a:endParaRPr sz="120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  <a:spcBef>
                <a:spcPts val="50"/>
              </a:spcBef>
            </a:pPr>
            <a:r>
              <a:rPr dirty="0" sz="1200" spc="-5" i="1">
                <a:latin typeface="Times New Roman"/>
                <a:cs typeface="Times New Roman"/>
              </a:rPr>
              <a:t>e.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Gradient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Boost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Classifier</a:t>
            </a:r>
            <a:r>
              <a:rPr dirty="0" sz="1200" i="1">
                <a:latin typeface="Times New Roman"/>
                <a:cs typeface="Times New Roman"/>
              </a:rPr>
              <a:t> Since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data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15" i="1">
                <a:latin typeface="Times New Roman"/>
                <a:cs typeface="Times New Roman"/>
              </a:rPr>
              <a:t>was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imbalanced,</a:t>
            </a:r>
            <a:r>
              <a:rPr dirty="0" sz="1200" spc="2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accuracy</a:t>
            </a:r>
            <a:r>
              <a:rPr dirty="0" sz="1200" spc="35" i="1">
                <a:latin typeface="Times New Roman"/>
                <a:cs typeface="Times New Roman"/>
              </a:rPr>
              <a:t> </a:t>
            </a:r>
            <a:r>
              <a:rPr dirty="0" sz="1200" spc="-15" i="1">
                <a:latin typeface="Times New Roman"/>
                <a:cs typeface="Times New Roman"/>
              </a:rPr>
              <a:t>was</a:t>
            </a:r>
            <a:endParaRPr sz="1200">
              <a:latin typeface="Times New Roman"/>
              <a:cs typeface="Times New Roman"/>
            </a:endParaRPr>
          </a:p>
          <a:p>
            <a:pPr marL="241300" marR="8255" indent="39370">
              <a:lnSpc>
                <a:spcPct val="103299"/>
              </a:lnSpc>
            </a:pPr>
            <a:r>
              <a:rPr dirty="0" sz="1200" i="1">
                <a:latin typeface="Times New Roman"/>
                <a:cs typeface="Times New Roman"/>
              </a:rPr>
              <a:t>not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correct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performance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metric.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Instead,</a:t>
            </a:r>
            <a:r>
              <a:rPr dirty="0" sz="1200" spc="4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focused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on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other </a:t>
            </a:r>
            <a:r>
              <a:rPr dirty="0" sz="1200" spc="-5" i="1">
                <a:latin typeface="Times New Roman"/>
                <a:cs typeface="Times New Roman"/>
              </a:rPr>
              <a:t>metrics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like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precision, </a:t>
            </a:r>
            <a:r>
              <a:rPr dirty="0" sz="1200" spc="-28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recall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and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ROC-AUC </a:t>
            </a:r>
            <a:r>
              <a:rPr dirty="0" sz="1200" spc="-5" i="1">
                <a:latin typeface="Times New Roman"/>
                <a:cs typeface="Times New Roman"/>
              </a:rPr>
              <a:t>curve.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780"/>
              </a:spcBef>
              <a:buFont typeface="Symbol"/>
              <a:buChar char=""/>
              <a:tabLst>
                <a:tab pos="241935" algn="l"/>
              </a:tabLst>
            </a:pP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Hardware</a:t>
            </a:r>
            <a:r>
              <a:rPr dirty="0" u="heavy" sz="18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 Software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Requirements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Tools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Used</a:t>
            </a:r>
            <a:endParaRPr sz="1800">
              <a:latin typeface="Calibri"/>
              <a:cs typeface="Calibri"/>
            </a:endParaRPr>
          </a:p>
          <a:p>
            <a:pPr marL="241300" marR="165735">
              <a:lnSpc>
                <a:spcPct val="104299"/>
              </a:lnSpc>
              <a:spcBef>
                <a:spcPts val="90"/>
              </a:spcBef>
            </a:pPr>
            <a:r>
              <a:rPr dirty="0" sz="1400" spc="-10" i="1">
                <a:latin typeface="Times New Roman"/>
                <a:cs typeface="Times New Roman"/>
              </a:rPr>
              <a:t>The</a:t>
            </a:r>
            <a:r>
              <a:rPr dirty="0" sz="1400" spc="1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various</a:t>
            </a:r>
            <a:r>
              <a:rPr dirty="0" sz="1400" spc="1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sources and</a:t>
            </a:r>
            <a:r>
              <a:rPr dirty="0" sz="1400" spc="1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libraries</a:t>
            </a:r>
            <a:r>
              <a:rPr dirty="0" sz="1400" spc="2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used</a:t>
            </a:r>
            <a:r>
              <a:rPr dirty="0" sz="1400" spc="-1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for</a:t>
            </a:r>
            <a:r>
              <a:rPr dirty="0" sz="1400" spc="15" i="1">
                <a:latin typeface="Times New Roman"/>
                <a:cs typeface="Times New Roman"/>
              </a:rPr>
              <a:t> </a:t>
            </a:r>
            <a:r>
              <a:rPr dirty="0" sz="1400" spc="-10" i="1">
                <a:latin typeface="Times New Roman"/>
                <a:cs typeface="Times New Roman"/>
              </a:rPr>
              <a:t>finding</a:t>
            </a:r>
            <a:r>
              <a:rPr dirty="0" sz="1400" spc="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out</a:t>
            </a:r>
            <a:r>
              <a:rPr dirty="0" sz="1400" spc="1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the</a:t>
            </a:r>
            <a:r>
              <a:rPr dirty="0" sz="1400" spc="1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data</a:t>
            </a:r>
            <a:r>
              <a:rPr dirty="0" sz="1400" spc="1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retrieval </a:t>
            </a:r>
            <a:r>
              <a:rPr dirty="0" sz="1400" spc="-33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ae</a:t>
            </a:r>
            <a:r>
              <a:rPr dirty="0" sz="1400" spc="5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as</a:t>
            </a:r>
            <a:r>
              <a:rPr dirty="0" sz="1400" spc="15" i="1">
                <a:latin typeface="Times New Roman"/>
                <a:cs typeface="Times New Roman"/>
              </a:rPr>
              <a:t> </a:t>
            </a:r>
            <a:r>
              <a:rPr dirty="0" sz="1400" spc="-10" i="1">
                <a:latin typeface="Times New Roman"/>
                <a:cs typeface="Times New Roman"/>
              </a:rPr>
              <a:t>follows-</a:t>
            </a:r>
            <a:endParaRPr sz="1400">
              <a:latin typeface="Times New Roman"/>
              <a:cs typeface="Times New Roman"/>
            </a:endParaRPr>
          </a:p>
          <a:p>
            <a:pPr algn="just" lvl="1" marL="405765" indent="-146685">
              <a:lnSpc>
                <a:spcPts val="1350"/>
              </a:lnSpc>
              <a:spcBef>
                <a:spcPts val="850"/>
              </a:spcBef>
              <a:buAutoNum type="arabicPeriod"/>
              <a:tabLst>
                <a:tab pos="406400" algn="l"/>
              </a:tabLst>
            </a:pPr>
            <a:r>
              <a:rPr dirty="0" sz="1150" spc="-10" i="1">
                <a:latin typeface="Times New Roman"/>
                <a:cs typeface="Times New Roman"/>
              </a:rPr>
              <a:t>NumPy:</a:t>
            </a:r>
            <a:endParaRPr sz="1150">
              <a:latin typeface="Times New Roman"/>
              <a:cs typeface="Times New Roman"/>
            </a:endParaRPr>
          </a:p>
          <a:p>
            <a:pPr algn="just" marL="241300" marR="5080">
              <a:lnSpc>
                <a:spcPct val="96100"/>
              </a:lnSpc>
              <a:spcBef>
                <a:spcPts val="25"/>
              </a:spcBef>
            </a:pP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It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is the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fundamental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package for scientific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computing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 </a:t>
            </a:r>
            <a:r>
              <a:rPr dirty="0" sz="1150" spc="-10" i="1">
                <a:solidFill>
                  <a:srgbClr val="22292D"/>
                </a:solidFill>
                <a:latin typeface="Times New Roman"/>
                <a:cs typeface="Times New Roman"/>
              </a:rPr>
              <a:t>Python.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 </a:t>
            </a:r>
            <a:r>
              <a:rPr dirty="0" sz="1150" spc="-10" i="1">
                <a:solidFill>
                  <a:srgbClr val="22292D"/>
                </a:solidFill>
                <a:latin typeface="Times New Roman"/>
                <a:cs typeface="Times New Roman"/>
              </a:rPr>
              <a:t>Python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library that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provides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multidimensional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array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object, various derived objects </a:t>
            </a:r>
            <a:r>
              <a:rPr dirty="0" sz="1150" spc="-10" i="1">
                <a:solidFill>
                  <a:srgbClr val="22292D"/>
                </a:solidFill>
                <a:latin typeface="Times New Roman"/>
                <a:cs typeface="Times New Roman"/>
              </a:rPr>
              <a:t>(such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as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masked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arrays </a:t>
            </a:r>
            <a:r>
              <a:rPr dirty="0" sz="115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and</a:t>
            </a:r>
            <a:r>
              <a:rPr dirty="0" sz="1150" spc="-6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matrices),</a:t>
            </a:r>
            <a:r>
              <a:rPr dirty="0" sz="1150" spc="-6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including</a:t>
            </a:r>
            <a:r>
              <a:rPr dirty="0" sz="1150" spc="-6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mathematical,</a:t>
            </a:r>
            <a:r>
              <a:rPr dirty="0" sz="1150" spc="-6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logical,</a:t>
            </a:r>
            <a:r>
              <a:rPr dirty="0" sz="1150" spc="-6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shape</a:t>
            </a:r>
            <a:r>
              <a:rPr dirty="0" sz="1150" spc="-4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manipulation,</a:t>
            </a:r>
            <a:r>
              <a:rPr dirty="0" sz="1150" spc="-6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sorting,</a:t>
            </a:r>
            <a:r>
              <a:rPr dirty="0" sz="1150" spc="-6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selecting,</a:t>
            </a:r>
            <a:r>
              <a:rPr dirty="0" sz="1150" spc="-6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I/O, </a:t>
            </a:r>
            <a:r>
              <a:rPr dirty="0" sz="1150" spc="-27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discrete </a:t>
            </a:r>
            <a:r>
              <a:rPr dirty="0" sz="1150" spc="-10" i="1">
                <a:solidFill>
                  <a:srgbClr val="22292D"/>
                </a:solidFill>
                <a:latin typeface="Times New Roman"/>
                <a:cs typeface="Times New Roman"/>
              </a:rPr>
              <a:t>Fourier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transforms,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basic linear algebra, basic statistical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operations, random </a:t>
            </a:r>
            <a:r>
              <a:rPr dirty="0" sz="115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simulation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and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much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more.</a:t>
            </a:r>
            <a:endParaRPr sz="1150">
              <a:latin typeface="Times New Roman"/>
              <a:cs typeface="Times New Roman"/>
            </a:endParaRPr>
          </a:p>
          <a:p>
            <a:pPr algn="just" lvl="1" marL="241300" marR="8890">
              <a:lnSpc>
                <a:spcPts val="1320"/>
              </a:lnSpc>
              <a:spcBef>
                <a:spcPts val="35"/>
              </a:spcBef>
              <a:buAutoNum type="arabicPeriod" startAt="2"/>
              <a:tabLst>
                <a:tab pos="418465" algn="l"/>
              </a:tabLst>
            </a:pPr>
            <a:r>
              <a:rPr dirty="0" sz="1150" spc="-5" i="1">
                <a:latin typeface="Times New Roman"/>
                <a:cs typeface="Times New Roman"/>
              </a:rPr>
              <a:t>Pandas:</a:t>
            </a:r>
            <a:r>
              <a:rPr dirty="0" sz="1150" i="1"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Pandas is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 </a:t>
            </a:r>
            <a:r>
              <a:rPr dirty="0" sz="1150" spc="-10" i="1">
                <a:solidFill>
                  <a:srgbClr val="22292D"/>
                </a:solidFill>
                <a:latin typeface="Times New Roman"/>
                <a:cs typeface="Times New Roman"/>
              </a:rPr>
              <a:t>Python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package providing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fast, flexible,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and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expressive data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structures</a:t>
            </a:r>
            <a:r>
              <a:rPr dirty="0" sz="1150" spc="8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designed</a:t>
            </a:r>
            <a:r>
              <a:rPr dirty="0" sz="1150" spc="7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to</a:t>
            </a:r>
            <a:r>
              <a:rPr dirty="0" sz="1150" spc="7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make</a:t>
            </a:r>
            <a:r>
              <a:rPr dirty="0" sz="1150" spc="12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working</a:t>
            </a:r>
            <a:r>
              <a:rPr dirty="0" sz="1150" spc="10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15" i="1">
                <a:solidFill>
                  <a:srgbClr val="22292D"/>
                </a:solidFill>
                <a:latin typeface="Times New Roman"/>
                <a:cs typeface="Times New Roman"/>
              </a:rPr>
              <a:t>with</a:t>
            </a:r>
            <a:r>
              <a:rPr dirty="0" sz="1150" spc="10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“relational”</a:t>
            </a:r>
            <a:r>
              <a:rPr dirty="0" sz="1150" spc="8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or</a:t>
            </a:r>
            <a:r>
              <a:rPr dirty="0" sz="1150" spc="8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“labeled”</a:t>
            </a:r>
            <a:r>
              <a:rPr dirty="0" sz="1150" spc="8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data</a:t>
            </a:r>
            <a:r>
              <a:rPr dirty="0" sz="1150" spc="7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both</a:t>
            </a:r>
            <a:r>
              <a:rPr dirty="0" sz="1150" spc="10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easy</a:t>
            </a:r>
            <a:r>
              <a:rPr dirty="0" sz="1150" spc="7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and</a:t>
            </a:r>
            <a:endParaRPr sz="1150">
              <a:latin typeface="Times New Roman"/>
              <a:cs typeface="Times New Roman"/>
            </a:endParaRPr>
          </a:p>
          <a:p>
            <a:pPr algn="just" marL="241300" marR="7620">
              <a:lnSpc>
                <a:spcPts val="1320"/>
              </a:lnSpc>
            </a:pP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intuitive.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fundamental high-level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building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block for doing practical, real-world data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analysis</a:t>
            </a:r>
            <a:r>
              <a:rPr dirty="0" sz="1150" spc="-6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</a:t>
            </a:r>
            <a:r>
              <a:rPr dirty="0" sz="1150" spc="-3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Python.</a:t>
            </a:r>
            <a:r>
              <a:rPr dirty="0" sz="1150" spc="-6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The</a:t>
            </a:r>
            <a:r>
              <a:rPr dirty="0" sz="1150" spc="-4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most</a:t>
            </a:r>
            <a:r>
              <a:rPr dirty="0" sz="1150" spc="-7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powerful</a:t>
            </a:r>
            <a:r>
              <a:rPr dirty="0" sz="1150" spc="-4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and</a:t>
            </a:r>
            <a:r>
              <a:rPr dirty="0" sz="1150" spc="-6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flexible</a:t>
            </a:r>
            <a:r>
              <a:rPr dirty="0" sz="1150" spc="-6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open-source</a:t>
            </a:r>
            <a:r>
              <a:rPr dirty="0" sz="1150" spc="-7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data</a:t>
            </a:r>
            <a:r>
              <a:rPr dirty="0" sz="1150" spc="-6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analysis/manipulation </a:t>
            </a:r>
            <a:r>
              <a:rPr dirty="0" sz="1150" spc="-27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tool</a:t>
            </a:r>
            <a:r>
              <a:rPr dirty="0" sz="1150" spc="-1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available</a:t>
            </a:r>
            <a:r>
              <a:rPr dirty="0" sz="1150" spc="-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any</a:t>
            </a:r>
            <a:r>
              <a:rPr dirty="0" sz="1150" spc="-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language.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6713"/>
            <a:ext cx="5532120" cy="511619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241300" marR="5080">
              <a:lnSpc>
                <a:spcPct val="96500"/>
              </a:lnSpc>
              <a:spcBef>
                <a:spcPts val="150"/>
              </a:spcBef>
            </a:pP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3.</a:t>
            </a:r>
            <a:r>
              <a:rPr dirty="0" sz="1150" spc="5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Matplotlib:</a:t>
            </a:r>
            <a:r>
              <a:rPr dirty="0" sz="1150" spc="5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It</a:t>
            </a:r>
            <a:r>
              <a:rPr dirty="0" sz="1150" spc="7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is</a:t>
            </a:r>
            <a:r>
              <a:rPr dirty="0" sz="1150" spc="6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</a:t>
            </a:r>
            <a:r>
              <a:rPr dirty="0" sz="1150" spc="5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comprehensive</a:t>
            </a:r>
            <a:r>
              <a:rPr dirty="0" sz="1150" spc="7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library</a:t>
            </a:r>
            <a:r>
              <a:rPr dirty="0" sz="1150" spc="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for</a:t>
            </a:r>
            <a:r>
              <a:rPr dirty="0" sz="1150" spc="9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creating</a:t>
            </a:r>
            <a:r>
              <a:rPr dirty="0" sz="1150" spc="5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static,</a:t>
            </a:r>
            <a:r>
              <a:rPr dirty="0" sz="1150" spc="5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animated,</a:t>
            </a:r>
            <a:r>
              <a:rPr dirty="0" sz="1150" spc="8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and</a:t>
            </a:r>
            <a:r>
              <a:rPr dirty="0" sz="1150" spc="5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interactive </a:t>
            </a:r>
            <a:r>
              <a:rPr dirty="0" sz="1150" spc="-27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visualizations</a:t>
            </a:r>
            <a:r>
              <a:rPr dirty="0" sz="1150" spc="12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</a:t>
            </a:r>
            <a:r>
              <a:rPr dirty="0" sz="1150" spc="14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Python.</a:t>
            </a:r>
            <a:r>
              <a:rPr dirty="0" sz="1150" spc="12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Matplotlib</a:t>
            </a:r>
            <a:r>
              <a:rPr dirty="0" sz="1150" spc="14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produces</a:t>
            </a:r>
            <a:r>
              <a:rPr dirty="0" sz="1150" spc="13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publication-quality</a:t>
            </a:r>
            <a:r>
              <a:rPr dirty="0" sz="1150" spc="114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figures</a:t>
            </a:r>
            <a:r>
              <a:rPr dirty="0" sz="1150" spc="13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</a:t>
            </a:r>
            <a:r>
              <a:rPr dirty="0" sz="1150" spc="12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</a:t>
            </a:r>
            <a:r>
              <a:rPr dirty="0" sz="1150" spc="12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variety</a:t>
            </a:r>
            <a:r>
              <a:rPr dirty="0" sz="1150" spc="114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of </a:t>
            </a:r>
            <a:r>
              <a:rPr dirty="0" sz="1150" spc="-27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hardcopy</a:t>
            </a:r>
            <a:r>
              <a:rPr dirty="0" sz="1150" spc="4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formats</a:t>
            </a:r>
            <a:r>
              <a:rPr dirty="0" sz="1150" spc="6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and</a:t>
            </a:r>
            <a:r>
              <a:rPr dirty="0" sz="1150" spc="5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interactive</a:t>
            </a:r>
            <a:r>
              <a:rPr dirty="0" sz="1150" spc="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environments</a:t>
            </a:r>
            <a:r>
              <a:rPr dirty="0" sz="1150" spc="6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across</a:t>
            </a:r>
            <a:r>
              <a:rPr dirty="0" sz="1150" spc="6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platforms.</a:t>
            </a:r>
            <a:r>
              <a:rPr dirty="0" sz="1150" spc="5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Matplotlib</a:t>
            </a:r>
            <a:r>
              <a:rPr dirty="0" sz="1150" spc="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5" i="1">
                <a:solidFill>
                  <a:srgbClr val="22292D"/>
                </a:solidFill>
                <a:latin typeface="Times New Roman"/>
                <a:cs typeface="Times New Roman"/>
              </a:rPr>
              <a:t>can</a:t>
            </a:r>
            <a:r>
              <a:rPr dirty="0" sz="1150" spc="5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10" i="1">
                <a:solidFill>
                  <a:srgbClr val="22292D"/>
                </a:solidFill>
                <a:latin typeface="Times New Roman"/>
                <a:cs typeface="Times New Roman"/>
              </a:rPr>
              <a:t>be</a:t>
            </a:r>
            <a:r>
              <a:rPr dirty="0" sz="1150" spc="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used </a:t>
            </a:r>
            <a:r>
              <a:rPr dirty="0" sz="1150" spc="-27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</a:t>
            </a:r>
            <a:r>
              <a:rPr dirty="0" sz="1150" spc="3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10" i="1">
                <a:solidFill>
                  <a:srgbClr val="22292D"/>
                </a:solidFill>
                <a:latin typeface="Times New Roman"/>
                <a:cs typeface="Times New Roman"/>
              </a:rPr>
              <a:t>Python</a:t>
            </a:r>
            <a:r>
              <a:rPr dirty="0" sz="1150" spc="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scripts,</a:t>
            </a:r>
            <a:r>
              <a:rPr dirty="0" sz="1150" spc="3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15" i="1">
                <a:solidFill>
                  <a:srgbClr val="22292D"/>
                </a:solidFill>
                <a:latin typeface="Times New Roman"/>
                <a:cs typeface="Times New Roman"/>
              </a:rPr>
              <a:t>web</a:t>
            </a:r>
            <a:r>
              <a:rPr dirty="0" sz="1150" spc="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application</a:t>
            </a:r>
            <a:r>
              <a:rPr dirty="0" sz="1150" spc="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servers,</a:t>
            </a:r>
            <a:r>
              <a:rPr dirty="0" sz="1150" spc="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and</a:t>
            </a:r>
            <a:r>
              <a:rPr dirty="0" sz="1150" spc="1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various</a:t>
            </a:r>
            <a:r>
              <a:rPr dirty="0" sz="1150" spc="1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graphical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user</a:t>
            </a:r>
            <a:r>
              <a:rPr dirty="0" sz="1150" spc="1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interface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toolkits.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4.Seaborn:</a:t>
            </a:r>
            <a:r>
              <a:rPr dirty="0" sz="1150" spc="14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It</a:t>
            </a:r>
            <a:r>
              <a:rPr dirty="0" sz="1150" spc="14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is</a:t>
            </a:r>
            <a:r>
              <a:rPr dirty="0" sz="1150" spc="15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</a:t>
            </a:r>
            <a:r>
              <a:rPr dirty="0" sz="1150" spc="14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library</a:t>
            </a:r>
            <a:r>
              <a:rPr dirty="0" sz="1150" spc="13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for</a:t>
            </a:r>
            <a:r>
              <a:rPr dirty="0" sz="1150" spc="15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making</a:t>
            </a:r>
            <a:r>
              <a:rPr dirty="0" sz="1150" spc="14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statistical</a:t>
            </a:r>
            <a:r>
              <a:rPr dirty="0" sz="1150" spc="14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graphics</a:t>
            </a:r>
            <a:r>
              <a:rPr dirty="0" sz="1150" spc="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</a:t>
            </a:r>
            <a:r>
              <a:rPr dirty="0" sz="1150" spc="17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10" i="1">
                <a:solidFill>
                  <a:srgbClr val="22292D"/>
                </a:solidFill>
                <a:latin typeface="Times New Roman"/>
                <a:cs typeface="Times New Roman"/>
              </a:rPr>
              <a:t>Python.</a:t>
            </a:r>
            <a:r>
              <a:rPr dirty="0" sz="1150" spc="14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10" i="1">
                <a:solidFill>
                  <a:srgbClr val="22292D"/>
                </a:solidFill>
                <a:latin typeface="Times New Roman"/>
                <a:cs typeface="Times New Roman"/>
              </a:rPr>
              <a:t>It</a:t>
            </a:r>
            <a:r>
              <a:rPr dirty="0" sz="1150" spc="14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builds</a:t>
            </a:r>
            <a:r>
              <a:rPr dirty="0" sz="1150" spc="15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on</a:t>
            </a:r>
            <a:r>
              <a:rPr dirty="0" sz="1150" spc="14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top</a:t>
            </a:r>
            <a:r>
              <a:rPr dirty="0" sz="1150" spc="14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10" i="1">
                <a:solidFill>
                  <a:srgbClr val="22292D"/>
                </a:solidFill>
                <a:latin typeface="Times New Roman"/>
                <a:cs typeface="Times New Roman"/>
              </a:rPr>
              <a:t>of </a:t>
            </a:r>
            <a:r>
              <a:rPr dirty="0" sz="1150" spc="-27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matplotlib</a:t>
            </a:r>
            <a:r>
              <a:rPr dirty="0" sz="1150" spc="2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and</a:t>
            </a:r>
            <a:r>
              <a:rPr dirty="0" sz="1150" spc="2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integrates</a:t>
            </a:r>
            <a:r>
              <a:rPr dirty="0" sz="1150" spc="3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closely</a:t>
            </a:r>
            <a:r>
              <a:rPr dirty="0" sz="1150" spc="4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15" i="1">
                <a:solidFill>
                  <a:srgbClr val="22292D"/>
                </a:solidFill>
                <a:latin typeface="Times New Roman"/>
                <a:cs typeface="Times New Roman"/>
              </a:rPr>
              <a:t>with</a:t>
            </a:r>
            <a:r>
              <a:rPr dirty="0" sz="1150" spc="2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pandas’</a:t>
            </a:r>
            <a:r>
              <a:rPr dirty="0" sz="1150" spc="2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data</a:t>
            </a:r>
            <a:r>
              <a:rPr dirty="0" sz="1150" spc="2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structures.</a:t>
            </a:r>
            <a:r>
              <a:rPr dirty="0" sz="1150" spc="4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Seaborn</a:t>
            </a:r>
            <a:r>
              <a:rPr dirty="0" sz="1150" spc="2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helps</a:t>
            </a:r>
            <a:r>
              <a:rPr dirty="0" sz="1150" spc="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you</a:t>
            </a:r>
            <a:r>
              <a:rPr dirty="0" sz="1150" spc="2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explore </a:t>
            </a:r>
            <a:r>
              <a:rPr dirty="0" sz="1150" spc="-27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and</a:t>
            </a:r>
            <a:r>
              <a:rPr dirty="0" sz="115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understand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your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data.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Its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plotting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functions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operate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on</a:t>
            </a:r>
            <a:r>
              <a:rPr dirty="0" sz="115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data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frames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and</a:t>
            </a:r>
            <a:r>
              <a:rPr dirty="0" sz="115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arrays </a:t>
            </a:r>
            <a:r>
              <a:rPr dirty="0" sz="1150" spc="-27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containing</a:t>
            </a:r>
            <a:r>
              <a:rPr dirty="0" sz="1150" spc="17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whole</a:t>
            </a:r>
            <a:r>
              <a:rPr dirty="0" sz="1150" spc="14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datasets</a:t>
            </a:r>
            <a:r>
              <a:rPr dirty="0" sz="1150" spc="16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and</a:t>
            </a:r>
            <a:r>
              <a:rPr dirty="0" sz="1150" spc="14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internally</a:t>
            </a:r>
            <a:r>
              <a:rPr dirty="0" sz="1150" spc="17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perform</a:t>
            </a:r>
            <a:r>
              <a:rPr dirty="0" sz="1150" spc="15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5" i="1">
                <a:solidFill>
                  <a:srgbClr val="22292D"/>
                </a:solidFill>
                <a:latin typeface="Times New Roman"/>
                <a:cs typeface="Times New Roman"/>
              </a:rPr>
              <a:t>the</a:t>
            </a:r>
            <a:r>
              <a:rPr dirty="0" sz="1150" spc="14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necessary</a:t>
            </a:r>
            <a:r>
              <a:rPr dirty="0" sz="1150" spc="14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semantic</a:t>
            </a:r>
            <a:r>
              <a:rPr dirty="0" sz="1150" spc="16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mapping</a:t>
            </a:r>
            <a:r>
              <a:rPr dirty="0" sz="1150" spc="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and </a:t>
            </a:r>
            <a:r>
              <a:rPr dirty="0" sz="1150" spc="-27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statistical</a:t>
            </a:r>
            <a:r>
              <a:rPr dirty="0" sz="1150" spc="-1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aggregation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to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produce</a:t>
            </a:r>
            <a:r>
              <a:rPr dirty="0" sz="1150" spc="-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informative</a:t>
            </a:r>
            <a:r>
              <a:rPr dirty="0" sz="1150" spc="-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plots.</a:t>
            </a:r>
            <a:endParaRPr sz="1150">
              <a:latin typeface="Times New Roman"/>
              <a:cs typeface="Times New Roman"/>
            </a:endParaRPr>
          </a:p>
          <a:p>
            <a:pPr algn="just" marL="241300" marR="12065">
              <a:lnSpc>
                <a:spcPct val="95700"/>
              </a:lnSpc>
            </a:pP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5.</a:t>
            </a:r>
            <a:r>
              <a:rPr dirty="0" sz="115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SKlearn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-Scikit-learn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(Sklearn)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is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the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most useful and</a:t>
            </a:r>
            <a:r>
              <a:rPr dirty="0" sz="115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robust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library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for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machine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learning in Python.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It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provides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selection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of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efficient tools for machine learning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and </a:t>
            </a:r>
            <a:r>
              <a:rPr dirty="0" sz="115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statistical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modeling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including classification,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regression,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clustering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and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dimensionality 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reduction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10" i="1">
                <a:solidFill>
                  <a:srgbClr val="22292D"/>
                </a:solidFill>
                <a:latin typeface="Times New Roman"/>
                <a:cs typeface="Times New Roman"/>
              </a:rPr>
              <a:t>via</a:t>
            </a:r>
            <a:r>
              <a:rPr dirty="0" sz="1150" i="1">
                <a:solidFill>
                  <a:srgbClr val="22292D"/>
                </a:solidFill>
                <a:latin typeface="Times New Roman"/>
                <a:cs typeface="Times New Roman"/>
              </a:rPr>
              <a:t> a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consistence</a:t>
            </a:r>
            <a:r>
              <a:rPr dirty="0" sz="1150" spc="-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interface</a:t>
            </a:r>
            <a:r>
              <a:rPr dirty="0" sz="1150" spc="-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in</a:t>
            </a:r>
            <a:r>
              <a:rPr dirty="0" sz="1150" spc="2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150" spc="-5" i="1">
                <a:solidFill>
                  <a:srgbClr val="22292D"/>
                </a:solidFill>
                <a:latin typeface="Times New Roman"/>
                <a:cs typeface="Times New Roman"/>
              </a:rPr>
              <a:t>Python.</a:t>
            </a:r>
            <a:endParaRPr sz="115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80"/>
              </a:spcBef>
              <a:buFont typeface="Symbol"/>
              <a:buChar char=""/>
              <a:tabLst>
                <a:tab pos="241935" algn="l"/>
              </a:tabLst>
            </a:pP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</a:t>
            </a:r>
            <a:r>
              <a:rPr dirty="0" u="heavy" sz="1800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Pre-processing</a:t>
            </a:r>
            <a:r>
              <a:rPr dirty="0" u="heavy" sz="1800" spc="-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Done</a:t>
            </a:r>
            <a:endParaRPr sz="1800">
              <a:latin typeface="Calibri"/>
              <a:cs typeface="Calibri"/>
            </a:endParaRPr>
          </a:p>
          <a:p>
            <a:pPr marL="241300" marR="191770">
              <a:lnSpc>
                <a:spcPct val="101800"/>
              </a:lnSpc>
              <a:spcBef>
                <a:spcPts val="1010"/>
              </a:spcBef>
            </a:pP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Data</a:t>
            </a:r>
            <a:r>
              <a:rPr dirty="0" sz="1150" spc="-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preprocessing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in</a:t>
            </a:r>
            <a:r>
              <a:rPr dirty="0" sz="1150" spc="1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Machine Learning</a:t>
            </a:r>
            <a:r>
              <a:rPr dirty="0" sz="1150" spc="1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refers</a:t>
            </a:r>
            <a:r>
              <a:rPr dirty="0" sz="1150" spc="2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15" i="1">
                <a:solidFill>
                  <a:srgbClr val="1F1F22"/>
                </a:solidFill>
                <a:latin typeface="Calibri"/>
                <a:cs typeface="Calibri"/>
              </a:rPr>
              <a:t>to</a:t>
            </a:r>
            <a:r>
              <a:rPr dirty="0" sz="1150" spc="2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10" i="1">
                <a:solidFill>
                  <a:srgbClr val="1F1F22"/>
                </a:solidFill>
                <a:latin typeface="Calibri"/>
                <a:cs typeface="Calibri"/>
              </a:rPr>
              <a:t>the</a:t>
            </a:r>
            <a:r>
              <a:rPr dirty="0" sz="1150" spc="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technique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of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 preparing (cleaning </a:t>
            </a:r>
            <a:r>
              <a:rPr dirty="0" sz="1150" spc="-24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and</a:t>
            </a:r>
            <a:r>
              <a:rPr dirty="0" sz="1150" spc="-1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organizing)</a:t>
            </a:r>
            <a:r>
              <a:rPr dirty="0" sz="1150" spc="1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the</a:t>
            </a:r>
            <a:r>
              <a:rPr dirty="0" sz="1150" spc="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raw</a:t>
            </a:r>
            <a:r>
              <a:rPr dirty="0" sz="1150" spc="-2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data</a:t>
            </a:r>
            <a:r>
              <a:rPr dirty="0" sz="1150" spc="-2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to</a:t>
            </a:r>
            <a:r>
              <a:rPr dirty="0" sz="1150" spc="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make</a:t>
            </a:r>
            <a:r>
              <a:rPr dirty="0" sz="1150" spc="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it</a:t>
            </a:r>
            <a:r>
              <a:rPr dirty="0" sz="1150" spc="-2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suitable</a:t>
            </a:r>
            <a:r>
              <a:rPr dirty="0" sz="1150" spc="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for</a:t>
            </a:r>
            <a:r>
              <a:rPr dirty="0" sz="1150" spc="-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a</a:t>
            </a:r>
            <a:r>
              <a:rPr dirty="0" sz="1150" spc="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building</a:t>
            </a:r>
            <a:r>
              <a:rPr dirty="0" sz="1150" spc="-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and</a:t>
            </a:r>
            <a:r>
              <a:rPr dirty="0" sz="1150" spc="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training</a:t>
            </a:r>
            <a:r>
              <a:rPr dirty="0" sz="1150" spc="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Machine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 Learning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models.</a:t>
            </a:r>
            <a:endParaRPr sz="1150">
              <a:latin typeface="Calibri"/>
              <a:cs typeface="Calibri"/>
            </a:endParaRPr>
          </a:p>
          <a:p>
            <a:pPr marL="241300" marR="173355" indent="-229235">
              <a:lnSpc>
                <a:spcPct val="100899"/>
              </a:lnSpc>
              <a:spcBef>
                <a:spcPts val="7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The</a:t>
            </a:r>
            <a:r>
              <a:rPr dirty="0" sz="1150" spc="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Data</a:t>
            </a:r>
            <a:r>
              <a:rPr dirty="0" sz="1150" spc="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Processing</a:t>
            </a:r>
            <a:r>
              <a:rPr dirty="0" sz="1150" spc="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is</a:t>
            </a:r>
            <a:r>
              <a:rPr dirty="0" sz="1150" spc="-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divided</a:t>
            </a:r>
            <a:r>
              <a:rPr dirty="0" sz="1150" spc="1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into</a:t>
            </a:r>
            <a:r>
              <a:rPr dirty="0" sz="1150" spc="-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four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10" i="1">
                <a:solidFill>
                  <a:srgbClr val="1F1F22"/>
                </a:solidFill>
                <a:latin typeface="Calibri"/>
                <a:cs typeface="Calibri"/>
              </a:rPr>
              <a:t>stages</a:t>
            </a:r>
            <a:r>
              <a:rPr dirty="0" sz="1150" spc="4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–</a:t>
            </a:r>
            <a:r>
              <a:rPr dirty="0" sz="1150" spc="-1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Data</a:t>
            </a:r>
            <a:r>
              <a:rPr dirty="0" sz="1150" spc="1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cleaning,</a:t>
            </a:r>
            <a:r>
              <a:rPr dirty="0" sz="1150" spc="-1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Data</a:t>
            </a:r>
            <a:r>
              <a:rPr dirty="0" sz="1150" spc="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integration,</a:t>
            </a:r>
            <a:r>
              <a:rPr dirty="0" sz="1150" spc="-2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Data </a:t>
            </a:r>
            <a:r>
              <a:rPr dirty="0" sz="1150" spc="-24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reduction</a:t>
            </a:r>
            <a:r>
              <a:rPr dirty="0" sz="1150" spc="-2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and</a:t>
            </a:r>
            <a:r>
              <a:rPr dirty="0" sz="1150" spc="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Data</a:t>
            </a:r>
            <a:r>
              <a:rPr dirty="0" sz="1150" spc="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transformation.</a:t>
            </a:r>
            <a:endParaRPr sz="1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1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The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various</a:t>
            </a:r>
            <a:r>
              <a:rPr dirty="0" sz="1150" spc="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10" i="1">
                <a:solidFill>
                  <a:srgbClr val="1F1F22"/>
                </a:solidFill>
                <a:latin typeface="Calibri"/>
                <a:cs typeface="Calibri"/>
              </a:rPr>
              <a:t>types</a:t>
            </a:r>
            <a:r>
              <a:rPr dirty="0" sz="1150" spc="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10" i="1">
                <a:solidFill>
                  <a:srgbClr val="1F1F22"/>
                </a:solidFill>
                <a:latin typeface="Calibri"/>
                <a:cs typeface="Calibri"/>
              </a:rPr>
              <a:t>of</a:t>
            </a:r>
            <a:r>
              <a:rPr dirty="0" sz="1150" spc="1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Data</a:t>
            </a:r>
            <a:r>
              <a:rPr dirty="0" sz="1150" spc="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preprocessing</a:t>
            </a:r>
            <a:r>
              <a:rPr dirty="0" sz="1150" spc="-1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are</a:t>
            </a:r>
            <a:r>
              <a:rPr dirty="0" sz="1150" spc="4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–</a:t>
            </a:r>
            <a:endParaRPr sz="1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8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a.</a:t>
            </a:r>
            <a:r>
              <a:rPr dirty="0" sz="1150" spc="-3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Aggregation</a:t>
            </a:r>
            <a:endParaRPr sz="1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8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b.</a:t>
            </a:r>
            <a:r>
              <a:rPr dirty="0" sz="1150" spc="-4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Sampling</a:t>
            </a:r>
            <a:endParaRPr sz="1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c.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Dimensionality</a:t>
            </a:r>
            <a:r>
              <a:rPr dirty="0" sz="1150" spc="-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Reduction</a:t>
            </a:r>
            <a:endParaRPr sz="1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d.</a:t>
            </a:r>
            <a:r>
              <a:rPr dirty="0" sz="1150" spc="-1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Feature Subset Selection</a:t>
            </a:r>
            <a:endParaRPr sz="1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0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e.</a:t>
            </a:r>
            <a:r>
              <a:rPr dirty="0" sz="1150" spc="-2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Feature</a:t>
            </a:r>
            <a:r>
              <a:rPr dirty="0" sz="1150" spc="-2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Creation</a:t>
            </a:r>
            <a:endParaRPr sz="1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f.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 Discretization</a:t>
            </a:r>
            <a:r>
              <a:rPr dirty="0" sz="1150" spc="-1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and</a:t>
            </a:r>
            <a:r>
              <a:rPr dirty="0" sz="1150" spc="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Binarization</a:t>
            </a:r>
            <a:endParaRPr sz="1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g.</a:t>
            </a:r>
            <a:r>
              <a:rPr dirty="0" sz="1150" spc="-25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i="1">
                <a:solidFill>
                  <a:srgbClr val="1F1F22"/>
                </a:solidFill>
                <a:latin typeface="Calibri"/>
                <a:cs typeface="Calibri"/>
              </a:rPr>
              <a:t>Variable</a:t>
            </a:r>
            <a:r>
              <a:rPr dirty="0" sz="1150" spc="-10" i="1">
                <a:solidFill>
                  <a:srgbClr val="1F1F22"/>
                </a:solidFill>
                <a:latin typeface="Calibri"/>
                <a:cs typeface="Calibri"/>
              </a:rPr>
              <a:t> </a:t>
            </a:r>
            <a:r>
              <a:rPr dirty="0" sz="1150" spc="-5" i="1">
                <a:solidFill>
                  <a:srgbClr val="1F1F22"/>
                </a:solidFill>
                <a:latin typeface="Calibri"/>
                <a:cs typeface="Calibri"/>
              </a:rPr>
              <a:t>Transformation.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2809"/>
            <a:ext cx="5431790" cy="41141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319405">
              <a:lnSpc>
                <a:spcPct val="100000"/>
              </a:lnSpc>
              <a:spcBef>
                <a:spcPts val="90"/>
              </a:spcBef>
            </a:pPr>
            <a:r>
              <a:rPr dirty="0" sz="2000" spc="-5" b="1">
                <a:latin typeface="Calibri"/>
                <a:cs typeface="Calibri"/>
              </a:rPr>
              <a:t>Model/s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Development and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Evaluation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Calibri"/>
              <a:cs typeface="Calibri"/>
            </a:endParaRPr>
          </a:p>
          <a:p>
            <a:pPr marL="241300" marR="205740" indent="-229235">
              <a:lnSpc>
                <a:spcPct val="108900"/>
              </a:lnSpc>
              <a:buFont typeface="Symbol"/>
              <a:buChar char=""/>
              <a:tabLst>
                <a:tab pos="241935" algn="l"/>
              </a:tabLst>
            </a:pP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Identification </a:t>
            </a:r>
            <a:r>
              <a:rPr dirty="0" u="heavy" sz="1800" spc="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possible</a:t>
            </a:r>
            <a:r>
              <a:rPr dirty="0" u="heavy" sz="1800" spc="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problem-solving approaches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(methods)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1415"/>
              </a:lnSpc>
              <a:spcBef>
                <a:spcPts val="960"/>
              </a:spcBef>
            </a:pP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The</a:t>
            </a:r>
            <a:r>
              <a:rPr dirty="0" sz="1200" spc="-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steps</a:t>
            </a:r>
            <a:r>
              <a:rPr dirty="0" sz="1200" spc="-1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to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be</a:t>
            </a:r>
            <a:r>
              <a:rPr dirty="0" sz="1200" spc="-3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followed</a:t>
            </a:r>
            <a:r>
              <a:rPr dirty="0" sz="1200" spc="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–</a:t>
            </a:r>
            <a:endParaRPr sz="1200">
              <a:latin typeface="Times New Roman"/>
              <a:cs typeface="Times New Roman"/>
            </a:endParaRPr>
          </a:p>
          <a:p>
            <a:pPr lvl="1" marL="396240" indent="-155575">
              <a:lnSpc>
                <a:spcPts val="1380"/>
              </a:lnSpc>
              <a:buAutoNum type="arabicPeriod"/>
              <a:tabLst>
                <a:tab pos="396875" algn="l"/>
              </a:tabLst>
            </a:pP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Splitting</a:t>
            </a:r>
            <a:r>
              <a:rPr dirty="0" sz="1200" spc="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Dataset</a:t>
            </a:r>
            <a:r>
              <a:rPr dirty="0" sz="1200" spc="1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into</a:t>
            </a:r>
            <a:r>
              <a:rPr dirty="0" sz="1200" spc="-1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Training</a:t>
            </a:r>
            <a:r>
              <a:rPr dirty="0" sz="1200" spc="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10" i="1">
                <a:solidFill>
                  <a:srgbClr val="1F1F22"/>
                </a:solidFill>
                <a:latin typeface="Times New Roman"/>
                <a:cs typeface="Times New Roman"/>
              </a:rPr>
              <a:t>set</a:t>
            </a:r>
            <a:r>
              <a:rPr dirty="0" sz="1200" spc="1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and</a:t>
            </a:r>
            <a:r>
              <a:rPr dirty="0" sz="1200" spc="-1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Testing</a:t>
            </a:r>
            <a:r>
              <a:rPr dirty="0" sz="1200" spc="1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10" i="1">
                <a:solidFill>
                  <a:srgbClr val="1F1F22"/>
                </a:solidFill>
                <a:latin typeface="Times New Roman"/>
                <a:cs typeface="Times New Roman"/>
              </a:rPr>
              <a:t>set.</a:t>
            </a:r>
            <a:endParaRPr sz="1200">
              <a:latin typeface="Times New Roman"/>
              <a:cs typeface="Times New Roman"/>
            </a:endParaRPr>
          </a:p>
          <a:p>
            <a:pPr marL="241300" marR="5080">
              <a:lnSpc>
                <a:spcPts val="1390"/>
              </a:lnSpc>
              <a:spcBef>
                <a:spcPts val="50"/>
              </a:spcBef>
            </a:pP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I</a:t>
            </a:r>
            <a:r>
              <a:rPr dirty="0" sz="1200" spc="2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have</a:t>
            </a:r>
            <a:r>
              <a:rPr dirty="0" sz="120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split</a:t>
            </a:r>
            <a:r>
              <a:rPr dirty="0" sz="1200" spc="1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our</a:t>
            </a:r>
            <a:r>
              <a:rPr dirty="0" sz="120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10" i="1">
                <a:solidFill>
                  <a:srgbClr val="22292D"/>
                </a:solidFill>
                <a:latin typeface="Times New Roman"/>
                <a:cs typeface="Times New Roman"/>
              </a:rPr>
              <a:t>dataset</a:t>
            </a:r>
            <a:r>
              <a:rPr dirty="0" sz="1200" spc="1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into</a:t>
            </a:r>
            <a:r>
              <a:rPr dirty="0" sz="1200" spc="1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training</a:t>
            </a:r>
            <a:r>
              <a:rPr dirty="0" sz="1200" spc="-10" i="1">
                <a:solidFill>
                  <a:srgbClr val="22292D"/>
                </a:solidFill>
                <a:latin typeface="Times New Roman"/>
                <a:cs typeface="Times New Roman"/>
              </a:rPr>
              <a:t> set</a:t>
            </a:r>
            <a:r>
              <a:rPr dirty="0" sz="1200" spc="1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(80%)</a:t>
            </a:r>
            <a:r>
              <a:rPr dirty="0" sz="1200" spc="2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and</a:t>
            </a:r>
            <a:r>
              <a:rPr dirty="0" sz="1200" spc="-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testing</a:t>
            </a:r>
            <a:r>
              <a:rPr dirty="0" sz="1200" spc="1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10" i="1">
                <a:solidFill>
                  <a:srgbClr val="22292D"/>
                </a:solidFill>
                <a:latin typeface="Times New Roman"/>
                <a:cs typeface="Times New Roman"/>
              </a:rPr>
              <a:t>set</a:t>
            </a:r>
            <a:r>
              <a:rPr dirty="0" sz="1200" spc="1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(20%)</a:t>
            </a:r>
            <a:r>
              <a:rPr dirty="0" sz="1200" spc="2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to</a:t>
            </a:r>
            <a:r>
              <a:rPr dirty="0" sz="1200" spc="-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train</a:t>
            </a:r>
            <a:r>
              <a:rPr dirty="0" sz="1200" spc="1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and</a:t>
            </a:r>
            <a:r>
              <a:rPr dirty="0" sz="1200" spc="-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test </a:t>
            </a:r>
            <a:r>
              <a:rPr dirty="0" sz="1200" spc="-28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rainfall</a:t>
            </a:r>
            <a:r>
              <a:rPr dirty="0" sz="1200" spc="-1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prediction</a:t>
            </a:r>
            <a:r>
              <a:rPr dirty="0" sz="1200" spc="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models.</a:t>
            </a:r>
            <a:endParaRPr sz="1200">
              <a:latin typeface="Times New Roman"/>
              <a:cs typeface="Times New Roman"/>
            </a:endParaRPr>
          </a:p>
          <a:p>
            <a:pPr lvl="1" marL="396875" indent="-156210">
              <a:lnSpc>
                <a:spcPts val="1330"/>
              </a:lnSpc>
              <a:buClr>
                <a:srgbClr val="1F1F22"/>
              </a:buClr>
              <a:buAutoNum type="arabicPeriod" startAt="2"/>
              <a:tabLst>
                <a:tab pos="397510" algn="l"/>
              </a:tabLst>
            </a:pP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Training</a:t>
            </a:r>
            <a:r>
              <a:rPr dirty="0" sz="1200" spc="-10" i="1">
                <a:solidFill>
                  <a:srgbClr val="22292D"/>
                </a:solidFill>
                <a:latin typeface="Times New Roman"/>
                <a:cs typeface="Times New Roman"/>
              </a:rPr>
              <a:t> and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 Testing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AutoNum type="arabicPeriod" startAt="2"/>
            </a:pPr>
            <a:endParaRPr sz="135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Symbol"/>
              <a:buChar char=""/>
              <a:tabLst>
                <a:tab pos="241935" algn="l"/>
              </a:tabLst>
            </a:pP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Testing</a:t>
            </a:r>
            <a:r>
              <a:rPr dirty="0" u="heavy" sz="18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Identified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Approaches</a:t>
            </a:r>
            <a:r>
              <a:rPr dirty="0" u="heavy" sz="1800" spc="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(Algorithms)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960"/>
              </a:spcBef>
            </a:pPr>
            <a:r>
              <a:rPr dirty="0" sz="1200" spc="-5" i="1">
                <a:latin typeface="Times New Roman"/>
                <a:cs typeface="Times New Roman"/>
              </a:rPr>
              <a:t>Analysis</a:t>
            </a:r>
            <a:r>
              <a:rPr dirty="0" sz="1200" i="1">
                <a:latin typeface="Times New Roman"/>
                <a:cs typeface="Times New Roman"/>
              </a:rPr>
              <a:t> of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output</a:t>
            </a:r>
            <a:r>
              <a:rPr dirty="0" sz="1200" spc="-15" i="1">
                <a:latin typeface="Times New Roman"/>
                <a:cs typeface="Times New Roman"/>
              </a:rPr>
              <a:t> of</a:t>
            </a:r>
            <a:r>
              <a:rPr dirty="0" sz="1200" spc="3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each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model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are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as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–</a:t>
            </a:r>
            <a:endParaRPr sz="1200">
              <a:latin typeface="Times New Roman"/>
              <a:cs typeface="Times New Roman"/>
            </a:endParaRPr>
          </a:p>
          <a:p>
            <a:pPr lvl="1" marL="469900" indent="-22923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470534" algn="l"/>
              </a:tabLst>
            </a:pPr>
            <a:r>
              <a:rPr dirty="0" sz="1200" spc="-5" i="1">
                <a:latin typeface="Times New Roman"/>
                <a:cs typeface="Times New Roman"/>
              </a:rPr>
              <a:t>Logistic </a:t>
            </a:r>
            <a:r>
              <a:rPr dirty="0" sz="1200" spc="-10" i="1">
                <a:latin typeface="Times New Roman"/>
                <a:cs typeface="Times New Roman"/>
              </a:rPr>
              <a:t>Regression</a:t>
            </a:r>
            <a:endParaRPr sz="1200">
              <a:latin typeface="Times New Roman"/>
              <a:cs typeface="Times New Roman"/>
            </a:endParaRPr>
          </a:p>
          <a:p>
            <a:pPr lvl="1" marL="469900" indent="-22923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470534" algn="l"/>
              </a:tabLst>
            </a:pPr>
            <a:r>
              <a:rPr dirty="0" sz="1200" spc="-5" i="1">
                <a:latin typeface="Times New Roman"/>
                <a:cs typeface="Times New Roman"/>
              </a:rPr>
              <a:t>Decision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Tree</a:t>
            </a:r>
            <a:endParaRPr sz="1200">
              <a:latin typeface="Times New Roman"/>
              <a:cs typeface="Times New Roman"/>
            </a:endParaRPr>
          </a:p>
          <a:p>
            <a:pPr lvl="1" marL="469900" indent="-229235">
              <a:lnSpc>
                <a:spcPct val="100000"/>
              </a:lnSpc>
              <a:spcBef>
                <a:spcPts val="70"/>
              </a:spcBef>
              <a:buAutoNum type="arabicPeriod"/>
              <a:tabLst>
                <a:tab pos="470534" algn="l"/>
              </a:tabLst>
            </a:pPr>
            <a:r>
              <a:rPr dirty="0" sz="1200" spc="-5" i="1">
                <a:latin typeface="Times New Roman"/>
                <a:cs typeface="Times New Roman"/>
              </a:rPr>
              <a:t>Linear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SVM</a:t>
            </a:r>
            <a:endParaRPr sz="1200">
              <a:latin typeface="Times New Roman"/>
              <a:cs typeface="Times New Roman"/>
            </a:endParaRPr>
          </a:p>
          <a:p>
            <a:pPr lvl="1" marL="469900" indent="-22923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470534" algn="l"/>
              </a:tabLst>
            </a:pPr>
            <a:r>
              <a:rPr dirty="0" sz="1200" i="1">
                <a:latin typeface="Times New Roman"/>
                <a:cs typeface="Times New Roman"/>
              </a:rPr>
              <a:t>Random</a:t>
            </a:r>
            <a:r>
              <a:rPr dirty="0" sz="1200" spc="-10" i="1">
                <a:latin typeface="Times New Roman"/>
                <a:cs typeface="Times New Roman"/>
              </a:rPr>
              <a:t> Forest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Regression</a:t>
            </a:r>
            <a:endParaRPr sz="1200">
              <a:latin typeface="Times New Roman"/>
              <a:cs typeface="Times New Roman"/>
            </a:endParaRPr>
          </a:p>
          <a:p>
            <a:pPr lvl="1" marL="469900" indent="-22923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470534" algn="l"/>
              </a:tabLst>
            </a:pPr>
            <a:r>
              <a:rPr dirty="0" sz="1200" spc="-5" i="1">
                <a:latin typeface="Times New Roman"/>
                <a:cs typeface="Times New Roman"/>
              </a:rPr>
              <a:t>Gradient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Boosting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Classifier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5659808"/>
            <a:ext cx="5425440" cy="108394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25"/>
              </a:spcBef>
              <a:buFont typeface="Symbol"/>
              <a:buChar char=""/>
              <a:tabLst>
                <a:tab pos="241935" algn="l"/>
              </a:tabLst>
            </a:pP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Run</a:t>
            </a:r>
            <a:r>
              <a:rPr dirty="0" u="heavy" sz="1800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dirty="0" u="heavy" sz="18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Evaluate</a:t>
            </a:r>
            <a:r>
              <a:rPr dirty="0" u="heavy" sz="1800" spc="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selected</a:t>
            </a:r>
            <a:r>
              <a:rPr dirty="0" u="heavy" sz="1800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models</a:t>
            </a:r>
            <a:endParaRPr sz="1800">
              <a:latin typeface="Calibri"/>
              <a:cs typeface="Calibri"/>
            </a:endParaRPr>
          </a:p>
          <a:p>
            <a:pPr marL="241300" marR="5080">
              <a:lnSpc>
                <a:spcPct val="109300"/>
              </a:lnSpc>
              <a:spcBef>
                <a:spcPts val="40"/>
              </a:spcBef>
            </a:pPr>
            <a:r>
              <a:rPr dirty="0" sz="1500" spc="-5">
                <a:latin typeface="Calibri"/>
                <a:cs typeface="Calibri"/>
              </a:rPr>
              <a:t>Describe all </a:t>
            </a:r>
            <a:r>
              <a:rPr dirty="0" sz="1500" spc="5">
                <a:latin typeface="Calibri"/>
                <a:cs typeface="Calibri"/>
              </a:rPr>
              <a:t>the </a:t>
            </a:r>
            <a:r>
              <a:rPr dirty="0" sz="1500" spc="-5">
                <a:latin typeface="Calibri"/>
                <a:cs typeface="Calibri"/>
              </a:rPr>
              <a:t>algorithms </a:t>
            </a:r>
            <a:r>
              <a:rPr dirty="0" sz="1500">
                <a:latin typeface="Calibri"/>
                <a:cs typeface="Calibri"/>
              </a:rPr>
              <a:t>used </a:t>
            </a:r>
            <a:r>
              <a:rPr dirty="0" sz="1500" spc="-10">
                <a:latin typeface="Calibri"/>
                <a:cs typeface="Calibri"/>
              </a:rPr>
              <a:t>along </a:t>
            </a:r>
            <a:r>
              <a:rPr dirty="0" sz="1500">
                <a:latin typeface="Calibri"/>
                <a:cs typeface="Calibri"/>
              </a:rPr>
              <a:t>with </a:t>
            </a:r>
            <a:r>
              <a:rPr dirty="0" sz="1500" spc="5">
                <a:latin typeface="Calibri"/>
                <a:cs typeface="Calibri"/>
              </a:rPr>
              <a:t>the </a:t>
            </a:r>
            <a:r>
              <a:rPr dirty="0" sz="1500" spc="-5">
                <a:latin typeface="Calibri"/>
                <a:cs typeface="Calibri"/>
              </a:rPr>
              <a:t>snapshot </a:t>
            </a:r>
            <a:r>
              <a:rPr dirty="0" sz="1500">
                <a:latin typeface="Calibri"/>
                <a:cs typeface="Calibri"/>
              </a:rPr>
              <a:t>of </a:t>
            </a:r>
            <a:r>
              <a:rPr dirty="0" sz="1500" spc="-5">
                <a:latin typeface="Calibri"/>
                <a:cs typeface="Calibri"/>
              </a:rPr>
              <a:t>their </a:t>
            </a:r>
            <a:r>
              <a:rPr dirty="0" sz="1500">
                <a:latin typeface="Calibri"/>
                <a:cs typeface="Calibri"/>
              </a:rPr>
              <a:t> code and what were </a:t>
            </a:r>
            <a:r>
              <a:rPr dirty="0" sz="1500" spc="5">
                <a:latin typeface="Calibri"/>
                <a:cs typeface="Calibri"/>
              </a:rPr>
              <a:t>the </a:t>
            </a:r>
            <a:r>
              <a:rPr dirty="0" sz="1500" spc="-5">
                <a:latin typeface="Calibri"/>
                <a:cs typeface="Calibri"/>
              </a:rPr>
              <a:t>results observed over different evaluation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metrics.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6763511"/>
            <a:ext cx="2970783" cy="15695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8448894"/>
            <a:ext cx="2513711" cy="11948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77570"/>
            <a:ext cx="5527675" cy="7629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755650" indent="-229235">
              <a:lnSpc>
                <a:spcPct val="110000"/>
              </a:lnSpc>
              <a:spcBef>
                <a:spcPts val="100"/>
              </a:spcBef>
              <a:buFont typeface="Symbol"/>
              <a:buChar char=""/>
              <a:tabLst>
                <a:tab pos="241935" algn="l"/>
              </a:tabLst>
            </a:pP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Key Metrics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success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solving problem under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consideration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70"/>
              </a:spcBef>
            </a:pPr>
            <a:r>
              <a:rPr dirty="0" sz="1200" spc="-5" i="1">
                <a:latin typeface="Times New Roman"/>
                <a:cs typeface="Times New Roman"/>
              </a:rPr>
              <a:t>The various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key metrices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are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–</a:t>
            </a:r>
            <a:endParaRPr sz="1200">
              <a:latin typeface="Times New Roman"/>
              <a:cs typeface="Times New Roman"/>
            </a:endParaRPr>
          </a:p>
          <a:p>
            <a:pPr marL="241300" marR="1539875">
              <a:lnSpc>
                <a:spcPct val="103299"/>
              </a:lnSpc>
            </a:pPr>
            <a:r>
              <a:rPr dirty="0" sz="1200" spc="-5" i="1">
                <a:latin typeface="Times New Roman"/>
                <a:cs typeface="Times New Roman"/>
              </a:rPr>
              <a:t>sklearn.metrices-</a:t>
            </a:r>
            <a:r>
              <a:rPr dirty="0" sz="1200" spc="2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classification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report</a:t>
            </a:r>
            <a:r>
              <a:rPr dirty="0" sz="1200" spc="3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-confusion matrix 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svclassifier,</a:t>
            </a:r>
            <a:r>
              <a:rPr dirty="0" sz="1200" spc="3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randomforest</a:t>
            </a:r>
            <a:r>
              <a:rPr dirty="0" sz="1200" spc="4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classifier,</a:t>
            </a:r>
            <a:r>
              <a:rPr dirty="0" sz="1200" spc="3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gradient</a:t>
            </a:r>
            <a:r>
              <a:rPr dirty="0" sz="1200" spc="2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boost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classifier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41935" algn="l"/>
              </a:tabLst>
            </a:pP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Visualizations</a:t>
            </a:r>
            <a:endParaRPr sz="1800">
              <a:latin typeface="Calibri"/>
              <a:cs typeface="Calibri"/>
            </a:endParaRPr>
          </a:p>
          <a:p>
            <a:pPr marL="241300" marR="109855">
              <a:lnSpc>
                <a:spcPct val="96000"/>
              </a:lnSpc>
              <a:spcBef>
                <a:spcPts val="1015"/>
              </a:spcBef>
            </a:pP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Data</a:t>
            </a:r>
            <a:r>
              <a:rPr dirty="0" sz="1200" spc="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visualization</a:t>
            </a:r>
            <a:r>
              <a:rPr dirty="0" sz="1200" spc="1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is</a:t>
            </a:r>
            <a:r>
              <a:rPr dirty="0" sz="120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defined</a:t>
            </a:r>
            <a:r>
              <a:rPr dirty="0" sz="120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as</a:t>
            </a:r>
            <a:r>
              <a:rPr dirty="0" sz="120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a</a:t>
            </a:r>
            <a:r>
              <a:rPr dirty="0" sz="1200" spc="-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graphical</a:t>
            </a:r>
            <a:r>
              <a:rPr dirty="0" sz="1200" spc="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representation</a:t>
            </a:r>
            <a:r>
              <a:rPr dirty="0" sz="1200" spc="1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that</a:t>
            </a:r>
            <a:r>
              <a:rPr dirty="0" sz="1200" spc="1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contains</a:t>
            </a:r>
            <a:r>
              <a:rPr dirty="0" sz="1200" spc="-2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the </a:t>
            </a:r>
            <a:r>
              <a:rPr dirty="0" sz="120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information</a:t>
            </a:r>
            <a:r>
              <a:rPr dirty="0" sz="1200" spc="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and</a:t>
            </a:r>
            <a:r>
              <a:rPr dirty="0" sz="1200" spc="-1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the</a:t>
            </a:r>
            <a:r>
              <a:rPr dirty="0" sz="120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data.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By</a:t>
            </a:r>
            <a:r>
              <a:rPr dirty="0" sz="120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using</a:t>
            </a:r>
            <a:r>
              <a:rPr dirty="0" sz="1200" spc="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visual</a:t>
            </a:r>
            <a:r>
              <a:rPr dirty="0" sz="1200" spc="-1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elements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 like</a:t>
            </a:r>
            <a:r>
              <a:rPr dirty="0" sz="120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charts,</a:t>
            </a:r>
            <a:r>
              <a:rPr dirty="0" sz="1200" spc="2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graphs,</a:t>
            </a:r>
            <a:r>
              <a:rPr dirty="0" sz="1200" spc="2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maps.</a:t>
            </a:r>
            <a:r>
              <a:rPr dirty="0" sz="1200" spc="2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10" i="1">
                <a:solidFill>
                  <a:srgbClr val="22292D"/>
                </a:solidFill>
                <a:latin typeface="Times New Roman"/>
                <a:cs typeface="Times New Roman"/>
              </a:rPr>
              <a:t>etc.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Data</a:t>
            </a:r>
            <a:r>
              <a:rPr dirty="0" sz="1200" spc="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visualization</a:t>
            </a:r>
            <a:r>
              <a:rPr dirty="0" sz="1200" spc="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techniques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provide</a:t>
            </a:r>
            <a:r>
              <a:rPr dirty="0" sz="120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an</a:t>
            </a:r>
            <a:r>
              <a:rPr dirty="0" sz="1200" spc="1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accessible</a:t>
            </a:r>
            <a:r>
              <a:rPr dirty="0" sz="1200" spc="3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20" i="1">
                <a:solidFill>
                  <a:srgbClr val="22292D"/>
                </a:solidFill>
                <a:latin typeface="Times New Roman"/>
                <a:cs typeface="Times New Roman"/>
              </a:rPr>
              <a:t>way</a:t>
            </a:r>
            <a:r>
              <a:rPr dirty="0" sz="1200" spc="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to</a:t>
            </a:r>
            <a:r>
              <a:rPr dirty="0" sz="1200" spc="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10" i="1">
                <a:solidFill>
                  <a:srgbClr val="22292D"/>
                </a:solidFill>
                <a:latin typeface="Times New Roman"/>
                <a:cs typeface="Times New Roman"/>
              </a:rPr>
              <a:t>see</a:t>
            </a:r>
            <a:r>
              <a:rPr dirty="0" sz="1200" spc="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and</a:t>
            </a:r>
            <a:r>
              <a:rPr dirty="0" sz="1200" spc="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understand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trends,</a:t>
            </a:r>
            <a:r>
              <a:rPr dirty="0" sz="1200" spc="1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outliers,</a:t>
            </a:r>
            <a:r>
              <a:rPr dirty="0" sz="1200" spc="2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and</a:t>
            </a:r>
            <a:r>
              <a:rPr dirty="0" sz="1200" spc="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patterns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 in</a:t>
            </a:r>
            <a:r>
              <a:rPr dirty="0" sz="1200" spc="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data.</a:t>
            </a:r>
            <a:r>
              <a:rPr dirty="0" sz="1200" spc="2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Some </a:t>
            </a:r>
            <a:r>
              <a:rPr dirty="0" sz="1200" spc="-15" i="1">
                <a:solidFill>
                  <a:srgbClr val="22292D"/>
                </a:solidFill>
                <a:latin typeface="Times New Roman"/>
                <a:cs typeface="Times New Roman"/>
              </a:rPr>
              <a:t>of</a:t>
            </a:r>
            <a:r>
              <a:rPr dirty="0" sz="1200" spc="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the</a:t>
            </a:r>
            <a:r>
              <a:rPr dirty="0" sz="1200" spc="-1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Data</a:t>
            </a:r>
            <a:r>
              <a:rPr dirty="0" sz="1200" spc="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Visualization</a:t>
            </a:r>
            <a:r>
              <a:rPr dirty="0" sz="120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methods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are: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 Line</a:t>
            </a:r>
            <a:r>
              <a:rPr dirty="0" sz="120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plot,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Bar</a:t>
            </a:r>
            <a:r>
              <a:rPr dirty="0" sz="120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plot,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Distribution</a:t>
            </a:r>
            <a:r>
              <a:rPr dirty="0" sz="1200" spc="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plot,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Joint</a:t>
            </a:r>
            <a:r>
              <a:rPr dirty="0" sz="1200" spc="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plot, Scatter</a:t>
            </a:r>
            <a:r>
              <a:rPr dirty="0" sz="120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plot,</a:t>
            </a:r>
            <a:r>
              <a:rPr dirty="0" sz="1200" spc="5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Violin</a:t>
            </a:r>
            <a:r>
              <a:rPr dirty="0" sz="1200" spc="-1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Plot,</a:t>
            </a:r>
            <a:r>
              <a:rPr dirty="0" sz="1200" spc="2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Count</a:t>
            </a:r>
            <a:r>
              <a:rPr dirty="0" sz="1200" spc="-1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plot, </a:t>
            </a:r>
            <a:r>
              <a:rPr dirty="0" sz="1200" spc="-28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Pair Plot</a:t>
            </a:r>
            <a:r>
              <a:rPr dirty="0" sz="1200" spc="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45"/>
              </a:lnSpc>
            </a:pP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Data</a:t>
            </a:r>
            <a:r>
              <a:rPr dirty="0" sz="1200" spc="1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exploration</a:t>
            </a:r>
            <a:r>
              <a:rPr dirty="0" sz="1200" spc="1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refers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 to</a:t>
            </a:r>
            <a:r>
              <a:rPr dirty="0" sz="1200" spc="1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the</a:t>
            </a:r>
            <a:r>
              <a:rPr dirty="0" sz="1200" spc="-1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initial</a:t>
            </a:r>
            <a:r>
              <a:rPr dirty="0" sz="1200" spc="-1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step</a:t>
            </a:r>
            <a:r>
              <a:rPr dirty="0" sz="1200" spc="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in</a:t>
            </a:r>
            <a:r>
              <a:rPr dirty="0" sz="1200" spc="1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data</a:t>
            </a:r>
            <a:r>
              <a:rPr dirty="0" sz="1200" spc="-1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analysis</a:t>
            </a:r>
            <a:r>
              <a:rPr dirty="0" sz="1200" spc="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in</a:t>
            </a:r>
            <a:r>
              <a:rPr dirty="0" sz="1200" spc="3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15" i="1">
                <a:solidFill>
                  <a:srgbClr val="1F1F22"/>
                </a:solidFill>
                <a:latin typeface="Times New Roman"/>
                <a:cs typeface="Times New Roman"/>
              </a:rPr>
              <a:t>which</a:t>
            </a:r>
            <a:r>
              <a:rPr dirty="0" sz="1200" spc="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data</a:t>
            </a:r>
            <a:r>
              <a:rPr dirty="0" sz="1200" spc="1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analysts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10" i="1">
                <a:solidFill>
                  <a:srgbClr val="1F1F22"/>
                </a:solidFill>
                <a:latin typeface="Times New Roman"/>
                <a:cs typeface="Times New Roman"/>
              </a:rPr>
              <a:t>use</a:t>
            </a:r>
            <a:endParaRPr sz="1200">
              <a:latin typeface="Times New Roman"/>
              <a:cs typeface="Times New Roman"/>
            </a:endParaRPr>
          </a:p>
          <a:p>
            <a:pPr marL="241300" marR="193675">
              <a:lnSpc>
                <a:spcPct val="95800"/>
              </a:lnSpc>
              <a:spcBef>
                <a:spcPts val="40"/>
              </a:spcBef>
            </a:pP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data</a:t>
            </a:r>
            <a:r>
              <a:rPr dirty="0" sz="1200" spc="1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visualization</a:t>
            </a:r>
            <a:r>
              <a:rPr dirty="0" sz="1200" spc="1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and</a:t>
            </a:r>
            <a:r>
              <a:rPr dirty="0" sz="1200" spc="1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statistical</a:t>
            </a:r>
            <a:r>
              <a:rPr dirty="0" sz="1200" spc="1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techniques</a:t>
            </a:r>
            <a:r>
              <a:rPr dirty="0" sz="1200" spc="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to</a:t>
            </a:r>
            <a:r>
              <a:rPr dirty="0" sz="1200" spc="-1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describe</a:t>
            </a:r>
            <a:r>
              <a:rPr dirty="0" sz="1200" spc="1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dataset</a:t>
            </a:r>
            <a:r>
              <a:rPr dirty="0" sz="1200" spc="1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characterizations,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such</a:t>
            </a:r>
            <a:r>
              <a:rPr dirty="0" sz="1200" spc="1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as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10" i="1">
                <a:solidFill>
                  <a:srgbClr val="1F1F22"/>
                </a:solidFill>
                <a:latin typeface="Times New Roman"/>
                <a:cs typeface="Times New Roman"/>
              </a:rPr>
              <a:t>size,</a:t>
            </a:r>
            <a:r>
              <a:rPr dirty="0" sz="1200" spc="2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quantity,</a:t>
            </a:r>
            <a:r>
              <a:rPr dirty="0" sz="1200" spc="1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and</a:t>
            </a:r>
            <a:r>
              <a:rPr dirty="0" sz="1200" spc="-1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accuracy,</a:t>
            </a:r>
            <a:r>
              <a:rPr dirty="0" sz="1200" spc="2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in</a:t>
            </a:r>
            <a:r>
              <a:rPr dirty="0" sz="1200" spc="3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order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 to</a:t>
            </a:r>
            <a:r>
              <a:rPr dirty="0" sz="1200" spc="1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10" i="1">
                <a:solidFill>
                  <a:srgbClr val="1F1F22"/>
                </a:solidFill>
                <a:latin typeface="Times New Roman"/>
                <a:cs typeface="Times New Roman"/>
              </a:rPr>
              <a:t>better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understand</a:t>
            </a:r>
            <a:r>
              <a:rPr dirty="0" sz="1200" spc="1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the</a:t>
            </a:r>
            <a:r>
              <a:rPr dirty="0" sz="1200" spc="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nature</a:t>
            </a:r>
            <a:r>
              <a:rPr dirty="0" sz="1200" spc="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of</a:t>
            </a:r>
            <a:r>
              <a:rPr dirty="0" sz="1200" spc="1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the </a:t>
            </a:r>
            <a:r>
              <a:rPr dirty="0" sz="1200" spc="-28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data.</a:t>
            </a:r>
            <a:r>
              <a:rPr dirty="0" sz="1200" spc="1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The</a:t>
            </a:r>
            <a:r>
              <a:rPr dirty="0" sz="1200" spc="-2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steps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in</a:t>
            </a:r>
            <a:r>
              <a:rPr dirty="0" sz="1200" spc="1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Data</a:t>
            </a:r>
            <a:r>
              <a:rPr dirty="0" sz="1200" spc="-1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Exploration</a:t>
            </a:r>
            <a:r>
              <a:rPr dirty="0" sz="1200" spc="1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are–</a:t>
            </a:r>
            <a:endParaRPr sz="1200">
              <a:latin typeface="Times New Roman"/>
              <a:cs typeface="Times New Roman"/>
            </a:endParaRPr>
          </a:p>
          <a:p>
            <a:pPr lvl="1" marL="338455" indent="-155575">
              <a:lnSpc>
                <a:spcPts val="1370"/>
              </a:lnSpc>
              <a:buAutoNum type="arabicPeriod"/>
              <a:tabLst>
                <a:tab pos="339090" algn="l"/>
              </a:tabLst>
            </a:pP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Identification</a:t>
            </a:r>
            <a:r>
              <a:rPr dirty="0" sz="1200" spc="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15" i="1">
                <a:solidFill>
                  <a:srgbClr val="1F1F22"/>
                </a:solidFill>
                <a:latin typeface="Times New Roman"/>
                <a:cs typeface="Times New Roman"/>
              </a:rPr>
              <a:t>of</a:t>
            </a:r>
            <a:r>
              <a:rPr dirty="0" sz="1200" spc="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variables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and</a:t>
            </a:r>
            <a:r>
              <a:rPr dirty="0" sz="1200" spc="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data</a:t>
            </a:r>
            <a:r>
              <a:rPr dirty="0" sz="1200" spc="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types.</a:t>
            </a:r>
            <a:endParaRPr sz="1200">
              <a:latin typeface="Times New Roman"/>
              <a:cs typeface="Times New Roman"/>
            </a:endParaRPr>
          </a:p>
          <a:p>
            <a:pPr lvl="1" marL="338455" indent="-155575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339090" algn="l"/>
              </a:tabLst>
            </a:pP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Analyzing</a:t>
            </a:r>
            <a:r>
              <a:rPr dirty="0" sz="1200" spc="-1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the</a:t>
            </a:r>
            <a:r>
              <a:rPr dirty="0" sz="1200" spc="-1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basic</a:t>
            </a:r>
            <a:r>
              <a:rPr dirty="0" sz="1200" spc="-1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metrics.</a:t>
            </a:r>
            <a:endParaRPr sz="1200">
              <a:latin typeface="Times New Roman"/>
              <a:cs typeface="Times New Roman"/>
            </a:endParaRPr>
          </a:p>
          <a:p>
            <a:pPr lvl="1" marL="338455" indent="-15557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39090" algn="l"/>
              </a:tabLst>
            </a:pP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Non-Graphical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Univariate Analysis.</a:t>
            </a:r>
            <a:endParaRPr sz="1200">
              <a:latin typeface="Times New Roman"/>
              <a:cs typeface="Times New Roman"/>
            </a:endParaRPr>
          </a:p>
          <a:p>
            <a:pPr lvl="1" marL="338455" indent="-155575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339090" algn="l"/>
              </a:tabLst>
            </a:pP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Graphical</a:t>
            </a:r>
            <a:r>
              <a:rPr dirty="0" sz="1200" spc="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Univariate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Analysis.</a:t>
            </a:r>
            <a:endParaRPr sz="1200">
              <a:latin typeface="Times New Roman"/>
              <a:cs typeface="Times New Roman"/>
            </a:endParaRPr>
          </a:p>
          <a:p>
            <a:pPr lvl="1" marL="320040" indent="-15240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320675" algn="l"/>
              </a:tabLst>
            </a:pP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Bivariate</a:t>
            </a:r>
            <a:r>
              <a:rPr dirty="0" sz="1200" spc="-2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Analysis.</a:t>
            </a:r>
            <a:endParaRPr sz="1200">
              <a:latin typeface="Times New Roman"/>
              <a:cs typeface="Times New Roman"/>
            </a:endParaRPr>
          </a:p>
          <a:p>
            <a:pPr lvl="1" marL="320040" indent="-15240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320675" algn="l"/>
              </a:tabLst>
            </a:pP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Variable</a:t>
            </a:r>
            <a:r>
              <a:rPr dirty="0" sz="1200" spc="-1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transformations.</a:t>
            </a:r>
            <a:endParaRPr sz="1200">
              <a:latin typeface="Times New Roman"/>
              <a:cs typeface="Times New Roman"/>
            </a:endParaRPr>
          </a:p>
          <a:p>
            <a:pPr lvl="1" marL="280670" indent="-153035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281305" algn="l"/>
              </a:tabLst>
            </a:pP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Missing value treatment.</a:t>
            </a:r>
            <a:endParaRPr sz="1200">
              <a:latin typeface="Times New Roman"/>
              <a:cs typeface="Times New Roman"/>
            </a:endParaRPr>
          </a:p>
          <a:p>
            <a:pPr lvl="1" marL="280670" indent="-15303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281305" algn="l"/>
              </a:tabLst>
            </a:pP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Outlier</a:t>
            </a:r>
            <a:r>
              <a:rPr dirty="0" sz="1200" spc="-2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treatment.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1F1F22"/>
              </a:buClr>
              <a:buFont typeface="Times New Roman"/>
              <a:buAutoNum type="arabicPeriod"/>
            </a:pPr>
            <a:endParaRPr sz="13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860"/>
              </a:spcBef>
              <a:buFont typeface="Symbol"/>
              <a:buChar char=""/>
              <a:tabLst>
                <a:tab pos="241935" algn="l"/>
              </a:tabLst>
            </a:pP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Interpretation</a:t>
            </a:r>
            <a:r>
              <a:rPr dirty="0" u="heavy" sz="1800" spc="-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dirty="0" u="heavy" sz="1800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dirty="0" u="heavy" sz="1800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Results.</a:t>
            </a:r>
            <a:endParaRPr sz="1800">
              <a:latin typeface="Calibri"/>
              <a:cs typeface="Calibri"/>
            </a:endParaRPr>
          </a:p>
          <a:p>
            <a:pPr algn="just" marL="241300" marR="5080">
              <a:lnSpc>
                <a:spcPct val="104099"/>
              </a:lnSpc>
              <a:spcBef>
                <a:spcPts val="30"/>
              </a:spcBef>
            </a:pPr>
            <a:r>
              <a:rPr dirty="0" sz="1800" spc="-5" i="1">
                <a:latin typeface="Times New Roman"/>
                <a:cs typeface="Times New Roman"/>
              </a:rPr>
              <a:t>As per </a:t>
            </a:r>
            <a:r>
              <a:rPr dirty="0" sz="1800" i="1">
                <a:latin typeface="Times New Roman"/>
                <a:cs typeface="Times New Roman"/>
              </a:rPr>
              <a:t>the </a:t>
            </a:r>
            <a:r>
              <a:rPr dirty="0" sz="1800" spc="-5" i="1">
                <a:latin typeface="Times New Roman"/>
                <a:cs typeface="Times New Roman"/>
              </a:rPr>
              <a:t>references </a:t>
            </a:r>
            <a:r>
              <a:rPr dirty="0" sz="1800" i="1">
                <a:latin typeface="Times New Roman"/>
                <a:cs typeface="Times New Roman"/>
              </a:rPr>
              <a:t>, what I have </a:t>
            </a:r>
            <a:r>
              <a:rPr dirty="0" sz="1800" spc="-10" i="1">
                <a:latin typeface="Times New Roman"/>
                <a:cs typeface="Times New Roman"/>
              </a:rPr>
              <a:t>observed </a:t>
            </a:r>
            <a:r>
              <a:rPr dirty="0" sz="1800" i="1">
                <a:latin typeface="Times New Roman"/>
                <a:cs typeface="Times New Roman"/>
              </a:rPr>
              <a:t>from </a:t>
            </a:r>
            <a:r>
              <a:rPr dirty="0" sz="1800" spc="-5" i="1">
                <a:latin typeface="Times New Roman"/>
                <a:cs typeface="Times New Roman"/>
              </a:rPr>
              <a:t>the </a:t>
            </a:r>
            <a:r>
              <a:rPr dirty="0" sz="1800" i="1">
                <a:latin typeface="Times New Roman"/>
                <a:cs typeface="Times New Roman"/>
              </a:rPr>
              <a:t> professionals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projects</a:t>
            </a:r>
            <a:r>
              <a:rPr dirty="0" sz="1800" i="1">
                <a:latin typeface="Times New Roman"/>
                <a:cs typeface="Times New Roman"/>
              </a:rPr>
              <a:t> are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-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According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 to</a:t>
            </a:r>
            <a:r>
              <a:rPr dirty="0" sz="1200" spc="5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the</a:t>
            </a:r>
            <a:r>
              <a:rPr dirty="0" sz="1200" spc="5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performance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metrics, 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 Random</a:t>
            </a:r>
            <a:r>
              <a:rPr dirty="0" sz="1200" spc="-65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spc="-10" i="1">
                <a:solidFill>
                  <a:srgbClr val="23292E"/>
                </a:solidFill>
                <a:latin typeface="Times New Roman"/>
                <a:cs typeface="Times New Roman"/>
              </a:rPr>
              <a:t>Forrest</a:t>
            </a:r>
            <a:r>
              <a:rPr dirty="0" sz="1200" spc="-55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scores</a:t>
            </a:r>
            <a:r>
              <a:rPr dirty="0" sz="1200" spc="-70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highest</a:t>
            </a:r>
            <a:r>
              <a:rPr dirty="0" sz="1200" spc="-55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in</a:t>
            </a:r>
            <a:r>
              <a:rPr dirty="0" sz="1200" spc="-55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accuracy.</a:t>
            </a:r>
            <a:r>
              <a:rPr dirty="0" sz="1200" spc="-45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Also,</a:t>
            </a:r>
            <a:r>
              <a:rPr dirty="0" sz="1200" spc="-45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spc="-10" i="1">
                <a:solidFill>
                  <a:srgbClr val="23292E"/>
                </a:solidFill>
                <a:latin typeface="Times New Roman"/>
                <a:cs typeface="Times New Roman"/>
              </a:rPr>
              <a:t>the</a:t>
            </a:r>
            <a:r>
              <a:rPr dirty="0" sz="1200" spc="-65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curve</a:t>
            </a:r>
            <a:r>
              <a:rPr dirty="0" sz="1200" spc="-60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is</a:t>
            </a:r>
            <a:r>
              <a:rPr dirty="0" sz="1200" spc="-65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tending</a:t>
            </a:r>
            <a:r>
              <a:rPr dirty="0" sz="1200" spc="-55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towards</a:t>
            </a:r>
            <a:r>
              <a:rPr dirty="0" sz="1200" spc="-70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the</a:t>
            </a:r>
            <a:r>
              <a:rPr dirty="0" sz="1200" spc="-60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ideal </a:t>
            </a:r>
            <a:r>
              <a:rPr dirty="0" sz="1200" spc="-290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shape.</a:t>
            </a:r>
            <a:r>
              <a:rPr dirty="0" sz="1200" spc="15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Hence,</a:t>
            </a:r>
            <a:r>
              <a:rPr dirty="0" sz="1200" spc="20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Random</a:t>
            </a:r>
            <a:r>
              <a:rPr dirty="0" sz="1200" spc="-20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spc="-10" i="1">
                <a:solidFill>
                  <a:srgbClr val="23292E"/>
                </a:solidFill>
                <a:latin typeface="Times New Roman"/>
                <a:cs typeface="Times New Roman"/>
              </a:rPr>
              <a:t>Forrest</a:t>
            </a:r>
            <a:r>
              <a:rPr dirty="0" sz="1200" spc="10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looks</a:t>
            </a:r>
            <a:r>
              <a:rPr dirty="0" sz="1200" spc="-10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like</a:t>
            </a:r>
            <a:r>
              <a:rPr dirty="0" sz="1200" spc="5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the</a:t>
            </a:r>
            <a:r>
              <a:rPr dirty="0" sz="1200" spc="5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best</a:t>
            </a:r>
            <a:r>
              <a:rPr dirty="0" sz="1200" spc="10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fit</a:t>
            </a:r>
            <a:r>
              <a:rPr dirty="0" sz="1200" spc="-10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spc="5" i="1">
                <a:solidFill>
                  <a:srgbClr val="23292E"/>
                </a:solidFill>
                <a:latin typeface="Times New Roman"/>
                <a:cs typeface="Times New Roman"/>
              </a:rPr>
              <a:t>for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3292E"/>
                </a:solidFill>
                <a:latin typeface="Times New Roman"/>
                <a:cs typeface="Times New Roman"/>
              </a:rPr>
              <a:t>this </a:t>
            </a:r>
            <a:r>
              <a:rPr dirty="0" sz="1200" spc="-5" i="1">
                <a:solidFill>
                  <a:srgbClr val="23292E"/>
                </a:solidFill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241300" marR="250190">
              <a:lnSpc>
                <a:spcPct val="103299"/>
              </a:lnSpc>
              <a:spcBef>
                <a:spcPts val="819"/>
              </a:spcBef>
            </a:pPr>
            <a:r>
              <a:rPr dirty="0" sz="1200" spc="-5" i="1">
                <a:latin typeface="Times New Roman"/>
                <a:cs typeface="Times New Roman"/>
              </a:rPr>
              <a:t>Remarks</a:t>
            </a:r>
            <a:r>
              <a:rPr dirty="0" sz="1200" i="1">
                <a:latin typeface="Times New Roman"/>
                <a:cs typeface="Times New Roman"/>
              </a:rPr>
              <a:t> -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tried</a:t>
            </a:r>
            <a:r>
              <a:rPr dirty="0" sz="1200" spc="3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lot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to</a:t>
            </a:r>
            <a:r>
              <a:rPr dirty="0" sz="1200" spc="-10" i="1">
                <a:latin typeface="Times New Roman"/>
                <a:cs typeface="Times New Roman"/>
              </a:rPr>
              <a:t> resolve</a:t>
            </a:r>
            <a:r>
              <a:rPr dirty="0" sz="1200" i="1">
                <a:latin typeface="Times New Roman"/>
                <a:cs typeface="Times New Roman"/>
              </a:rPr>
              <a:t> the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issues</a:t>
            </a:r>
            <a:r>
              <a:rPr dirty="0" sz="1200" i="1">
                <a:latin typeface="Times New Roman"/>
                <a:cs typeface="Times New Roman"/>
              </a:rPr>
              <a:t> ,</a:t>
            </a:r>
            <a:r>
              <a:rPr dirty="0" sz="1200" spc="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but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15" i="1">
                <a:latin typeface="Times New Roman"/>
                <a:cs typeface="Times New Roman"/>
              </a:rPr>
              <a:t>am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helpless,</a:t>
            </a:r>
            <a:r>
              <a:rPr dirty="0" sz="1200" spc="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sort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out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all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sci-kit 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library,</a:t>
            </a:r>
            <a:r>
              <a:rPr dirty="0" sz="1200" spc="3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seaborn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,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but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not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solved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issue.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At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end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after</a:t>
            </a:r>
            <a:r>
              <a:rPr dirty="0" sz="1200" spc="-5" i="1">
                <a:latin typeface="Times New Roman"/>
                <a:cs typeface="Times New Roman"/>
              </a:rPr>
              <a:t> trying</a:t>
            </a:r>
            <a:r>
              <a:rPr dirty="0" sz="1200" spc="30" i="1">
                <a:latin typeface="Times New Roman"/>
                <a:cs typeface="Times New Roman"/>
              </a:rPr>
              <a:t> </a:t>
            </a:r>
            <a:r>
              <a:rPr dirty="0" sz="1200" spc="-15" i="1">
                <a:latin typeface="Times New Roman"/>
                <a:cs typeface="Times New Roman"/>
              </a:rPr>
              <a:t>with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various</a:t>
            </a:r>
            <a:r>
              <a:rPr dirty="0" sz="1200" i="1">
                <a:latin typeface="Times New Roman"/>
                <a:cs typeface="Times New Roman"/>
              </a:rPr>
              <a:t> ML </a:t>
            </a:r>
            <a:r>
              <a:rPr dirty="0" sz="1200" spc="-28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models,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We</a:t>
            </a:r>
            <a:r>
              <a:rPr dirty="0" sz="1200" spc="30" i="1">
                <a:latin typeface="Times New Roman"/>
                <a:cs typeface="Times New Roman"/>
              </a:rPr>
              <a:t> </a:t>
            </a:r>
            <a:r>
              <a:rPr dirty="0" sz="1200" spc="-15" i="1">
                <a:latin typeface="Times New Roman"/>
                <a:cs typeface="Times New Roman"/>
              </a:rPr>
              <a:t>will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get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optimized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one to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suggest.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790679"/>
            <a:ext cx="5532120" cy="3865879"/>
          </a:xfrm>
          <a:prstGeom prst="rect">
            <a:avLst/>
          </a:prstGeom>
        </p:spPr>
        <p:txBody>
          <a:bodyPr wrap="square" lIns="0" tIns="171450" rIns="0" bIns="0" rtlCol="0" vert="horz">
            <a:spAutoFit/>
          </a:bodyPr>
          <a:lstStyle/>
          <a:p>
            <a:pPr algn="ctr" marR="228600">
              <a:lnSpc>
                <a:spcPct val="100000"/>
              </a:lnSpc>
              <a:spcBef>
                <a:spcPts val="1350"/>
              </a:spcBef>
            </a:pPr>
            <a:r>
              <a:rPr dirty="0" u="heavy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CONCLUSION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140"/>
              </a:spcBef>
              <a:buFont typeface="Symbol"/>
              <a:buChar char=""/>
              <a:tabLst>
                <a:tab pos="241935" algn="l"/>
              </a:tabLst>
            </a:pPr>
            <a:r>
              <a:rPr dirty="0" sz="1800" spc="-5">
                <a:latin typeface="Calibri"/>
                <a:cs typeface="Calibri"/>
              </a:rPr>
              <a:t>Key Findings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and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Conclusions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of</a:t>
            </a:r>
            <a:r>
              <a:rPr dirty="0" sz="1800" spc="-5">
                <a:latin typeface="Calibri"/>
                <a:cs typeface="Calibri"/>
              </a:rPr>
              <a:t> 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Study</a:t>
            </a:r>
            <a:endParaRPr sz="1800">
              <a:latin typeface="Calibri"/>
              <a:cs typeface="Calibri"/>
            </a:endParaRPr>
          </a:p>
          <a:p>
            <a:pPr marL="241300" marR="118745">
              <a:lnSpc>
                <a:spcPct val="112000"/>
              </a:lnSpc>
              <a:spcBef>
                <a:spcPts val="780"/>
              </a:spcBef>
            </a:pPr>
            <a:r>
              <a:rPr dirty="0" sz="1500" spc="-5">
                <a:latin typeface="Calibri"/>
                <a:cs typeface="Calibri"/>
              </a:rPr>
              <a:t>Describe </a:t>
            </a:r>
            <a:r>
              <a:rPr dirty="0" sz="1500" spc="5">
                <a:latin typeface="Calibri"/>
                <a:cs typeface="Calibri"/>
              </a:rPr>
              <a:t>the </a:t>
            </a:r>
            <a:r>
              <a:rPr dirty="0" sz="1500" spc="-5">
                <a:latin typeface="Calibri"/>
                <a:cs typeface="Calibri"/>
              </a:rPr>
              <a:t>key findings, inferences, observations </a:t>
            </a:r>
            <a:r>
              <a:rPr dirty="0" sz="1500">
                <a:latin typeface="Calibri"/>
                <a:cs typeface="Calibri"/>
              </a:rPr>
              <a:t>from </a:t>
            </a:r>
            <a:r>
              <a:rPr dirty="0" sz="1500" spc="5">
                <a:latin typeface="Calibri"/>
                <a:cs typeface="Calibri"/>
              </a:rPr>
              <a:t>the </a:t>
            </a:r>
            <a:r>
              <a:rPr dirty="0" sz="1500">
                <a:latin typeface="Calibri"/>
                <a:cs typeface="Calibri"/>
              </a:rPr>
              <a:t>whole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problem.</a:t>
            </a:r>
            <a:endParaRPr sz="1500">
              <a:latin typeface="Calibri"/>
              <a:cs typeface="Calibri"/>
            </a:endParaRPr>
          </a:p>
          <a:p>
            <a:pPr marL="241300" marR="603885" indent="-229235">
              <a:lnSpc>
                <a:spcPct val="110100"/>
              </a:lnSpc>
              <a:spcBef>
                <a:spcPts val="825"/>
              </a:spcBef>
              <a:buFont typeface="Symbol"/>
              <a:buChar char=""/>
              <a:tabLst>
                <a:tab pos="241935" algn="l"/>
              </a:tabLst>
            </a:pPr>
            <a:r>
              <a:rPr dirty="0" sz="1800" spc="-5">
                <a:latin typeface="Calibri"/>
                <a:cs typeface="Calibri"/>
              </a:rPr>
              <a:t>Learning Outcomes </a:t>
            </a:r>
            <a:r>
              <a:rPr dirty="0" sz="1800" spc="5">
                <a:latin typeface="Calibri"/>
                <a:cs typeface="Calibri"/>
              </a:rPr>
              <a:t>of </a:t>
            </a:r>
            <a:r>
              <a:rPr dirty="0" sz="1800" spc="-5">
                <a:latin typeface="Calibri"/>
                <a:cs typeface="Calibri"/>
              </a:rPr>
              <a:t>the Study </a:t>
            </a:r>
            <a:r>
              <a:rPr dirty="0" sz="1800" spc="5">
                <a:latin typeface="Calibri"/>
                <a:cs typeface="Calibri"/>
              </a:rPr>
              <a:t>in </a:t>
            </a:r>
            <a:r>
              <a:rPr dirty="0" sz="1800" spc="-5">
                <a:latin typeface="Calibri"/>
                <a:cs typeface="Calibri"/>
              </a:rPr>
              <a:t>respect </a:t>
            </a:r>
            <a:r>
              <a:rPr dirty="0" sz="1800">
                <a:latin typeface="Calibri"/>
                <a:cs typeface="Calibri"/>
              </a:rPr>
              <a:t>of </a:t>
            </a:r>
            <a:r>
              <a:rPr dirty="0" sz="1800" spc="-5">
                <a:latin typeface="Calibri"/>
                <a:cs typeface="Calibri"/>
              </a:rPr>
              <a:t>Data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Science</a:t>
            </a:r>
            <a:endParaRPr sz="1800">
              <a:latin typeface="Calibri"/>
              <a:cs typeface="Calibri"/>
            </a:endParaRPr>
          </a:p>
          <a:p>
            <a:pPr algn="just" marL="241300" marR="5080">
              <a:lnSpc>
                <a:spcPct val="103400"/>
              </a:lnSpc>
              <a:spcBef>
                <a:spcPts val="120"/>
              </a:spcBef>
            </a:pP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Python implementations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do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some </a:t>
            </a:r>
            <a:r>
              <a:rPr dirty="0" sz="1200" spc="-15" i="1">
                <a:solidFill>
                  <a:srgbClr val="22292D"/>
                </a:solidFill>
                <a:latin typeface="Times New Roman"/>
                <a:cs typeface="Times New Roman"/>
              </a:rPr>
              <a:t>of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the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fundamental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Machine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Learning models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and </a:t>
            </a:r>
            <a:r>
              <a:rPr dirty="0" sz="120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algorithms</a:t>
            </a:r>
            <a:r>
              <a:rPr dirty="0" sz="1200" spc="-3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from</a:t>
            </a:r>
            <a:r>
              <a:rPr dirty="0" sz="1200" spc="-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scratch.</a:t>
            </a:r>
            <a:r>
              <a:rPr dirty="0" sz="1200" spc="-3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The</a:t>
            </a:r>
            <a:r>
              <a:rPr dirty="0" sz="1200" spc="-1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purpose</a:t>
            </a:r>
            <a:r>
              <a:rPr dirty="0" sz="1200" spc="-2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15" i="1">
                <a:solidFill>
                  <a:srgbClr val="22292D"/>
                </a:solidFill>
                <a:latin typeface="Times New Roman"/>
                <a:cs typeface="Times New Roman"/>
              </a:rPr>
              <a:t>of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this</a:t>
            </a:r>
            <a:r>
              <a:rPr dirty="0" sz="1200" spc="-4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project</a:t>
            </a:r>
            <a:r>
              <a:rPr dirty="0" sz="1200" spc="-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is</a:t>
            </a:r>
            <a:r>
              <a:rPr dirty="0" sz="1200" spc="-2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not</a:t>
            </a:r>
            <a:r>
              <a:rPr dirty="0" sz="1200" spc="-3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to</a:t>
            </a:r>
            <a:r>
              <a:rPr dirty="0" sz="1200" spc="-3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produce</a:t>
            </a:r>
            <a:r>
              <a:rPr dirty="0" sz="1200" spc="-2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as</a:t>
            </a:r>
            <a:r>
              <a:rPr dirty="0" sz="1200" spc="-2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optimized</a:t>
            </a:r>
            <a:r>
              <a:rPr dirty="0" sz="1200" spc="-1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and </a:t>
            </a:r>
            <a:r>
              <a:rPr dirty="0" sz="1200" spc="-29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computationally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 efficient</a:t>
            </a:r>
            <a:r>
              <a:rPr dirty="0" sz="120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algorithms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as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possible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 but</a:t>
            </a:r>
            <a:r>
              <a:rPr dirty="0" sz="120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rather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 to</a:t>
            </a:r>
            <a:r>
              <a:rPr dirty="0" sz="120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10" i="1">
                <a:solidFill>
                  <a:srgbClr val="22292D"/>
                </a:solidFill>
                <a:latin typeface="Times New Roman"/>
                <a:cs typeface="Times New Roman"/>
              </a:rPr>
              <a:t>present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the</a:t>
            </a:r>
            <a:r>
              <a:rPr dirty="0" sz="120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inner </a:t>
            </a:r>
            <a:r>
              <a:rPr dirty="0" sz="1200" spc="5" i="1">
                <a:solidFill>
                  <a:srgbClr val="22292D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workings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of them in a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transparent </a:t>
            </a:r>
            <a:r>
              <a:rPr dirty="0" sz="1200" i="1">
                <a:solidFill>
                  <a:srgbClr val="22292D"/>
                </a:solidFill>
                <a:latin typeface="Times New Roman"/>
                <a:cs typeface="Times New Roman"/>
              </a:rPr>
              <a:t>and </a:t>
            </a:r>
            <a:r>
              <a:rPr dirty="0" sz="1200" spc="-5" i="1">
                <a:solidFill>
                  <a:srgbClr val="22292D"/>
                </a:solidFill>
                <a:latin typeface="Times New Roman"/>
                <a:cs typeface="Times New Roman"/>
              </a:rPr>
              <a:t>accessible </a:t>
            </a:r>
            <a:r>
              <a:rPr dirty="0" sz="1200" spc="-20" i="1">
                <a:solidFill>
                  <a:srgbClr val="22292D"/>
                </a:solidFill>
                <a:latin typeface="Times New Roman"/>
                <a:cs typeface="Times New Roman"/>
              </a:rPr>
              <a:t>way.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What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are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models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of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machine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learning.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A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machine learning model is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a file that </a:t>
            </a:r>
            <a:r>
              <a:rPr dirty="0" sz="1200" spc="-10" i="1">
                <a:solidFill>
                  <a:srgbClr val="1F1F22"/>
                </a:solidFill>
                <a:latin typeface="Times New Roman"/>
                <a:cs typeface="Times New Roman"/>
              </a:rPr>
              <a:t>has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been trained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to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recognize certain </a:t>
            </a:r>
            <a:r>
              <a:rPr dirty="0" sz="1200" spc="-28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types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of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patterns. </a:t>
            </a:r>
            <a:r>
              <a:rPr dirty="0" sz="1200" spc="-10" i="1">
                <a:solidFill>
                  <a:srgbClr val="1F1F22"/>
                </a:solidFill>
                <a:latin typeface="Times New Roman"/>
                <a:cs typeface="Times New Roman"/>
              </a:rPr>
              <a:t>You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train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a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model over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a </a:t>
            </a:r>
            <a:r>
              <a:rPr dirty="0" sz="1200" spc="-10" i="1">
                <a:solidFill>
                  <a:srgbClr val="1F1F22"/>
                </a:solidFill>
                <a:latin typeface="Times New Roman"/>
                <a:cs typeface="Times New Roman"/>
              </a:rPr>
              <a:t>set </a:t>
            </a:r>
            <a:r>
              <a:rPr dirty="0" sz="1200" spc="-15" i="1">
                <a:solidFill>
                  <a:srgbClr val="1F1F22"/>
                </a:solidFill>
                <a:latin typeface="Times New Roman"/>
                <a:cs typeface="Times New Roman"/>
              </a:rPr>
              <a:t>of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data, providing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it an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algorithm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that it </a:t>
            </a:r>
            <a:r>
              <a:rPr dirty="0" sz="1200" spc="-28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can</a:t>
            </a:r>
            <a:r>
              <a:rPr dirty="0" sz="1200" spc="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10" i="1">
                <a:solidFill>
                  <a:srgbClr val="1F1F22"/>
                </a:solidFill>
                <a:latin typeface="Times New Roman"/>
                <a:cs typeface="Times New Roman"/>
              </a:rPr>
              <a:t>use</a:t>
            </a:r>
            <a:r>
              <a:rPr dirty="0" sz="1200" spc="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to</a:t>
            </a:r>
            <a:r>
              <a:rPr dirty="0" sz="1200" spc="1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10" i="1">
                <a:solidFill>
                  <a:srgbClr val="1F1F22"/>
                </a:solidFill>
                <a:latin typeface="Times New Roman"/>
                <a:cs typeface="Times New Roman"/>
              </a:rPr>
              <a:t>reason</a:t>
            </a:r>
            <a:r>
              <a:rPr dirty="0" sz="1200" spc="1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over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 and</a:t>
            </a:r>
            <a:r>
              <a:rPr dirty="0" sz="1200" spc="1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learn</a:t>
            </a:r>
            <a:r>
              <a:rPr dirty="0" sz="1200" spc="10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from</a:t>
            </a:r>
            <a:r>
              <a:rPr dirty="0" sz="1200" spc="-1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1F1F22"/>
                </a:solidFill>
                <a:latin typeface="Times New Roman"/>
                <a:cs typeface="Times New Roman"/>
              </a:rPr>
              <a:t>those</a:t>
            </a:r>
            <a:r>
              <a:rPr dirty="0" sz="1200" spc="5" i="1">
                <a:solidFill>
                  <a:srgbClr val="1F1F22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1F1F22"/>
                </a:solidFill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90"/>
              </a:spcBef>
              <a:buFont typeface="Symbol"/>
              <a:buChar char=""/>
              <a:tabLst>
                <a:tab pos="241935" algn="l"/>
              </a:tabLst>
            </a:pPr>
            <a:r>
              <a:rPr dirty="0" sz="1800" spc="-5">
                <a:latin typeface="Calibri"/>
                <a:cs typeface="Calibri"/>
              </a:rPr>
              <a:t>Limitations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">
                <a:latin typeface="Calibri"/>
                <a:cs typeface="Calibri"/>
              </a:rPr>
              <a:t> this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work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Scope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 </a:t>
            </a:r>
            <a:r>
              <a:rPr dirty="0" sz="1800" spc="-5">
                <a:latin typeface="Calibri"/>
                <a:cs typeface="Calibri"/>
              </a:rPr>
              <a:t>Future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Work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Astha Mishra</dc:creator>
  <dcterms:created xsi:type="dcterms:W3CDTF">2022-10-20T17:39:43Z</dcterms:created>
  <dcterms:modified xsi:type="dcterms:W3CDTF">2022-10-20T17:39:43Z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2022-10-20T00:00:00Z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2022-10-20T00:00:00Z</vt:filetime>
  </property>
</Properties>
</file>