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ink/ink1.xml" ContentType="application/inkml+xml"/>
  <Override PartName="/ppt/ink/ink2.xml" ContentType="application/inkml+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08" r:id="rId1"/>
  </p:sldMasterIdLst>
  <p:notesMasterIdLst>
    <p:notesMasterId r:id="rId20"/>
  </p:notesMasterIdLst>
  <p:sldIdLst>
    <p:sldId id="256" r:id="rId2"/>
    <p:sldId id="258" r:id="rId3"/>
    <p:sldId id="265" r:id="rId4"/>
    <p:sldId id="278" r:id="rId5"/>
    <p:sldId id="261" r:id="rId6"/>
    <p:sldId id="266" r:id="rId7"/>
    <p:sldId id="267" r:id="rId8"/>
    <p:sldId id="268" r:id="rId9"/>
    <p:sldId id="272" r:id="rId10"/>
    <p:sldId id="270" r:id="rId11"/>
    <p:sldId id="271" r:id="rId12"/>
    <p:sldId id="273" r:id="rId13"/>
    <p:sldId id="269" r:id="rId14"/>
    <p:sldId id="274" r:id="rId15"/>
    <p:sldId id="275" r:id="rId16"/>
    <p:sldId id="277" r:id="rId17"/>
    <p:sldId id="264" r:id="rId18"/>
    <p:sldId id="27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3" d="100"/>
          <a:sy n="83"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HP\Downloads\SQL_Project_Visua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HP\Downloads\SQL_Project_Visua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Downloads\SQL_Project_Visua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Downloads\SQL_Project_Visua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HP\Downloads\SQL_Project_Visual.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[SQL_Project_Visual.xlsx]TopPerformersInDeathOvers!PivotTable18</c:name>
    <c:fmtId val="10"/>
  </c:pivotSource>
  <c:chart>
    <c:title>
      <c:tx>
        <c:rich>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r>
              <a:rPr lang="en-IN" sz="1600" dirty="0">
                <a:highlight>
                  <a:srgbClr val="FFFF00"/>
                </a:highlight>
              </a:rPr>
              <a:t>Top Performers in Death Overs</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TopPerformersInDeathOvers!$B$13</c:f>
              <c:strCache>
                <c:ptCount val="1"/>
                <c:pt idx="0">
                  <c:v>Sum of Total_Runs_Scored_in_Death_Over</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TopPerformersInDeathOvers!$A$14:$A$23</c:f>
              <c:strCache>
                <c:ptCount val="9"/>
                <c:pt idx="0">
                  <c:v>AB de Villiers</c:v>
                </c:pt>
                <c:pt idx="1">
                  <c:v>AT Rayudu</c:v>
                </c:pt>
                <c:pt idx="2">
                  <c:v>Harbhajan Singh</c:v>
                </c:pt>
                <c:pt idx="3">
                  <c:v>JA Morkel</c:v>
                </c:pt>
                <c:pt idx="4">
                  <c:v>KA Pollard</c:v>
                </c:pt>
                <c:pt idx="5">
                  <c:v>MS Dhoni</c:v>
                </c:pt>
                <c:pt idx="6">
                  <c:v>RG Sharma</c:v>
                </c:pt>
                <c:pt idx="7">
                  <c:v>V Kohli</c:v>
                </c:pt>
                <c:pt idx="8">
                  <c:v>YK Pathan</c:v>
                </c:pt>
              </c:strCache>
            </c:strRef>
          </c:cat>
          <c:val>
            <c:numRef>
              <c:f>TopPerformersInDeathOvers!$B$14:$B$23</c:f>
              <c:numCache>
                <c:formatCode>General</c:formatCode>
                <c:ptCount val="9"/>
                <c:pt idx="0">
                  <c:v>1328</c:v>
                </c:pt>
                <c:pt idx="1">
                  <c:v>978</c:v>
                </c:pt>
                <c:pt idx="2">
                  <c:v>932</c:v>
                </c:pt>
                <c:pt idx="3">
                  <c:v>1025</c:v>
                </c:pt>
                <c:pt idx="4">
                  <c:v>1862</c:v>
                </c:pt>
                <c:pt idx="5">
                  <c:v>2614</c:v>
                </c:pt>
                <c:pt idx="6">
                  <c:v>1044</c:v>
                </c:pt>
                <c:pt idx="7">
                  <c:v>1503</c:v>
                </c:pt>
                <c:pt idx="8">
                  <c:v>1103</c:v>
                </c:pt>
              </c:numCache>
            </c:numRef>
          </c:val>
          <c:extLst>
            <c:ext xmlns:c16="http://schemas.microsoft.com/office/drawing/2014/chart" uri="{C3380CC4-5D6E-409C-BE32-E72D297353CC}">
              <c16:uniqueId val="{00000000-88E7-4F69-B74F-C36C494931D9}"/>
            </c:ext>
          </c:extLst>
        </c:ser>
        <c:ser>
          <c:idx val="1"/>
          <c:order val="1"/>
          <c:tx>
            <c:strRef>
              <c:f>TopPerformersInDeathOvers!$C$13</c:f>
              <c:strCache>
                <c:ptCount val="1"/>
                <c:pt idx="0">
                  <c:v>Sum of Total_Wickets_Taken_in_Death_Over</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TopPerformersInDeathOvers!$A$14:$A$23</c:f>
              <c:strCache>
                <c:ptCount val="9"/>
                <c:pt idx="0">
                  <c:v>AB de Villiers</c:v>
                </c:pt>
                <c:pt idx="1">
                  <c:v>AT Rayudu</c:v>
                </c:pt>
                <c:pt idx="2">
                  <c:v>Harbhajan Singh</c:v>
                </c:pt>
                <c:pt idx="3">
                  <c:v>JA Morkel</c:v>
                </c:pt>
                <c:pt idx="4">
                  <c:v>KA Pollard</c:v>
                </c:pt>
                <c:pt idx="5">
                  <c:v>MS Dhoni</c:v>
                </c:pt>
                <c:pt idx="6">
                  <c:v>RG Sharma</c:v>
                </c:pt>
                <c:pt idx="7">
                  <c:v>V Kohli</c:v>
                </c:pt>
                <c:pt idx="8">
                  <c:v>YK Pathan</c:v>
                </c:pt>
              </c:strCache>
            </c:strRef>
          </c:cat>
          <c:val>
            <c:numRef>
              <c:f>TopPerformersInDeathOvers!$C$14:$C$23</c:f>
              <c:numCache>
                <c:formatCode>General</c:formatCode>
                <c:ptCount val="9"/>
                <c:pt idx="0">
                  <c:v>79</c:v>
                </c:pt>
                <c:pt idx="1">
                  <c:v>91</c:v>
                </c:pt>
                <c:pt idx="2">
                  <c:v>111</c:v>
                </c:pt>
                <c:pt idx="3">
                  <c:v>106</c:v>
                </c:pt>
                <c:pt idx="4">
                  <c:v>148</c:v>
                </c:pt>
                <c:pt idx="5">
                  <c:v>212</c:v>
                </c:pt>
                <c:pt idx="6">
                  <c:v>75</c:v>
                </c:pt>
                <c:pt idx="7">
                  <c:v>106</c:v>
                </c:pt>
                <c:pt idx="8">
                  <c:v>82</c:v>
                </c:pt>
              </c:numCache>
            </c:numRef>
          </c:val>
          <c:extLst>
            <c:ext xmlns:c16="http://schemas.microsoft.com/office/drawing/2014/chart" uri="{C3380CC4-5D6E-409C-BE32-E72D297353CC}">
              <c16:uniqueId val="{00000001-88E7-4F69-B74F-C36C494931D9}"/>
            </c:ext>
          </c:extLst>
        </c:ser>
        <c:dLbls>
          <c:dLblPos val="outEnd"/>
          <c:showLegendKey val="0"/>
          <c:showVal val="1"/>
          <c:showCatName val="0"/>
          <c:showSerName val="0"/>
          <c:showPercent val="0"/>
          <c:showBubbleSize val="0"/>
        </c:dLbls>
        <c:gapWidth val="182"/>
        <c:axId val="1911965232"/>
        <c:axId val="1911963792"/>
      </c:barChart>
      <c:catAx>
        <c:axId val="19119652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1911963792"/>
        <c:crosses val="autoZero"/>
        <c:auto val="1"/>
        <c:lblAlgn val="ctr"/>
        <c:lblOffset val="100"/>
        <c:noMultiLvlLbl val="0"/>
      </c:catAx>
      <c:valAx>
        <c:axId val="1911963792"/>
        <c:scaling>
          <c:orientation val="minMax"/>
        </c:scaling>
        <c:delete val="0"/>
        <c:axPos val="b"/>
        <c:majorGridlines>
          <c:spPr>
            <a:ln w="9525" cap="flat" cmpd="sng" algn="ctr">
              <a:solidFill>
                <a:schemeClr val="bg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1911965232"/>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12700" cap="flat" cmpd="sng" algn="ctr">
      <a:solidFill>
        <a:srgbClr val="002060"/>
      </a:solidFill>
      <a:round/>
    </a:ln>
    <a:effectLst/>
  </c:spPr>
  <c:txPr>
    <a:bodyPr/>
    <a:lstStyle/>
    <a:p>
      <a:pPr>
        <a:defRPr b="1">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[SQL_Project_Visual.xlsx]HomeGroundPerformance!PivotTable46</c:name>
    <c:fmtId val="13"/>
  </c:pivotSource>
  <c:chart>
    <c:title>
      <c:tx>
        <c:rich>
          <a:bodyPr rot="0" spcFirstLastPara="1" vertOverflow="ellipsis" vert="horz" wrap="square" anchor="ctr" anchorCtr="1"/>
          <a:lstStyle/>
          <a:p>
            <a:pPr>
              <a:defRPr sz="1600" b="1" i="0" u="none" strike="noStrike" kern="1200" spc="100" baseline="0">
                <a:solidFill>
                  <a:schemeClr val="bg1"/>
                </a:solidFill>
                <a:effectLst>
                  <a:outerShdw blurRad="50800" dist="38100" dir="5400000" algn="t" rotWithShape="0">
                    <a:prstClr val="black">
                      <a:alpha val="40000"/>
                    </a:prstClr>
                  </a:outerShdw>
                </a:effectLst>
                <a:latin typeface="+mn-lt"/>
                <a:ea typeface="+mn-ea"/>
                <a:cs typeface="+mn-cs"/>
              </a:defRPr>
            </a:pPr>
            <a:r>
              <a:rPr lang="en-IN" dirty="0"/>
              <a:t>Home Ground Performance</a:t>
            </a:r>
          </a:p>
          <a:p>
            <a:pPr>
              <a:defRPr/>
            </a:pPr>
            <a:r>
              <a:rPr lang="en-IN" dirty="0"/>
              <a:t>Analysis</a:t>
            </a:r>
          </a:p>
        </c:rich>
      </c:tx>
      <c:layout>
        <c:manualLayout>
          <c:xMode val="edge"/>
          <c:yMode val="edge"/>
          <c:x val="4.9345368377962377E-2"/>
          <c:y val="4.4858379135797134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bg1"/>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4.2469924228623092E-2"/>
              <c:y val="-5.043262055478359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6367764440755959E-2"/>
              <c:y val="-1.143823014770212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4970076041265972E-2"/>
              <c:y val="-1.751743348257938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6.0067202396614809E-3"/>
              <c:y val="-7.646383356492203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3644582987537868E-2"/>
              <c:y val="-0.2165881838299624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8527046265745559E-3"/>
              <c:y val="3.4078276980083373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2.1658603728518511E-2"/>
              <c:y val="5.0592481086922962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5.853558150989481E-2"/>
              <c:y val="-8.7231743090937161E-4"/>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8646809572967923E-2"/>
              <c:y val="1.4140741598476661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1426853295009075E-2"/>
              <c:y val="4.5687625443878339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3.7016139370753464E-3"/>
              <c:y val="-2.3044040450825923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5049693338461227E-3"/>
              <c:y val="-0.1778356749523956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2896821380617911E-2"/>
              <c:y val="-5.7615086717101541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4970076041265972E-2"/>
              <c:y val="-1.751743348257938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6.0067202396614809E-3"/>
              <c:y val="-7.646383356492203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3644582987537868E-2"/>
              <c:y val="-0.2165881838299624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8527046265745559E-3"/>
              <c:y val="3.4078276980083373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2.1658603728518511E-2"/>
              <c:y val="5.0592481086922962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5.853558150989481E-2"/>
              <c:y val="-8.7231743090937161E-4"/>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8646809572967923E-2"/>
              <c:y val="1.4140741598476661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1426853295009075E-2"/>
              <c:y val="4.5687625443878339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3.7016139370753464E-3"/>
              <c:y val="-2.3044040450825923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5049693338461227E-3"/>
              <c:y val="-0.1778356749523956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2896821380617911E-2"/>
              <c:y val="-5.7615086717101541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4.2469924228623092E-2"/>
              <c:y val="-5.043262055478359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6367764440755959E-2"/>
              <c:y val="-1.143823014770212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4970076041265972E-2"/>
              <c:y val="-1.751743348257938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6.0067202396614809E-3"/>
              <c:y val="-7.646383356492203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3644582987537868E-2"/>
              <c:y val="-0.2165881838299624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8527046265745559E-3"/>
              <c:y val="3.4078276980083373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2.1658603728518511E-2"/>
              <c:y val="5.0592481086922962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5.853558150989481E-2"/>
              <c:y val="-8.7231743090937161E-4"/>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8646809572967923E-2"/>
              <c:y val="1.4140741598476661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1426853295009075E-2"/>
              <c:y val="4.5687625443878339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3.7016139370753464E-3"/>
              <c:y val="-2.3044040450825923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5049693338461227E-3"/>
              <c:y val="-0.17783567495239566"/>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2896821380617911E-2"/>
              <c:y val="-5.7615086717101541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4.2469924228623092E-2"/>
              <c:y val="-5.0432620554783592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dLbl>
          <c:idx val="0"/>
          <c:layout>
            <c:manualLayout>
              <c:x val="1.6367764440755959E-2"/>
              <c:y val="-1.1438230147702125E-2"/>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extLst>
            <c:ext xmlns:c15="http://schemas.microsoft.com/office/drawing/2012/chart" uri="{CE6537A1-D6FC-4f65-9D91-7224C49458BB}"/>
          </c:extLst>
        </c:dLbl>
      </c:pivotFmt>
      <c:pivotFmt>
        <c:idx val="1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
        <c:idx val="1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6.0692164443454849E-2"/>
          <c:y val="0.19626981369975813"/>
          <c:w val="0.6568889203759557"/>
          <c:h val="0.75668422880963404"/>
        </c:manualLayout>
      </c:layout>
      <c:pie3DChart>
        <c:varyColors val="1"/>
        <c:ser>
          <c:idx val="0"/>
          <c:order val="0"/>
          <c:tx>
            <c:strRef>
              <c:f>HomeGroundPerformance!$J$1</c:f>
              <c:strCache>
                <c:ptCount val="1"/>
                <c:pt idx="0">
                  <c:v>Count of Venue_Name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1-156B-4B6F-BA20-8F6AECE4909E}"/>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3-156B-4B6F-BA20-8F6AECE4909E}"/>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5-156B-4B6F-BA20-8F6AECE4909E}"/>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7-156B-4B6F-BA20-8F6AECE4909E}"/>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9-156B-4B6F-BA20-8F6AECE4909E}"/>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B-156B-4B6F-BA20-8F6AECE4909E}"/>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D-156B-4B6F-BA20-8F6AECE4909E}"/>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0F-156B-4B6F-BA20-8F6AECE4909E}"/>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1-156B-4B6F-BA20-8F6AECE4909E}"/>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3-156B-4B6F-BA20-8F6AECE4909E}"/>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5-156B-4B6F-BA20-8F6AECE4909E}"/>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7-156B-4B6F-BA20-8F6AECE4909E}"/>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9-156B-4B6F-BA20-8F6AECE4909E}"/>
              </c:ext>
            </c:extLst>
          </c:dPt>
          <c:dLbls>
            <c:dLbl>
              <c:idx val="0"/>
              <c:layout>
                <c:manualLayout>
                  <c:x val="1.4970076041265972E-2"/>
                  <c:y val="-1.7517433482579385E-2"/>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1-156B-4B6F-BA20-8F6AECE4909E}"/>
                </c:ext>
              </c:extLst>
            </c:dLbl>
            <c:dLbl>
              <c:idx val="1"/>
              <c:layout>
                <c:manualLayout>
                  <c:x val="6.0067202396614809E-3"/>
                  <c:y val="-7.6463833564922035E-2"/>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3-156B-4B6F-BA20-8F6AECE4909E}"/>
                </c:ext>
              </c:extLst>
            </c:dLbl>
            <c:dLbl>
              <c:idx val="2"/>
              <c:layout>
                <c:manualLayout>
                  <c:x val="-1.3644582987537868E-2"/>
                  <c:y val="-0.21658818382996242"/>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5-156B-4B6F-BA20-8F6AECE4909E}"/>
                </c:ext>
              </c:extLst>
            </c:dLbl>
            <c:dLbl>
              <c:idx val="3"/>
              <c:layout>
                <c:manualLayout>
                  <c:x val="1.8527046265745559E-3"/>
                  <c:y val="3.4078276980083373E-2"/>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7-156B-4B6F-BA20-8F6AECE4909E}"/>
                </c:ext>
              </c:extLst>
            </c:dLbl>
            <c:dLbl>
              <c:idx val="4"/>
              <c:layout>
                <c:manualLayout>
                  <c:x val="2.1658603728518511E-2"/>
                  <c:y val="5.0592481086922962E-3"/>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9-156B-4B6F-BA20-8F6AECE4909E}"/>
                </c:ext>
              </c:extLst>
            </c:dLbl>
            <c:dLbl>
              <c:idx val="5"/>
              <c:layout>
                <c:manualLayout>
                  <c:x val="5.853558150989481E-2"/>
                  <c:y val="-8.7231743090937161E-4"/>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B-156B-4B6F-BA20-8F6AECE4909E}"/>
                </c:ext>
              </c:extLst>
            </c:dLbl>
            <c:dLbl>
              <c:idx val="6"/>
              <c:layout>
                <c:manualLayout>
                  <c:x val="-1.8646809572967923E-2"/>
                  <c:y val="1.4140741598476661E-2"/>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D-156B-4B6F-BA20-8F6AECE4909E}"/>
                </c:ext>
              </c:extLst>
            </c:dLbl>
            <c:dLbl>
              <c:idx val="7"/>
              <c:layout>
                <c:manualLayout>
                  <c:x val="1.1426853295009075E-2"/>
                  <c:y val="4.5687625443878339E-2"/>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0F-156B-4B6F-BA20-8F6AECE4909E}"/>
                </c:ext>
              </c:extLst>
            </c:dLbl>
            <c:dLbl>
              <c:idx val="8"/>
              <c:layout>
                <c:manualLayout>
                  <c:x val="-3.7016139370753464E-3"/>
                  <c:y val="-2.3044040450825923E-2"/>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11-156B-4B6F-BA20-8F6AECE4909E}"/>
                </c:ext>
              </c:extLst>
            </c:dLbl>
            <c:dLbl>
              <c:idx val="9"/>
              <c:layout>
                <c:manualLayout>
                  <c:x val="-1.5049693338461227E-3"/>
                  <c:y val="-0.17783567495239566"/>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13-156B-4B6F-BA20-8F6AECE4909E}"/>
                </c:ext>
              </c:extLst>
            </c:dLbl>
            <c:dLbl>
              <c:idx val="10"/>
              <c:layout>
                <c:manualLayout>
                  <c:x val="-1.2896821380617911E-2"/>
                  <c:y val="-5.7615086717101541E-2"/>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15-156B-4B6F-BA20-8F6AECE4909E}"/>
                </c:ext>
              </c:extLst>
            </c:dLbl>
            <c:dLbl>
              <c:idx val="11"/>
              <c:layout>
                <c:manualLayout>
                  <c:x val="4.2469924228623092E-2"/>
                  <c:y val="-5.0432620554783592E-2"/>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17-156B-4B6F-BA20-8F6AECE4909E}"/>
                </c:ext>
              </c:extLst>
            </c:dLbl>
            <c:dLbl>
              <c:idx val="12"/>
              <c:layout>
                <c:manualLayout>
                  <c:x val="1.6367764440755959E-2"/>
                  <c:y val="-1.1438230147702125E-2"/>
                </c:manualLayout>
              </c:layout>
              <c:dLblPos val="bestFit"/>
              <c:showLegendKey val="0"/>
              <c:showVal val="1"/>
              <c:showCatName val="0"/>
              <c:showSerName val="0"/>
              <c:showPercent val="1"/>
              <c:showBubbleSize val="0"/>
              <c:separator>,  </c:separator>
              <c:extLst>
                <c:ext xmlns:c15="http://schemas.microsoft.com/office/drawing/2012/chart" uri="{CE6537A1-D6FC-4f65-9D91-7224C49458BB}"/>
                <c:ext xmlns:c16="http://schemas.microsoft.com/office/drawing/2014/chart" uri="{C3380CC4-5D6E-409C-BE32-E72D297353CC}">
                  <c16:uniqueId val="{00000019-156B-4B6F-BA20-8F6AECE4909E}"/>
                </c:ext>
              </c:extLst>
            </c:dLbl>
            <c:spPr>
              <a:noFill/>
              <a:ln>
                <a:solidFill>
                  <a:schemeClr val="bg1"/>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1"/>
            <c:showBubbleSize val="0"/>
            <c:separator>,  </c:separator>
            <c:showLeaderLines val="1"/>
            <c:leaderLines>
              <c:spPr>
                <a:ln w="9525">
                  <a:solidFill>
                    <a:schemeClr val="bg1"/>
                  </a:solidFill>
                </a:ln>
                <a:effectLst/>
              </c:spPr>
            </c:leaderLines>
            <c:extLst>
              <c:ext xmlns:c15="http://schemas.microsoft.com/office/drawing/2012/chart" uri="{CE6537A1-D6FC-4f65-9D91-7224C49458BB}"/>
            </c:extLst>
          </c:dLbls>
          <c:cat>
            <c:strRef>
              <c:f>HomeGroundPerformance!$I$2:$I$15</c:f>
              <c:strCache>
                <c:ptCount val="13"/>
                <c:pt idx="0">
                  <c:v>Chennai Super Kings</c:v>
                </c:pt>
                <c:pt idx="1">
                  <c:v>Deccan Chargers</c:v>
                </c:pt>
                <c:pt idx="2">
                  <c:v>Delhi Daredevils</c:v>
                </c:pt>
                <c:pt idx="3">
                  <c:v>Gujarat Lions</c:v>
                </c:pt>
                <c:pt idx="4">
                  <c:v>Kings XI Punjab</c:v>
                </c:pt>
                <c:pt idx="5">
                  <c:v>Kochi Tuskers Kerala</c:v>
                </c:pt>
                <c:pt idx="6">
                  <c:v>Kolkata Knight Riders</c:v>
                </c:pt>
                <c:pt idx="7">
                  <c:v>Mumbai Indians</c:v>
                </c:pt>
                <c:pt idx="8">
                  <c:v>Pune Warriors</c:v>
                </c:pt>
                <c:pt idx="9">
                  <c:v>Rajasthan Royals</c:v>
                </c:pt>
                <c:pt idx="10">
                  <c:v>Rising Pune Supergiants</c:v>
                </c:pt>
                <c:pt idx="11">
                  <c:v>Royal Challengers Bangalore</c:v>
                </c:pt>
                <c:pt idx="12">
                  <c:v>Sunrisers Hyderabad</c:v>
                </c:pt>
              </c:strCache>
            </c:strRef>
          </c:cat>
          <c:val>
            <c:numRef>
              <c:f>HomeGroundPerformance!$J$2:$J$15</c:f>
              <c:numCache>
                <c:formatCode>General</c:formatCode>
                <c:ptCount val="13"/>
                <c:pt idx="0">
                  <c:v>17</c:v>
                </c:pt>
                <c:pt idx="1">
                  <c:v>13</c:v>
                </c:pt>
                <c:pt idx="2">
                  <c:v>18</c:v>
                </c:pt>
                <c:pt idx="3">
                  <c:v>5</c:v>
                </c:pt>
                <c:pt idx="4">
                  <c:v>14</c:v>
                </c:pt>
                <c:pt idx="5">
                  <c:v>4</c:v>
                </c:pt>
                <c:pt idx="6">
                  <c:v>14</c:v>
                </c:pt>
                <c:pt idx="7">
                  <c:v>12</c:v>
                </c:pt>
                <c:pt idx="8">
                  <c:v>2</c:v>
                </c:pt>
                <c:pt idx="9">
                  <c:v>15</c:v>
                </c:pt>
                <c:pt idx="10">
                  <c:v>3</c:v>
                </c:pt>
                <c:pt idx="11">
                  <c:v>17</c:v>
                </c:pt>
                <c:pt idx="12">
                  <c:v>8</c:v>
                </c:pt>
              </c:numCache>
            </c:numRef>
          </c:val>
          <c:extLst>
            <c:ext xmlns:c16="http://schemas.microsoft.com/office/drawing/2014/chart" uri="{C3380CC4-5D6E-409C-BE32-E72D297353CC}">
              <c16:uniqueId val="{0000001A-156B-4B6F-BA20-8F6AECE4909E}"/>
            </c:ext>
          </c:extLst>
        </c:ser>
        <c:ser>
          <c:idx val="1"/>
          <c:order val="1"/>
          <c:tx>
            <c:strRef>
              <c:f>HomeGroundPerformance!$K$1</c:f>
              <c:strCache>
                <c:ptCount val="1"/>
                <c:pt idx="0">
                  <c:v>Sum of Matches_Played</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C-156B-4B6F-BA20-8F6AECE4909E}"/>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1E-156B-4B6F-BA20-8F6AECE4909E}"/>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0-156B-4B6F-BA20-8F6AECE4909E}"/>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2-156B-4B6F-BA20-8F6AECE4909E}"/>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4-156B-4B6F-BA20-8F6AECE4909E}"/>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6-156B-4B6F-BA20-8F6AECE4909E}"/>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8-156B-4B6F-BA20-8F6AECE4909E}"/>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A-156B-4B6F-BA20-8F6AECE4909E}"/>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C-156B-4B6F-BA20-8F6AECE4909E}"/>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2E-156B-4B6F-BA20-8F6AECE4909E}"/>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0-156B-4B6F-BA20-8F6AECE4909E}"/>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2-156B-4B6F-BA20-8F6AECE4909E}"/>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4-156B-4B6F-BA20-8F6AECE4909E}"/>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HomeGroundPerformance!$I$2:$I$15</c:f>
              <c:strCache>
                <c:ptCount val="13"/>
                <c:pt idx="0">
                  <c:v>Chennai Super Kings</c:v>
                </c:pt>
                <c:pt idx="1">
                  <c:v>Deccan Chargers</c:v>
                </c:pt>
                <c:pt idx="2">
                  <c:v>Delhi Daredevils</c:v>
                </c:pt>
                <c:pt idx="3">
                  <c:v>Gujarat Lions</c:v>
                </c:pt>
                <c:pt idx="4">
                  <c:v>Kings XI Punjab</c:v>
                </c:pt>
                <c:pt idx="5">
                  <c:v>Kochi Tuskers Kerala</c:v>
                </c:pt>
                <c:pt idx="6">
                  <c:v>Kolkata Knight Riders</c:v>
                </c:pt>
                <c:pt idx="7">
                  <c:v>Mumbai Indians</c:v>
                </c:pt>
                <c:pt idx="8">
                  <c:v>Pune Warriors</c:v>
                </c:pt>
                <c:pt idx="9">
                  <c:v>Rajasthan Royals</c:v>
                </c:pt>
                <c:pt idx="10">
                  <c:v>Rising Pune Supergiants</c:v>
                </c:pt>
                <c:pt idx="11">
                  <c:v>Royal Challengers Bangalore</c:v>
                </c:pt>
                <c:pt idx="12">
                  <c:v>Sunrisers Hyderabad</c:v>
                </c:pt>
              </c:strCache>
            </c:strRef>
          </c:cat>
          <c:val>
            <c:numRef>
              <c:f>HomeGroundPerformance!$K$2:$K$15</c:f>
              <c:numCache>
                <c:formatCode>General</c:formatCode>
                <c:ptCount val="13"/>
                <c:pt idx="0">
                  <c:v>60</c:v>
                </c:pt>
                <c:pt idx="1">
                  <c:v>27</c:v>
                </c:pt>
                <c:pt idx="2">
                  <c:v>58</c:v>
                </c:pt>
                <c:pt idx="3">
                  <c:v>6</c:v>
                </c:pt>
                <c:pt idx="4">
                  <c:v>44</c:v>
                </c:pt>
                <c:pt idx="5">
                  <c:v>6</c:v>
                </c:pt>
                <c:pt idx="6">
                  <c:v>55</c:v>
                </c:pt>
                <c:pt idx="7">
                  <c:v>62</c:v>
                </c:pt>
                <c:pt idx="8">
                  <c:v>11</c:v>
                </c:pt>
                <c:pt idx="9">
                  <c:v>56</c:v>
                </c:pt>
                <c:pt idx="10">
                  <c:v>3</c:v>
                </c:pt>
                <c:pt idx="11">
                  <c:v>53</c:v>
                </c:pt>
                <c:pt idx="12">
                  <c:v>23</c:v>
                </c:pt>
              </c:numCache>
            </c:numRef>
          </c:val>
          <c:extLst>
            <c:ext xmlns:c16="http://schemas.microsoft.com/office/drawing/2014/chart" uri="{C3380CC4-5D6E-409C-BE32-E72D297353CC}">
              <c16:uniqueId val="{00000035-156B-4B6F-BA20-8F6AECE4909E}"/>
            </c:ext>
          </c:extLst>
        </c:ser>
        <c:ser>
          <c:idx val="2"/>
          <c:order val="2"/>
          <c:tx>
            <c:strRef>
              <c:f>HomeGroundPerformance!$L$1</c:f>
              <c:strCache>
                <c:ptCount val="1"/>
                <c:pt idx="0">
                  <c:v>Sum of Win</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7-156B-4B6F-BA20-8F6AECE4909E}"/>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9-156B-4B6F-BA20-8F6AECE4909E}"/>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B-156B-4B6F-BA20-8F6AECE4909E}"/>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D-156B-4B6F-BA20-8F6AECE4909E}"/>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3F-156B-4B6F-BA20-8F6AECE4909E}"/>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1-156B-4B6F-BA20-8F6AECE4909E}"/>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3-156B-4B6F-BA20-8F6AECE4909E}"/>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5-156B-4B6F-BA20-8F6AECE4909E}"/>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7-156B-4B6F-BA20-8F6AECE4909E}"/>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9-156B-4B6F-BA20-8F6AECE4909E}"/>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B-156B-4B6F-BA20-8F6AECE4909E}"/>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D-156B-4B6F-BA20-8F6AECE4909E}"/>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4F-156B-4B6F-BA20-8F6AECE4909E}"/>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HomeGroundPerformance!$I$2:$I$15</c:f>
              <c:strCache>
                <c:ptCount val="13"/>
                <c:pt idx="0">
                  <c:v>Chennai Super Kings</c:v>
                </c:pt>
                <c:pt idx="1">
                  <c:v>Deccan Chargers</c:v>
                </c:pt>
                <c:pt idx="2">
                  <c:v>Delhi Daredevils</c:v>
                </c:pt>
                <c:pt idx="3">
                  <c:v>Gujarat Lions</c:v>
                </c:pt>
                <c:pt idx="4">
                  <c:v>Kings XI Punjab</c:v>
                </c:pt>
                <c:pt idx="5">
                  <c:v>Kochi Tuskers Kerala</c:v>
                </c:pt>
                <c:pt idx="6">
                  <c:v>Kolkata Knight Riders</c:v>
                </c:pt>
                <c:pt idx="7">
                  <c:v>Mumbai Indians</c:v>
                </c:pt>
                <c:pt idx="8">
                  <c:v>Pune Warriors</c:v>
                </c:pt>
                <c:pt idx="9">
                  <c:v>Rajasthan Royals</c:v>
                </c:pt>
                <c:pt idx="10">
                  <c:v>Rising Pune Supergiants</c:v>
                </c:pt>
                <c:pt idx="11">
                  <c:v>Royal Challengers Bangalore</c:v>
                </c:pt>
                <c:pt idx="12">
                  <c:v>Sunrisers Hyderabad</c:v>
                </c:pt>
              </c:strCache>
            </c:strRef>
          </c:cat>
          <c:val>
            <c:numRef>
              <c:f>HomeGroundPerformance!$L$2:$L$15</c:f>
              <c:numCache>
                <c:formatCode>General</c:formatCode>
                <c:ptCount val="13"/>
                <c:pt idx="0">
                  <c:v>42</c:v>
                </c:pt>
                <c:pt idx="1">
                  <c:v>19</c:v>
                </c:pt>
                <c:pt idx="2">
                  <c:v>28</c:v>
                </c:pt>
                <c:pt idx="3">
                  <c:v>6</c:v>
                </c:pt>
                <c:pt idx="4">
                  <c:v>26</c:v>
                </c:pt>
                <c:pt idx="5">
                  <c:v>4</c:v>
                </c:pt>
                <c:pt idx="6">
                  <c:v>38</c:v>
                </c:pt>
                <c:pt idx="7">
                  <c:v>41</c:v>
                </c:pt>
                <c:pt idx="8">
                  <c:v>3</c:v>
                </c:pt>
                <c:pt idx="9">
                  <c:v>34</c:v>
                </c:pt>
                <c:pt idx="10">
                  <c:v>3</c:v>
                </c:pt>
                <c:pt idx="11">
                  <c:v>33</c:v>
                </c:pt>
                <c:pt idx="12">
                  <c:v>14</c:v>
                </c:pt>
              </c:numCache>
            </c:numRef>
          </c:val>
          <c:extLst>
            <c:ext xmlns:c16="http://schemas.microsoft.com/office/drawing/2014/chart" uri="{C3380CC4-5D6E-409C-BE32-E72D297353CC}">
              <c16:uniqueId val="{00000050-156B-4B6F-BA20-8F6AECE4909E}"/>
            </c:ext>
          </c:extLst>
        </c:ser>
        <c:ser>
          <c:idx val="3"/>
          <c:order val="3"/>
          <c:tx>
            <c:strRef>
              <c:f>HomeGroundPerformance!$M$1</c:f>
              <c:strCache>
                <c:ptCount val="1"/>
                <c:pt idx="0">
                  <c:v>Average of Win_Percentage</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2-156B-4B6F-BA20-8F6AECE4909E}"/>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4-156B-4B6F-BA20-8F6AECE4909E}"/>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6-156B-4B6F-BA20-8F6AECE4909E}"/>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8-156B-4B6F-BA20-8F6AECE4909E}"/>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A-156B-4B6F-BA20-8F6AECE4909E}"/>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C-156B-4B6F-BA20-8F6AECE4909E}"/>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5E-156B-4B6F-BA20-8F6AECE4909E}"/>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0-156B-4B6F-BA20-8F6AECE4909E}"/>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2-156B-4B6F-BA20-8F6AECE4909E}"/>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4-156B-4B6F-BA20-8F6AECE4909E}"/>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6-156B-4B6F-BA20-8F6AECE4909E}"/>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8-156B-4B6F-BA20-8F6AECE4909E}"/>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extLst>
              <c:ext xmlns:c16="http://schemas.microsoft.com/office/drawing/2014/chart" uri="{C3380CC4-5D6E-409C-BE32-E72D297353CC}">
                <c16:uniqueId val="{0000006A-156B-4B6F-BA20-8F6AECE4909E}"/>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HomeGroundPerformance!$I$2:$I$15</c:f>
              <c:strCache>
                <c:ptCount val="13"/>
                <c:pt idx="0">
                  <c:v>Chennai Super Kings</c:v>
                </c:pt>
                <c:pt idx="1">
                  <c:v>Deccan Chargers</c:v>
                </c:pt>
                <c:pt idx="2">
                  <c:v>Delhi Daredevils</c:v>
                </c:pt>
                <c:pt idx="3">
                  <c:v>Gujarat Lions</c:v>
                </c:pt>
                <c:pt idx="4">
                  <c:v>Kings XI Punjab</c:v>
                </c:pt>
                <c:pt idx="5">
                  <c:v>Kochi Tuskers Kerala</c:v>
                </c:pt>
                <c:pt idx="6">
                  <c:v>Kolkata Knight Riders</c:v>
                </c:pt>
                <c:pt idx="7">
                  <c:v>Mumbai Indians</c:v>
                </c:pt>
                <c:pt idx="8">
                  <c:v>Pune Warriors</c:v>
                </c:pt>
                <c:pt idx="9">
                  <c:v>Rajasthan Royals</c:v>
                </c:pt>
                <c:pt idx="10">
                  <c:v>Rising Pune Supergiants</c:v>
                </c:pt>
                <c:pt idx="11">
                  <c:v>Royal Challengers Bangalore</c:v>
                </c:pt>
                <c:pt idx="12">
                  <c:v>Sunrisers Hyderabad</c:v>
                </c:pt>
              </c:strCache>
            </c:strRef>
          </c:cat>
          <c:val>
            <c:numRef>
              <c:f>HomeGroundPerformance!$M$2:$M$15</c:f>
              <c:numCache>
                <c:formatCode>General</c:formatCode>
                <c:ptCount val="13"/>
                <c:pt idx="0">
                  <c:v>72.975276470588241</c:v>
                </c:pt>
                <c:pt idx="1">
                  <c:v>81.282053846153843</c:v>
                </c:pt>
                <c:pt idx="2">
                  <c:v>67.020199999999988</c:v>
                </c:pt>
                <c:pt idx="3">
                  <c:v>100</c:v>
                </c:pt>
                <c:pt idx="4">
                  <c:v>77.227892857142848</c:v>
                </c:pt>
                <c:pt idx="5">
                  <c:v>83.333325000000002</c:v>
                </c:pt>
                <c:pt idx="6">
                  <c:v>70.619042857142858</c:v>
                </c:pt>
                <c:pt idx="7">
                  <c:v>70.888891666666666</c:v>
                </c:pt>
                <c:pt idx="8">
                  <c:v>29.166650000000001</c:v>
                </c:pt>
                <c:pt idx="9">
                  <c:v>68.444453333333328</c:v>
                </c:pt>
                <c:pt idx="10">
                  <c:v>100</c:v>
                </c:pt>
                <c:pt idx="11">
                  <c:v>72.478994117647062</c:v>
                </c:pt>
                <c:pt idx="12">
                  <c:v>82.765150000000006</c:v>
                </c:pt>
              </c:numCache>
            </c:numRef>
          </c:val>
          <c:extLst>
            <c:ext xmlns:c16="http://schemas.microsoft.com/office/drawing/2014/chart" uri="{C3380CC4-5D6E-409C-BE32-E72D297353CC}">
              <c16:uniqueId val="{0000006B-156B-4B6F-BA20-8F6AECE4909E}"/>
            </c:ext>
          </c:extLst>
        </c:ser>
        <c:dLbls>
          <c:dLblPos val="bestFit"/>
          <c:showLegendKey val="0"/>
          <c:showVal val="1"/>
          <c:showCatName val="0"/>
          <c:showSerName val="0"/>
          <c:showPercent val="0"/>
          <c:showBubbleSize val="0"/>
          <c:showLeaderLines val="1"/>
        </c:dLbls>
      </c:pie3DChart>
      <c:spPr>
        <a:noFill/>
        <a:ln>
          <a:noFill/>
        </a:ln>
        <a:effectLst/>
      </c:spPr>
    </c:plotArea>
    <c:legend>
      <c:legendPos val="r"/>
      <c:layout>
        <c:manualLayout>
          <c:xMode val="edge"/>
          <c:yMode val="edge"/>
          <c:x val="0.7817255438085412"/>
          <c:y val="2.3272700697264424E-2"/>
          <c:w val="0.21530001551862574"/>
          <c:h val="0.87265645103185618"/>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12700">
      <a:solidFill>
        <a:srgbClr val="002060"/>
      </a:solidFill>
    </a:ln>
    <a:effectLst/>
  </c:spPr>
  <c:txPr>
    <a:bodyPr/>
    <a:lstStyle/>
    <a:p>
      <a:pPr>
        <a:defRPr b="1">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[SQL_Project_Visual.xlsx]TopVersatilePlayers!PivotTable5</c:name>
    <c:fmtId val="12"/>
  </c:pivotSource>
  <c:chart>
    <c:title>
      <c:tx>
        <c:rich>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r>
              <a:rPr lang="en-IN" dirty="0">
                <a:highlight>
                  <a:srgbClr val="FFFF00"/>
                </a:highlight>
              </a:rPr>
              <a:t>Top Versatile Players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bg1"/>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tint val="98000"/>
                  <a:lumMod val="114000"/>
                </a:schemeClr>
              </a:gs>
              <a:gs pos="100000">
                <a:schemeClr val="accent1">
                  <a:shade val="90000"/>
                  <a:lumMod val="8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tint val="98000"/>
                  <a:lumMod val="114000"/>
                </a:schemeClr>
              </a:gs>
              <a:gs pos="100000">
                <a:schemeClr val="accent1">
                  <a:shade val="90000"/>
                  <a:lumMod val="8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TopVersatilePlayers!$B$14</c:f>
              <c:strCache>
                <c:ptCount val="1"/>
                <c:pt idx="0">
                  <c:v>Sum of Total_Runs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TopVersatilePlayers!$A$15:$A$25</c:f>
              <c:strCache>
                <c:ptCount val="10"/>
                <c:pt idx="0">
                  <c:v>AD Russell</c:v>
                </c:pt>
                <c:pt idx="1">
                  <c:v>BCJ Cutting</c:v>
                </c:pt>
                <c:pt idx="2">
                  <c:v>CH Morris</c:v>
                </c:pt>
                <c:pt idx="3">
                  <c:v>CR Brathwaite</c:v>
                </c:pt>
                <c:pt idx="4">
                  <c:v>Joginder Sharma</c:v>
                </c:pt>
                <c:pt idx="5">
                  <c:v>KH Pandya</c:v>
                </c:pt>
                <c:pt idx="6">
                  <c:v>M Morkel</c:v>
                </c:pt>
                <c:pt idx="7">
                  <c:v>MM Sharma</c:v>
                </c:pt>
                <c:pt idx="8">
                  <c:v>Shahid Afridi</c:v>
                </c:pt>
                <c:pt idx="9">
                  <c:v>TG Southee</c:v>
                </c:pt>
              </c:strCache>
            </c:strRef>
          </c:cat>
          <c:val>
            <c:numRef>
              <c:f>TopVersatilePlayers!$B$15:$B$25</c:f>
              <c:numCache>
                <c:formatCode>General</c:formatCode>
                <c:ptCount val="10"/>
                <c:pt idx="0">
                  <c:v>1085</c:v>
                </c:pt>
                <c:pt idx="1">
                  <c:v>134</c:v>
                </c:pt>
                <c:pt idx="2">
                  <c:v>477</c:v>
                </c:pt>
                <c:pt idx="3">
                  <c:v>133</c:v>
                </c:pt>
                <c:pt idx="4">
                  <c:v>93</c:v>
                </c:pt>
                <c:pt idx="5">
                  <c:v>391</c:v>
                </c:pt>
                <c:pt idx="6">
                  <c:v>284</c:v>
                </c:pt>
                <c:pt idx="7">
                  <c:v>143</c:v>
                </c:pt>
                <c:pt idx="8">
                  <c:v>145</c:v>
                </c:pt>
                <c:pt idx="9">
                  <c:v>107</c:v>
                </c:pt>
              </c:numCache>
            </c:numRef>
          </c:val>
          <c:extLst>
            <c:ext xmlns:c16="http://schemas.microsoft.com/office/drawing/2014/chart" uri="{C3380CC4-5D6E-409C-BE32-E72D297353CC}">
              <c16:uniqueId val="{00000000-C806-43B0-8EC1-C2D29BF7481D}"/>
            </c:ext>
          </c:extLst>
        </c:ser>
        <c:ser>
          <c:idx val="1"/>
          <c:order val="1"/>
          <c:tx>
            <c:strRef>
              <c:f>TopVersatilePlayers!$C$14</c:f>
              <c:strCache>
                <c:ptCount val="1"/>
                <c:pt idx="0">
                  <c:v>Sum of Runs_Conceded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TopVersatilePlayers!$A$15:$A$25</c:f>
              <c:strCache>
                <c:ptCount val="10"/>
                <c:pt idx="0">
                  <c:v>AD Russell</c:v>
                </c:pt>
                <c:pt idx="1">
                  <c:v>BCJ Cutting</c:v>
                </c:pt>
                <c:pt idx="2">
                  <c:v>CH Morris</c:v>
                </c:pt>
                <c:pt idx="3">
                  <c:v>CR Brathwaite</c:v>
                </c:pt>
                <c:pt idx="4">
                  <c:v>Joginder Sharma</c:v>
                </c:pt>
                <c:pt idx="5">
                  <c:v>KH Pandya</c:v>
                </c:pt>
                <c:pt idx="6">
                  <c:v>M Morkel</c:v>
                </c:pt>
                <c:pt idx="7">
                  <c:v>MM Sharma</c:v>
                </c:pt>
                <c:pt idx="8">
                  <c:v>Shahid Afridi</c:v>
                </c:pt>
                <c:pt idx="9">
                  <c:v>TG Southee</c:v>
                </c:pt>
              </c:strCache>
            </c:strRef>
          </c:cat>
          <c:val>
            <c:numRef>
              <c:f>TopVersatilePlayers!$C$15:$C$25</c:f>
              <c:numCache>
                <c:formatCode>General</c:formatCode>
                <c:ptCount val="10"/>
                <c:pt idx="0">
                  <c:v>1644</c:v>
                </c:pt>
                <c:pt idx="1">
                  <c:v>239</c:v>
                </c:pt>
                <c:pt idx="2">
                  <c:v>2030</c:v>
                </c:pt>
                <c:pt idx="3">
                  <c:v>348</c:v>
                </c:pt>
                <c:pt idx="4">
                  <c:v>777</c:v>
                </c:pt>
                <c:pt idx="5">
                  <c:v>413</c:v>
                </c:pt>
                <c:pt idx="6">
                  <c:v>3896</c:v>
                </c:pt>
                <c:pt idx="7">
                  <c:v>3189</c:v>
                </c:pt>
                <c:pt idx="8">
                  <c:v>419</c:v>
                </c:pt>
                <c:pt idx="9">
                  <c:v>1532</c:v>
                </c:pt>
              </c:numCache>
            </c:numRef>
          </c:val>
          <c:extLst>
            <c:ext xmlns:c16="http://schemas.microsoft.com/office/drawing/2014/chart" uri="{C3380CC4-5D6E-409C-BE32-E72D297353CC}">
              <c16:uniqueId val="{00000001-C806-43B0-8EC1-C2D29BF7481D}"/>
            </c:ext>
          </c:extLst>
        </c:ser>
        <c:dLbls>
          <c:showLegendKey val="0"/>
          <c:showVal val="0"/>
          <c:showCatName val="0"/>
          <c:showSerName val="0"/>
          <c:showPercent val="0"/>
          <c:showBubbleSize val="0"/>
        </c:dLbls>
        <c:gapWidth val="219"/>
        <c:overlap val="-27"/>
        <c:axId val="1943391680"/>
        <c:axId val="1943395040"/>
      </c:barChart>
      <c:lineChart>
        <c:grouping val="standard"/>
        <c:varyColors val="0"/>
        <c:ser>
          <c:idx val="2"/>
          <c:order val="2"/>
          <c:tx>
            <c:strRef>
              <c:f>TopVersatilePlayers!$D$14</c:f>
              <c:strCache>
                <c:ptCount val="1"/>
                <c:pt idx="0">
                  <c:v>Sum of Strike_Rate</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TopVersatilePlayers!$A$15:$A$25</c:f>
              <c:strCache>
                <c:ptCount val="10"/>
                <c:pt idx="0">
                  <c:v>AD Russell</c:v>
                </c:pt>
                <c:pt idx="1">
                  <c:v>BCJ Cutting</c:v>
                </c:pt>
                <c:pt idx="2">
                  <c:v>CH Morris</c:v>
                </c:pt>
                <c:pt idx="3">
                  <c:v>CR Brathwaite</c:v>
                </c:pt>
                <c:pt idx="4">
                  <c:v>Joginder Sharma</c:v>
                </c:pt>
                <c:pt idx="5">
                  <c:v>KH Pandya</c:v>
                </c:pt>
                <c:pt idx="6">
                  <c:v>M Morkel</c:v>
                </c:pt>
                <c:pt idx="7">
                  <c:v>MM Sharma</c:v>
                </c:pt>
                <c:pt idx="8">
                  <c:v>Shahid Afridi</c:v>
                </c:pt>
                <c:pt idx="9">
                  <c:v>TG Southee</c:v>
                </c:pt>
              </c:strCache>
            </c:strRef>
          </c:cat>
          <c:val>
            <c:numRef>
              <c:f>TopVersatilePlayers!$D$15:$D$25</c:f>
              <c:numCache>
                <c:formatCode>General</c:formatCode>
                <c:ptCount val="10"/>
                <c:pt idx="0">
                  <c:v>1.6565000000000001</c:v>
                </c:pt>
                <c:pt idx="1">
                  <c:v>1.6961999999999999</c:v>
                </c:pt>
                <c:pt idx="2">
                  <c:v>1.5639000000000001</c:v>
                </c:pt>
                <c:pt idx="3">
                  <c:v>1.8472</c:v>
                </c:pt>
                <c:pt idx="4">
                  <c:v>1.6315999999999999</c:v>
                </c:pt>
                <c:pt idx="5">
                  <c:v>1.6497999999999999</c:v>
                </c:pt>
                <c:pt idx="6">
                  <c:v>1.6706000000000001</c:v>
                </c:pt>
                <c:pt idx="7">
                  <c:v>1.5543</c:v>
                </c:pt>
                <c:pt idx="8">
                  <c:v>1.6859999999999999</c:v>
                </c:pt>
                <c:pt idx="9">
                  <c:v>1.7541</c:v>
                </c:pt>
              </c:numCache>
            </c:numRef>
          </c:val>
          <c:smooth val="0"/>
          <c:extLst>
            <c:ext xmlns:c16="http://schemas.microsoft.com/office/drawing/2014/chart" uri="{C3380CC4-5D6E-409C-BE32-E72D297353CC}">
              <c16:uniqueId val="{00000002-C806-43B0-8EC1-C2D29BF7481D}"/>
            </c:ext>
          </c:extLst>
        </c:ser>
        <c:ser>
          <c:idx val="3"/>
          <c:order val="3"/>
          <c:tx>
            <c:strRef>
              <c:f>TopVersatilePlayers!$E$14</c:f>
              <c:strCache>
                <c:ptCount val="1"/>
                <c:pt idx="0">
                  <c:v>Sum of Economy_Rate</c:v>
                </c:pt>
              </c:strCache>
            </c:strRef>
          </c:tx>
          <c:spPr>
            <a:ln w="34925" cap="rnd">
              <a:solidFill>
                <a:schemeClr val="accent4"/>
              </a:solidFill>
              <a:round/>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TopVersatilePlayers!$A$15:$A$25</c:f>
              <c:strCache>
                <c:ptCount val="10"/>
                <c:pt idx="0">
                  <c:v>AD Russell</c:v>
                </c:pt>
                <c:pt idx="1">
                  <c:v>BCJ Cutting</c:v>
                </c:pt>
                <c:pt idx="2">
                  <c:v>CH Morris</c:v>
                </c:pt>
                <c:pt idx="3">
                  <c:v>CR Brathwaite</c:v>
                </c:pt>
                <c:pt idx="4">
                  <c:v>Joginder Sharma</c:v>
                </c:pt>
                <c:pt idx="5">
                  <c:v>KH Pandya</c:v>
                </c:pt>
                <c:pt idx="6">
                  <c:v>M Morkel</c:v>
                </c:pt>
                <c:pt idx="7">
                  <c:v>MM Sharma</c:v>
                </c:pt>
                <c:pt idx="8">
                  <c:v>Shahid Afridi</c:v>
                </c:pt>
                <c:pt idx="9">
                  <c:v>TG Southee</c:v>
                </c:pt>
              </c:strCache>
            </c:strRef>
          </c:cat>
          <c:val>
            <c:numRef>
              <c:f>TopVersatilePlayers!$E$15:$E$25</c:f>
              <c:numCache>
                <c:formatCode>General</c:formatCode>
                <c:ptCount val="10"/>
                <c:pt idx="0">
                  <c:v>1.3420000000000001</c:v>
                </c:pt>
                <c:pt idx="1">
                  <c:v>1.3131999999999999</c:v>
                </c:pt>
                <c:pt idx="2">
                  <c:v>1.2710999999999999</c:v>
                </c:pt>
                <c:pt idx="3">
                  <c:v>1.3131999999999999</c:v>
                </c:pt>
                <c:pt idx="4">
                  <c:v>1.5265</c:v>
                </c:pt>
                <c:pt idx="5">
                  <c:v>1.1072</c:v>
                </c:pt>
                <c:pt idx="6">
                  <c:v>1.2317</c:v>
                </c:pt>
                <c:pt idx="7">
                  <c:v>1.3043</c:v>
                </c:pt>
                <c:pt idx="8">
                  <c:v>1.2075</c:v>
                </c:pt>
                <c:pt idx="9">
                  <c:v>1.3287</c:v>
                </c:pt>
              </c:numCache>
            </c:numRef>
          </c:val>
          <c:smooth val="0"/>
          <c:extLst>
            <c:ext xmlns:c16="http://schemas.microsoft.com/office/drawing/2014/chart" uri="{C3380CC4-5D6E-409C-BE32-E72D297353CC}">
              <c16:uniqueId val="{00000003-C806-43B0-8EC1-C2D29BF7481D}"/>
            </c:ext>
          </c:extLst>
        </c:ser>
        <c:dLbls>
          <c:showLegendKey val="0"/>
          <c:showVal val="0"/>
          <c:showCatName val="0"/>
          <c:showSerName val="0"/>
          <c:showPercent val="0"/>
          <c:showBubbleSize val="0"/>
        </c:dLbls>
        <c:marker val="1"/>
        <c:smooth val="0"/>
        <c:axId val="1943391680"/>
        <c:axId val="1943395040"/>
      </c:lineChart>
      <c:catAx>
        <c:axId val="1943391680"/>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IN"/>
                  <a:t>Player_Name </a:t>
                </a:r>
              </a:p>
            </c:rich>
          </c:tx>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1943395040"/>
        <c:crosses val="autoZero"/>
        <c:auto val="1"/>
        <c:lblAlgn val="ctr"/>
        <c:lblOffset val="100"/>
        <c:noMultiLvlLbl val="0"/>
      </c:catAx>
      <c:valAx>
        <c:axId val="1943395040"/>
        <c:scaling>
          <c:orientation val="minMax"/>
        </c:scaling>
        <c:delete val="0"/>
        <c:axPos val="l"/>
        <c:majorGridlines>
          <c:spPr>
            <a:ln w="9525" cap="flat" cmpd="sng" algn="ctr">
              <a:solidFill>
                <a:schemeClr val="bg1"/>
              </a:solidFill>
              <a:round/>
            </a:ln>
            <a:effectLst/>
          </c:spPr>
        </c:majorGridlines>
        <c:title>
          <c:tx>
            <c:rich>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r>
                  <a:rPr lang="en-IN"/>
                  <a:t>Runs_Conceded </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crossAx val="19433916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12700" cap="flat" cmpd="sng" algn="ctr">
      <a:solidFill>
        <a:srgbClr val="002060"/>
      </a:solidFill>
      <a:round/>
    </a:ln>
    <a:effectLst/>
  </c:spPr>
  <c:txPr>
    <a:bodyPr/>
    <a:lstStyle/>
    <a:p>
      <a:pPr>
        <a:defRPr b="1">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[SQL_Project_Visual.xlsx]ImpactOfTossDecision!PivotTable18</c:name>
    <c:fmtId val="19"/>
  </c:pivotSource>
  <c:chart>
    <c:title>
      <c:tx>
        <c:rich>
          <a:bodyPr rot="0" spcFirstLastPara="1" vertOverflow="ellipsis" vert="horz" wrap="square" anchor="ctr" anchorCtr="1"/>
          <a:lstStyle/>
          <a:p>
            <a:pPr>
              <a:defRPr sz="1600" b="1" i="0" u="none" strike="noStrike" kern="1200" baseline="0">
                <a:solidFill>
                  <a:sysClr val="windowText" lastClr="000000"/>
                </a:solidFill>
                <a:latin typeface="+mn-lt"/>
                <a:ea typeface="+mn-ea"/>
                <a:cs typeface="+mn-cs"/>
              </a:defRPr>
            </a:pPr>
            <a:r>
              <a:rPr lang="en-IN" sz="1600" dirty="0">
                <a:highlight>
                  <a:srgbClr val="FFFF00"/>
                </a:highlight>
              </a:rPr>
              <a:t>Impact of Toss Decision on Match Outcomes</a:t>
            </a:r>
          </a:p>
        </c:rich>
      </c:tx>
      <c:layout>
        <c:manualLayout>
          <c:xMode val="edge"/>
          <c:yMode val="edge"/>
          <c:x val="0.2012830329070322"/>
          <c:y val="3.9885754744193772E-2"/>
        </c:manualLayout>
      </c:layout>
      <c:overlay val="0"/>
      <c:spPr>
        <a:noFill/>
        <a:ln>
          <a:noFill/>
        </a:ln>
        <a:effectLst/>
      </c:spPr>
      <c:txPr>
        <a:bodyPr rot="0" spcFirstLastPara="1" vertOverflow="ellipsis" vert="horz" wrap="square" anchor="ctr" anchorCtr="1"/>
        <a:lstStyle/>
        <a:p>
          <a:pPr>
            <a:defRPr sz="1600" b="1" i="0" u="none" strike="noStrike" kern="1200" baseline="0">
              <a:solidFill>
                <a:sysClr val="windowText" lastClr="000000"/>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54807281759193971"/>
          <c:y val="0.18256077200772711"/>
          <c:w val="0.41921172353455816"/>
          <c:h val="0.47684301398664691"/>
        </c:manualLayout>
      </c:layout>
      <c:bar3DChart>
        <c:barDir val="bar"/>
        <c:grouping val="clustered"/>
        <c:varyColors val="0"/>
        <c:ser>
          <c:idx val="0"/>
          <c:order val="0"/>
          <c:tx>
            <c:strRef>
              <c:f>ImpactOfTossDecision!$H$1</c:f>
              <c:strCache>
                <c:ptCount val="1"/>
                <c:pt idx="0">
                  <c:v>Sum of Total_Matches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ImpactOfTossDecision!$G$2:$G$4</c:f>
              <c:strCache>
                <c:ptCount val="2"/>
                <c:pt idx="0">
                  <c:v>bat</c:v>
                </c:pt>
                <c:pt idx="1">
                  <c:v>field</c:v>
                </c:pt>
              </c:strCache>
            </c:strRef>
          </c:cat>
          <c:val>
            <c:numRef>
              <c:f>ImpactOfTossDecision!$H$2:$H$4</c:f>
              <c:numCache>
                <c:formatCode>General</c:formatCode>
                <c:ptCount val="2"/>
                <c:pt idx="0">
                  <c:v>177</c:v>
                </c:pt>
                <c:pt idx="1">
                  <c:v>221</c:v>
                </c:pt>
              </c:numCache>
            </c:numRef>
          </c:val>
          <c:extLst>
            <c:ext xmlns:c16="http://schemas.microsoft.com/office/drawing/2014/chart" uri="{C3380CC4-5D6E-409C-BE32-E72D297353CC}">
              <c16:uniqueId val="{00000000-F941-4DF6-8411-9F4011F50B8A}"/>
            </c:ext>
          </c:extLst>
        </c:ser>
        <c:ser>
          <c:idx val="1"/>
          <c:order val="1"/>
          <c:tx>
            <c:strRef>
              <c:f>ImpactOfTossDecision!$I$1</c:f>
              <c:strCache>
                <c:ptCount val="1"/>
                <c:pt idx="0">
                  <c:v>Sum of Matches_Won_After_Toss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ImpactOfTossDecision!$G$2:$G$4</c:f>
              <c:strCache>
                <c:ptCount val="2"/>
                <c:pt idx="0">
                  <c:v>bat</c:v>
                </c:pt>
                <c:pt idx="1">
                  <c:v>field</c:v>
                </c:pt>
              </c:strCache>
            </c:strRef>
          </c:cat>
          <c:val>
            <c:numRef>
              <c:f>ImpactOfTossDecision!$I$2:$I$4</c:f>
              <c:numCache>
                <c:formatCode>General</c:formatCode>
                <c:ptCount val="2"/>
                <c:pt idx="0">
                  <c:v>78</c:v>
                </c:pt>
                <c:pt idx="1">
                  <c:v>120</c:v>
                </c:pt>
              </c:numCache>
            </c:numRef>
          </c:val>
          <c:extLst>
            <c:ext xmlns:c16="http://schemas.microsoft.com/office/drawing/2014/chart" uri="{C3380CC4-5D6E-409C-BE32-E72D297353CC}">
              <c16:uniqueId val="{00000001-F941-4DF6-8411-9F4011F50B8A}"/>
            </c:ext>
          </c:extLst>
        </c:ser>
        <c:ser>
          <c:idx val="2"/>
          <c:order val="2"/>
          <c:tx>
            <c:strRef>
              <c:f>ImpactOfTossDecision!$J$1</c:f>
              <c:strCache>
                <c:ptCount val="1"/>
                <c:pt idx="0">
                  <c:v>Sum of Win_Percentage</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ImpactOfTossDecision!$G$2:$G$4</c:f>
              <c:strCache>
                <c:ptCount val="2"/>
                <c:pt idx="0">
                  <c:v>bat</c:v>
                </c:pt>
                <c:pt idx="1">
                  <c:v>field</c:v>
                </c:pt>
              </c:strCache>
            </c:strRef>
          </c:cat>
          <c:val>
            <c:numRef>
              <c:f>ImpactOfTossDecision!$J$2:$J$4</c:f>
              <c:numCache>
                <c:formatCode>0.00</c:formatCode>
                <c:ptCount val="2"/>
                <c:pt idx="0">
                  <c:v>387.67380000000003</c:v>
                </c:pt>
                <c:pt idx="1">
                  <c:v>482.83669999999989</c:v>
                </c:pt>
              </c:numCache>
            </c:numRef>
          </c:val>
          <c:extLst>
            <c:ext xmlns:c16="http://schemas.microsoft.com/office/drawing/2014/chart" uri="{C3380CC4-5D6E-409C-BE32-E72D297353CC}">
              <c16:uniqueId val="{00000002-F941-4DF6-8411-9F4011F50B8A}"/>
            </c:ext>
          </c:extLst>
        </c:ser>
        <c:dLbls>
          <c:showLegendKey val="0"/>
          <c:showVal val="1"/>
          <c:showCatName val="0"/>
          <c:showSerName val="0"/>
          <c:showPercent val="0"/>
          <c:showBubbleSize val="0"/>
        </c:dLbls>
        <c:gapWidth val="150"/>
        <c:shape val="box"/>
        <c:axId val="556157904"/>
        <c:axId val="556161264"/>
        <c:axId val="0"/>
      </c:bar3DChart>
      <c:catAx>
        <c:axId val="556157904"/>
        <c:scaling>
          <c:orientation val="minMax"/>
        </c:scaling>
        <c:delete val="0"/>
        <c:axPos val="l"/>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556161264"/>
        <c:crosses val="autoZero"/>
        <c:auto val="1"/>
        <c:lblAlgn val="ctr"/>
        <c:lblOffset val="100"/>
        <c:noMultiLvlLbl val="0"/>
      </c:catAx>
      <c:valAx>
        <c:axId val="556161264"/>
        <c:scaling>
          <c:orientation val="minMax"/>
        </c:scaling>
        <c:delete val="0"/>
        <c:axPos val="b"/>
        <c:majorGridlines>
          <c:spPr>
            <a:ln w="9525" cap="flat" cmpd="sng" algn="ctr">
              <a:solidFill>
                <a:schemeClr val="bg1"/>
              </a:solidFill>
              <a:round/>
            </a:ln>
            <a:effectLst/>
          </c:spPr>
        </c:majorGridlines>
        <c:numFmt formatCode="General" sourceLinked="1"/>
        <c:majorTickMark val="none"/>
        <c:minorTickMark val="none"/>
        <c:tickLblPos val="nextTo"/>
        <c:spPr>
          <a:noFill/>
          <a:ln>
            <a:solidFill>
              <a:schemeClr val="bg1"/>
            </a:solid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556157904"/>
        <c:crosses val="autoZero"/>
        <c:crossBetween val="between"/>
      </c:valAx>
      <c:dTable>
        <c:showHorzBorder val="1"/>
        <c:showVertBorder val="1"/>
        <c:showOutline val="1"/>
        <c:showKeys val="1"/>
        <c:spPr>
          <a:noFill/>
          <a:ln w="25400" cap="flat" cmpd="sng" algn="ctr">
            <a:solidFill>
              <a:schemeClr val="bg1"/>
            </a:solidFill>
            <a:round/>
          </a:ln>
          <a:effectLst/>
        </c:spPr>
        <c:txPr>
          <a:bodyPr rot="0" spcFirstLastPara="1" vertOverflow="ellipsis" vert="horz" wrap="square" anchor="ctr" anchorCtr="1"/>
          <a:lstStyle/>
          <a:p>
            <a:pPr rtl="0">
              <a:defRPr sz="900" b="1" i="0" u="none" strike="noStrike" kern="1200" baseline="0">
                <a:solidFill>
                  <a:sysClr val="windowText" lastClr="000000"/>
                </a:solidFill>
                <a:latin typeface="+mn-lt"/>
                <a:ea typeface="+mn-ea"/>
                <a:cs typeface="+mn-cs"/>
              </a:defRPr>
            </a:pPr>
            <a:endParaRPr lang="en-US"/>
          </a:p>
        </c:txPr>
      </c:dTable>
      <c:spPr>
        <a:noFill/>
        <a:ln>
          <a:solidFill>
            <a:schemeClr val="bg1"/>
          </a:solidFill>
        </a:ln>
        <a:effectLst/>
      </c:spPr>
    </c:plotArea>
    <c:legend>
      <c:legendPos val="l"/>
      <c:layout>
        <c:manualLayout>
          <c:xMode val="edge"/>
          <c:yMode val="edge"/>
          <c:x val="2.869529275510347E-2"/>
          <c:y val="0.2011116404290097"/>
          <c:w val="0.17256080489938758"/>
          <c:h val="0.72170958736258761"/>
        </c:manualLayout>
      </c:layout>
      <c:overlay val="0"/>
      <c:spPr>
        <a:noFill/>
        <a:ln>
          <a:solidFill>
            <a:schemeClr val="bg1"/>
          </a:solid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12700" cap="flat" cmpd="sng" algn="ctr">
      <a:solidFill>
        <a:srgbClr val="002060"/>
      </a:solidFill>
      <a:round/>
    </a:ln>
    <a:effectLst/>
  </c:spPr>
  <c:txPr>
    <a:bodyPr/>
    <a:lstStyle/>
    <a:p>
      <a:pPr>
        <a:defRPr b="1">
          <a:solidFill>
            <a:sysClr val="windowText" lastClr="000000"/>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r>
              <a:rPr lang="en-US" sz="1600" dirty="0">
                <a:highlight>
                  <a:srgbClr val="FFFF00"/>
                </a:highlight>
              </a:rPr>
              <a:t>Top 10 Player’s Boundary Frequency</a:t>
            </a:r>
          </a:p>
        </c:rich>
      </c:tx>
      <c:layout>
        <c:manualLayout>
          <c:xMode val="edge"/>
          <c:yMode val="edge"/>
          <c:x val="0.12963312849474801"/>
          <c:y val="1.6666587329560608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bg1"/>
              </a:solidFill>
              <a:latin typeface="+mn-lt"/>
              <a:ea typeface="+mn-ea"/>
              <a:cs typeface="+mn-cs"/>
            </a:defRPr>
          </a:pPr>
          <a:endParaRPr lang="en-US"/>
        </a:p>
      </c:txPr>
    </c:title>
    <c:autoTitleDeleted val="0"/>
    <c:plotArea>
      <c:layout/>
      <c:pieChart>
        <c:varyColors val="1"/>
        <c:ser>
          <c:idx val="0"/>
          <c:order val="0"/>
          <c:tx>
            <c:strRef>
              <c:f>BoundaryFrequency!$B$1</c:f>
              <c:strCache>
                <c:ptCount val="1"/>
                <c:pt idx="0">
                  <c:v>Player_Boundary_Frequency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99D-409A-9E14-9D1A06DEB861}"/>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99D-409A-9E14-9D1A06DEB861}"/>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99D-409A-9E14-9D1A06DEB861}"/>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99D-409A-9E14-9D1A06DEB861}"/>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F99D-409A-9E14-9D1A06DEB861}"/>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F99D-409A-9E14-9D1A06DEB861}"/>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F99D-409A-9E14-9D1A06DEB861}"/>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F99D-409A-9E14-9D1A06DEB861}"/>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F99D-409A-9E14-9D1A06DEB861}"/>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F99D-409A-9E14-9D1A06DEB861}"/>
              </c:ext>
            </c:extLst>
          </c:dPt>
          <c:dLbls>
            <c:spPr>
              <a:solidFill>
                <a:prstClr val="white"/>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BoundaryFrequency!$A$2:$A$11</c:f>
              <c:strCache>
                <c:ptCount val="10"/>
                <c:pt idx="0">
                  <c:v>RS Sodhi</c:v>
                </c:pt>
                <c:pt idx="1">
                  <c:v>CR Brathwaite</c:v>
                </c:pt>
                <c:pt idx="2">
                  <c:v>Shivam Sharma</c:v>
                </c:pt>
                <c:pt idx="3">
                  <c:v>VRV Singh</c:v>
                </c:pt>
                <c:pt idx="4">
                  <c:v>KMDN Kulasekara</c:v>
                </c:pt>
                <c:pt idx="5">
                  <c:v>Umar Gul</c:v>
                </c:pt>
                <c:pt idx="6">
                  <c:v>LJ Wright</c:v>
                </c:pt>
                <c:pt idx="7">
                  <c:v>S Aravind</c:v>
                </c:pt>
                <c:pt idx="8">
                  <c:v>AUK Pathan</c:v>
                </c:pt>
                <c:pt idx="9">
                  <c:v>ER Dwivedi</c:v>
                </c:pt>
              </c:strCache>
            </c:strRef>
          </c:cat>
          <c:val>
            <c:numRef>
              <c:f>BoundaryFrequency!$B$2:$B$11</c:f>
              <c:numCache>
                <c:formatCode>General</c:formatCode>
                <c:ptCount val="10"/>
                <c:pt idx="0">
                  <c:v>50</c:v>
                </c:pt>
                <c:pt idx="1">
                  <c:v>36.840000000000003</c:v>
                </c:pt>
                <c:pt idx="2">
                  <c:v>33.33</c:v>
                </c:pt>
                <c:pt idx="3">
                  <c:v>33.33</c:v>
                </c:pt>
                <c:pt idx="4">
                  <c:v>33.33</c:v>
                </c:pt>
                <c:pt idx="5">
                  <c:v>31.58</c:v>
                </c:pt>
                <c:pt idx="6">
                  <c:v>31.15</c:v>
                </c:pt>
                <c:pt idx="7">
                  <c:v>29.41</c:v>
                </c:pt>
                <c:pt idx="8">
                  <c:v>29.17</c:v>
                </c:pt>
                <c:pt idx="9">
                  <c:v>28.57</c:v>
                </c:pt>
              </c:numCache>
            </c:numRef>
          </c:val>
          <c:extLst>
            <c:ext xmlns:c16="http://schemas.microsoft.com/office/drawing/2014/chart" uri="{C3380CC4-5D6E-409C-BE32-E72D297353CC}">
              <c16:uniqueId val="{00000014-F99D-409A-9E14-9D1A06DEB861}"/>
            </c:ext>
          </c:extLst>
        </c:ser>
        <c:dLbls>
          <c:dLblPos val="inEnd"/>
          <c:showLegendKey val="0"/>
          <c:showVal val="1"/>
          <c:showCatName val="0"/>
          <c:showSerName val="0"/>
          <c:showPercent val="0"/>
          <c:showBubbleSize val="0"/>
          <c:showLeaderLines val="0"/>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900" b="1" i="0" u="none" strike="noStrike" kern="1200" baseline="0">
              <a:solidFill>
                <a:schemeClr val="bg1"/>
              </a:solidFill>
              <a:latin typeface="+mn-lt"/>
              <a:ea typeface="+mn-ea"/>
              <a:cs typeface="+mn-cs"/>
            </a:defRPr>
          </a:pPr>
          <a:endParaRPr lang="en-US"/>
        </a:p>
      </c:txPr>
    </c:legend>
    <c:plotVisOnly val="1"/>
    <c:dispBlanksAs val="gap"/>
    <c:showDLblsOverMax val="0"/>
  </c:chart>
  <c:spPr>
    <a:solidFill>
      <a:schemeClr val="tx1"/>
    </a:solidFill>
    <a:ln>
      <a:noFill/>
    </a:ln>
    <a:effectLst/>
  </c:spPr>
  <c:txPr>
    <a:bodyPr/>
    <a:lstStyle/>
    <a:p>
      <a:pPr>
        <a:defRPr b="1">
          <a:solidFill>
            <a:schemeClr val="bg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5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20:20:19.763"/>
    </inkml:context>
    <inkml:brush xml:id="br0">
      <inkml:brushProperty name="width" value="0.025" units="cm"/>
      <inkml:brushProperty name="height" value="0.025" units="cm"/>
    </inkml:brush>
  </inkml:definitions>
  <inkml:trace contextRef="#ctx0" brushRef="#br0">188 1 24575,'0'867'0,"0"-853"0,-1-1 0,0 1 0,-1-1 0,-1 1 0,0-1 0,0 0 0,-1 0 0,-1 0 0,0 0 0,-1-1 0,0 0 0,-1 0 0,-1 0 0,0-1 0,0-1 0,-19 20 0,-10 18 106,31-38-473,-1-1-1,-1 1 0,-13 13 0,9-13-6458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07T20:20:22.148"/>
    </inkml:context>
    <inkml:brush xml:id="br0">
      <inkml:brushProperty name="width" value="0.025" units="cm"/>
      <inkml:brushProperty name="height" value="0.02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972DB5-FA0D-40E2-B22F-D62D061A8C41}" type="datetimeFigureOut">
              <a:rPr lang="en-IN" smtClean="0"/>
              <a:t>10-09-2024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EE762E-EA97-4F66-B0CC-A111FBB85C37}" type="slidenum">
              <a:rPr lang="en-IN" smtClean="0"/>
              <a:t>‹#›</a:t>
            </a:fld>
            <a:endParaRPr lang="en-IN"/>
          </a:p>
        </p:txBody>
      </p:sp>
    </p:spTree>
    <p:extLst>
      <p:ext uri="{BB962C8B-B14F-4D97-AF65-F5344CB8AC3E}">
        <p14:creationId xmlns:p14="http://schemas.microsoft.com/office/powerpoint/2010/main" val="285585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8EE762E-EA97-4F66-B0CC-A111FBB85C37}" type="slidenum">
              <a:rPr lang="en-IN" smtClean="0"/>
              <a:t>1</a:t>
            </a:fld>
            <a:endParaRPr lang="en-IN"/>
          </a:p>
        </p:txBody>
      </p:sp>
    </p:spTree>
    <p:extLst>
      <p:ext uri="{BB962C8B-B14F-4D97-AF65-F5344CB8AC3E}">
        <p14:creationId xmlns:p14="http://schemas.microsoft.com/office/powerpoint/2010/main" val="4214903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C04C76-A67C-4904-89EF-D04EB2E6893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1408685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04C76-A67C-4904-89EF-D04EB2E6893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282876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0C04C76-A67C-4904-89EF-D04EB2E6893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3009030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0C04C76-A67C-4904-89EF-D04EB2E6893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ABADD-BF5C-4095-AA2F-C9BCF0DEB92F}" type="slidenum">
              <a:rPr lang="en-IN" smtClean="0"/>
              <a:t>‹#›</a:t>
            </a:fld>
            <a:endParaRPr lang="en-IN"/>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74302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04C76-A67C-4904-89EF-D04EB2E6893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31061515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C04C76-A67C-4904-89EF-D04EB2E6893E}" type="datetimeFigureOut">
              <a:rPr lang="en-IN" smtClean="0"/>
              <a:t>10-09-2024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34472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C04C76-A67C-4904-89EF-D04EB2E6893E}" type="datetimeFigureOut">
              <a:rPr lang="en-IN" smtClean="0"/>
              <a:t>10-09-2024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1337389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04C76-A67C-4904-89EF-D04EB2E6893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41506743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C04C76-A67C-4904-89EF-D04EB2E6893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1618753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C04C76-A67C-4904-89EF-D04EB2E6893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3744046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C04C76-A67C-4904-89EF-D04EB2E6893E}" type="datetimeFigureOut">
              <a:rPr lang="en-IN" smtClean="0"/>
              <a:t>10-09-2024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1444221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C04C76-A67C-4904-89EF-D04EB2E6893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1092811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C04C76-A67C-4904-89EF-D04EB2E6893E}" type="datetimeFigureOut">
              <a:rPr lang="en-IN" smtClean="0"/>
              <a:t>10-09-2024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52520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0C04C76-A67C-4904-89EF-D04EB2E6893E}" type="datetimeFigureOut">
              <a:rPr lang="en-IN" smtClean="0"/>
              <a:t>10-09-2024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3593604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0C04C76-A67C-4904-89EF-D04EB2E6893E}" type="datetimeFigureOut">
              <a:rPr lang="en-IN" smtClean="0"/>
              <a:t>10-09-2024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56313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0C04C76-A67C-4904-89EF-D04EB2E6893E}" type="datetimeFigureOut">
              <a:rPr lang="en-IN" smtClean="0"/>
              <a:t>10-09-2024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214827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C04C76-A67C-4904-89EF-D04EB2E6893E}" type="datetimeFigureOut">
              <a:rPr lang="en-IN" smtClean="0"/>
              <a:t>10-09-2024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ABADD-BF5C-4095-AA2F-C9BCF0DEB92F}" type="slidenum">
              <a:rPr lang="en-IN" smtClean="0"/>
              <a:t>‹#›</a:t>
            </a:fld>
            <a:endParaRPr lang="en-IN"/>
          </a:p>
        </p:txBody>
      </p:sp>
    </p:spTree>
    <p:extLst>
      <p:ext uri="{BB962C8B-B14F-4D97-AF65-F5344CB8AC3E}">
        <p14:creationId xmlns:p14="http://schemas.microsoft.com/office/powerpoint/2010/main" val="898091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0C04C76-A67C-4904-89EF-D04EB2E6893E}" type="datetimeFigureOut">
              <a:rPr lang="en-IN" smtClean="0"/>
              <a:t>10-09-2024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8CABADD-BF5C-4095-AA2F-C9BCF0DEB92F}" type="slidenum">
              <a:rPr lang="en-IN" smtClean="0"/>
              <a:t>‹#›</a:t>
            </a:fld>
            <a:endParaRPr lang="en-IN"/>
          </a:p>
        </p:txBody>
      </p:sp>
    </p:spTree>
    <p:extLst>
      <p:ext uri="{BB962C8B-B14F-4D97-AF65-F5344CB8AC3E}">
        <p14:creationId xmlns:p14="http://schemas.microsoft.com/office/powerpoint/2010/main" val="3907435340"/>
      </p:ext>
    </p:extLst>
  </p:cSld>
  <p:clrMap bg1="dk1" tx1="lt1" bg2="dk2" tx2="lt2" accent1="accent1" accent2="accent2" accent3="accent3" accent4="accent4" accent5="accent5" accent6="accent6" hlink="hlink" folHlink="folHlink"/>
  <p:sldLayoutIdLst>
    <p:sldLayoutId id="2147484509" r:id="rId1"/>
    <p:sldLayoutId id="2147484510" r:id="rId2"/>
    <p:sldLayoutId id="2147484511" r:id="rId3"/>
    <p:sldLayoutId id="2147484512" r:id="rId4"/>
    <p:sldLayoutId id="2147484513" r:id="rId5"/>
    <p:sldLayoutId id="2147484514" r:id="rId6"/>
    <p:sldLayoutId id="2147484515" r:id="rId7"/>
    <p:sldLayoutId id="2147484516" r:id="rId8"/>
    <p:sldLayoutId id="2147484517" r:id="rId9"/>
    <p:sldLayoutId id="2147484518" r:id="rId10"/>
    <p:sldLayoutId id="2147484519" r:id="rId11"/>
    <p:sldLayoutId id="2147484520" r:id="rId12"/>
    <p:sldLayoutId id="2147484521" r:id="rId13"/>
    <p:sldLayoutId id="2147484522" r:id="rId14"/>
    <p:sldLayoutId id="2147484523" r:id="rId15"/>
    <p:sldLayoutId id="2147484524" r:id="rId16"/>
    <p:sldLayoutId id="214748452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7"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customXml" Target="../ink/ink2.xml"/><Relationship Id="rId5" Type="http://schemas.openxmlformats.org/officeDocument/2006/relationships/image" Target="../media/image10.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7BBB58-369E-30E0-90CF-EBD7BAB0BC69}"/>
              </a:ext>
            </a:extLst>
          </p:cNvPr>
          <p:cNvSpPr txBox="1"/>
          <p:nvPr/>
        </p:nvSpPr>
        <p:spPr>
          <a:xfrm>
            <a:off x="756534" y="5230684"/>
            <a:ext cx="10888823" cy="1384995"/>
          </a:xfrm>
          <a:prstGeom prst="rect">
            <a:avLst/>
          </a:prstGeom>
          <a:noFill/>
        </p:spPr>
        <p:txBody>
          <a:bodyPr wrap="square" rtlCol="0">
            <a:spAutoFit/>
          </a:bodyPr>
          <a:lstStyle/>
          <a:p>
            <a:pPr algn="ctr"/>
            <a:r>
              <a:rPr lang="en-US" sz="2800" b="1" dirty="0"/>
              <a:t>Title:</a:t>
            </a:r>
            <a:r>
              <a:rPr lang="en-US" sz="2800" dirty="0"/>
              <a:t> </a:t>
            </a:r>
            <a:r>
              <a:rPr lang="en-US" sz="2400" dirty="0"/>
              <a:t>IPL Strategy for RCB (Performance Analysis &amp; Auction Optimization)</a:t>
            </a:r>
          </a:p>
          <a:p>
            <a:r>
              <a:rPr lang="en-US" sz="2800" b="1" dirty="0"/>
              <a:t>Prepared by:</a:t>
            </a:r>
            <a:r>
              <a:rPr lang="en-US" sz="2800" dirty="0"/>
              <a:t> </a:t>
            </a:r>
            <a:r>
              <a:rPr lang="en-US" sz="2400" dirty="0"/>
              <a:t>Vaishnavi Madhukar Tawde</a:t>
            </a:r>
            <a:br>
              <a:rPr lang="en-US" sz="2400" dirty="0"/>
            </a:br>
            <a:r>
              <a:rPr lang="en-US" sz="2800" b="1" dirty="0"/>
              <a:t>Batch: </a:t>
            </a:r>
            <a:r>
              <a:rPr lang="en-US" sz="2400" dirty="0"/>
              <a:t>May 2024</a:t>
            </a:r>
            <a:endParaRPr lang="en-IN" sz="2400" dirty="0"/>
          </a:p>
        </p:txBody>
      </p:sp>
      <p:pic>
        <p:nvPicPr>
          <p:cNvPr id="3" name="Picture 2">
            <a:extLst>
              <a:ext uri="{FF2B5EF4-FFF2-40B4-BE49-F238E27FC236}">
                <a16:creationId xmlns:a16="http://schemas.microsoft.com/office/drawing/2014/main" id="{5CB5BAF9-3EEA-04A1-2F75-BBCC84039C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558" y="334624"/>
            <a:ext cx="8679777" cy="4677228"/>
          </a:xfrm>
          <a:prstGeom prst="rect">
            <a:avLst/>
          </a:prstGeom>
        </p:spPr>
      </p:pic>
      <p:pic>
        <p:nvPicPr>
          <p:cNvPr id="6" name="Picture 5">
            <a:extLst>
              <a:ext uri="{FF2B5EF4-FFF2-40B4-BE49-F238E27FC236}">
                <a16:creationId xmlns:a16="http://schemas.microsoft.com/office/drawing/2014/main" id="{AE71AC8F-CD21-8FD5-6F62-B32BFDAB2A1E}"/>
              </a:ext>
            </a:extLst>
          </p:cNvPr>
          <p:cNvPicPr>
            <a:picLocks noChangeAspect="1"/>
          </p:cNvPicPr>
          <p:nvPr/>
        </p:nvPicPr>
        <p:blipFill>
          <a:blip r:embed="rId4"/>
          <a:stretch>
            <a:fillRect/>
          </a:stretch>
        </p:blipFill>
        <p:spPr>
          <a:xfrm>
            <a:off x="0" y="44216"/>
            <a:ext cx="2072871" cy="1163683"/>
          </a:xfrm>
          <a:prstGeom prst="rect">
            <a:avLst/>
          </a:prstGeom>
        </p:spPr>
      </p:pic>
    </p:spTree>
    <p:extLst>
      <p:ext uri="{BB962C8B-B14F-4D97-AF65-F5344CB8AC3E}">
        <p14:creationId xmlns:p14="http://schemas.microsoft.com/office/powerpoint/2010/main" val="269796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2" name="Rectangle 1">
            <a:extLst>
              <a:ext uri="{FF2B5EF4-FFF2-40B4-BE49-F238E27FC236}">
                <a16:creationId xmlns:a16="http://schemas.microsoft.com/office/drawing/2014/main" id="{573E0F6B-5CA0-9B97-67A1-CB20542191BC}"/>
              </a:ext>
            </a:extLst>
          </p:cNvPr>
          <p:cNvSpPr/>
          <p:nvPr/>
        </p:nvSpPr>
        <p:spPr>
          <a:xfrm>
            <a:off x="126858" y="1207899"/>
            <a:ext cx="6532560" cy="546794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3"/>
            </a:pPr>
            <a:r>
              <a:rPr lang="en-US" b="1" dirty="0"/>
              <a:t>Top Versatile Players</a:t>
            </a:r>
          </a:p>
          <a:p>
            <a:endParaRPr lang="en-US" b="1" dirty="0"/>
          </a:p>
          <a:p>
            <a:r>
              <a:rPr lang="en-US" b="1" dirty="0"/>
              <a:t>Objective:</a:t>
            </a:r>
            <a:r>
              <a:rPr lang="en-US" dirty="0"/>
              <a:t> </a:t>
            </a:r>
          </a:p>
          <a:p>
            <a:pPr>
              <a:buFont typeface="Arial" panose="020B0604020202020204" pitchFamily="34" charset="0"/>
              <a:buChar char="•"/>
            </a:pPr>
            <a:r>
              <a:rPr lang="en-US" dirty="0"/>
              <a:t>Identify players who contribute effectively in both batting and bowling.</a:t>
            </a:r>
          </a:p>
          <a:p>
            <a:pPr>
              <a:buFont typeface="Arial" panose="020B0604020202020204" pitchFamily="34" charset="0"/>
              <a:buChar char="•"/>
            </a:pPr>
            <a:endParaRPr lang="en-US" dirty="0"/>
          </a:p>
          <a:p>
            <a:r>
              <a:rPr lang="en-US" b="1" dirty="0"/>
              <a:t>Analysis:</a:t>
            </a:r>
            <a:r>
              <a:rPr lang="en-US" dirty="0"/>
              <a:t> </a:t>
            </a:r>
          </a:p>
          <a:p>
            <a:pPr>
              <a:buFont typeface="Arial" panose="020B0604020202020204" pitchFamily="34" charset="0"/>
              <a:buChar char="•"/>
            </a:pPr>
            <a:r>
              <a:rPr lang="en-US" dirty="0"/>
              <a:t>Players with high total runs and wicket counts were analyzed for all-round performance.</a:t>
            </a:r>
          </a:p>
          <a:p>
            <a:pPr>
              <a:buFont typeface="Arial" panose="020B0604020202020204" pitchFamily="34" charset="0"/>
              <a:buChar char="•"/>
            </a:pPr>
            <a:endParaRPr lang="en-US" dirty="0"/>
          </a:p>
          <a:p>
            <a:r>
              <a:rPr lang="en-US" b="1" dirty="0"/>
              <a:t>Insights:</a:t>
            </a:r>
            <a:endParaRPr lang="en-US" dirty="0"/>
          </a:p>
          <a:p>
            <a:pPr marL="742950" lvl="1" indent="-285750">
              <a:buFont typeface="Arial" panose="020B0604020202020204" pitchFamily="34" charset="0"/>
              <a:buChar char="•"/>
            </a:pPr>
            <a:r>
              <a:rPr lang="en-US" dirty="0"/>
              <a:t>Top all-rounders like Hardik Pandya and Andre Russell offer a unique combination of aggressive batting and effective bowling.</a:t>
            </a:r>
          </a:p>
          <a:p>
            <a:pPr marL="742950" lvl="1" indent="-285750">
              <a:buFont typeface="Arial" panose="020B0604020202020204" pitchFamily="34" charset="0"/>
              <a:buChar char="•"/>
            </a:pPr>
            <a:r>
              <a:rPr lang="en-US" dirty="0"/>
              <a:t>Players who can contribute in both aspects provide valuable flexibility for RCB, especially in situations requiring adaptability.</a:t>
            </a:r>
          </a:p>
          <a:p>
            <a:pPr marL="742950" lvl="1" indent="-285750">
              <a:buFont typeface="Arial" panose="020B0604020202020204" pitchFamily="34" charset="0"/>
              <a:buChar char="•"/>
            </a:pPr>
            <a:r>
              <a:rPr lang="en-US" dirty="0"/>
              <a:t>Such players consistently impact matches through their ability to shift the momentum in both innings.</a:t>
            </a:r>
          </a:p>
        </p:txBody>
      </p:sp>
      <p:graphicFrame>
        <p:nvGraphicFramePr>
          <p:cNvPr id="6" name="Chart 5">
            <a:extLst>
              <a:ext uri="{FF2B5EF4-FFF2-40B4-BE49-F238E27FC236}">
                <a16:creationId xmlns:a16="http://schemas.microsoft.com/office/drawing/2014/main" id="{DA259F6B-DBEE-E471-8121-B9C21E65A4AA}"/>
              </a:ext>
            </a:extLst>
          </p:cNvPr>
          <p:cNvGraphicFramePr>
            <a:graphicFrameLocks/>
          </p:cNvGraphicFramePr>
          <p:nvPr>
            <p:extLst>
              <p:ext uri="{D42A27DB-BD31-4B8C-83A1-F6EECF244321}">
                <p14:modId xmlns:p14="http://schemas.microsoft.com/office/powerpoint/2010/main" val="31498950"/>
              </p:ext>
            </p:extLst>
          </p:nvPr>
        </p:nvGraphicFramePr>
        <p:xfrm>
          <a:off x="6899564" y="1632858"/>
          <a:ext cx="5024958" cy="4683967"/>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D3BEE278-D19F-5B5E-70CD-1BC10271473C}"/>
              </a:ext>
            </a:extLst>
          </p:cNvPr>
          <p:cNvSpPr/>
          <p:nvPr/>
        </p:nvSpPr>
        <p:spPr>
          <a:xfrm>
            <a:off x="3086878" y="182153"/>
            <a:ext cx="6018244" cy="7757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lgerian" panose="04020705040A02060702" pitchFamily="82" charset="0"/>
              </a:rPr>
              <a:t>Analysis &amp; Key finding</a:t>
            </a:r>
            <a:endParaRPr lang="en-IN" sz="3600" b="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3718712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2" name="Rectangle 1">
            <a:extLst>
              <a:ext uri="{FF2B5EF4-FFF2-40B4-BE49-F238E27FC236}">
                <a16:creationId xmlns:a16="http://schemas.microsoft.com/office/drawing/2014/main" id="{573E0F6B-5CA0-9B97-67A1-CB20542191BC}"/>
              </a:ext>
            </a:extLst>
          </p:cNvPr>
          <p:cNvSpPr/>
          <p:nvPr/>
        </p:nvSpPr>
        <p:spPr>
          <a:xfrm>
            <a:off x="163803" y="1483567"/>
            <a:ext cx="6348963" cy="52344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4"/>
            </a:pPr>
            <a:r>
              <a:rPr lang="en-US" b="1" dirty="0"/>
              <a:t>Impact of Toss Decision</a:t>
            </a:r>
          </a:p>
          <a:p>
            <a:endParaRPr lang="en-US" b="1" dirty="0"/>
          </a:p>
          <a:p>
            <a:r>
              <a:rPr lang="en-US" b="1" dirty="0"/>
              <a:t>Objective:</a:t>
            </a:r>
            <a:r>
              <a:rPr lang="en-US" dirty="0"/>
              <a:t> </a:t>
            </a:r>
          </a:p>
          <a:p>
            <a:pPr>
              <a:buFont typeface="Arial" panose="020B0604020202020204" pitchFamily="34" charset="0"/>
              <a:buChar char="•"/>
            </a:pPr>
            <a:r>
              <a:rPr lang="en-US" dirty="0"/>
              <a:t>Analyze the influence of toss decisions (batting first or chasing) on match outcomes.</a:t>
            </a:r>
          </a:p>
          <a:p>
            <a:pPr>
              <a:buFont typeface="Arial" panose="020B0604020202020204" pitchFamily="34" charset="0"/>
              <a:buChar char="•"/>
            </a:pPr>
            <a:endParaRPr lang="en-US" dirty="0"/>
          </a:p>
          <a:p>
            <a:r>
              <a:rPr lang="en-US" b="1" dirty="0"/>
              <a:t>Analysis:</a:t>
            </a:r>
            <a:r>
              <a:rPr lang="en-US" dirty="0"/>
              <a:t> </a:t>
            </a:r>
          </a:p>
          <a:p>
            <a:pPr>
              <a:buFont typeface="Arial" panose="020B0604020202020204" pitchFamily="34" charset="0"/>
              <a:buChar char="•"/>
            </a:pPr>
            <a:r>
              <a:rPr lang="en-US" dirty="0"/>
              <a:t>Compared win/loss ratios for teams that chose to bat first versus those that chased.</a:t>
            </a:r>
          </a:p>
          <a:p>
            <a:pPr>
              <a:buFont typeface="Arial" panose="020B0604020202020204" pitchFamily="34" charset="0"/>
              <a:buChar char="•"/>
            </a:pPr>
            <a:endParaRPr lang="en-US" dirty="0"/>
          </a:p>
          <a:p>
            <a:r>
              <a:rPr lang="en-US" b="1" dirty="0"/>
              <a:t>Insights:</a:t>
            </a:r>
            <a:endParaRPr lang="en-US" dirty="0"/>
          </a:p>
          <a:p>
            <a:pPr marL="742950" lvl="1" indent="-285750">
              <a:buFont typeface="Arial" panose="020B0604020202020204" pitchFamily="34" charset="0"/>
              <a:buChar char="•"/>
            </a:pPr>
            <a:r>
              <a:rPr lang="en-US" dirty="0"/>
              <a:t>Teams opting to chase generally have a higher win rate, especially at venues like M. Chinnaswamy with smaller boundaries.</a:t>
            </a:r>
          </a:p>
          <a:p>
            <a:pPr marL="742950" lvl="1" indent="-285750">
              <a:buFont typeface="Arial" panose="020B0604020202020204" pitchFamily="34" charset="0"/>
              <a:buChar char="•"/>
            </a:pPr>
            <a:r>
              <a:rPr lang="en-US" dirty="0"/>
              <a:t>RCB performs better when chasing, highlighting the importance of winning the toss and strategic decision-making.</a:t>
            </a:r>
          </a:p>
          <a:p>
            <a:pPr marL="742950" lvl="1" indent="-285750">
              <a:buFont typeface="Arial" panose="020B0604020202020204" pitchFamily="34" charset="0"/>
              <a:buChar char="•"/>
            </a:pPr>
            <a:r>
              <a:rPr lang="en-US" dirty="0"/>
              <a:t>Toss decision impacts performance significantly at high-scoring venues.</a:t>
            </a:r>
          </a:p>
        </p:txBody>
      </p:sp>
      <p:graphicFrame>
        <p:nvGraphicFramePr>
          <p:cNvPr id="6" name="Chart 5">
            <a:extLst>
              <a:ext uri="{FF2B5EF4-FFF2-40B4-BE49-F238E27FC236}">
                <a16:creationId xmlns:a16="http://schemas.microsoft.com/office/drawing/2014/main" id="{76AA86CB-07DC-4906-EE1B-ABAEB7FD4440}"/>
              </a:ext>
            </a:extLst>
          </p:cNvPr>
          <p:cNvGraphicFramePr>
            <a:graphicFrameLocks/>
          </p:cNvGraphicFramePr>
          <p:nvPr>
            <p:extLst>
              <p:ext uri="{D42A27DB-BD31-4B8C-83A1-F6EECF244321}">
                <p14:modId xmlns:p14="http://schemas.microsoft.com/office/powerpoint/2010/main" val="3051360768"/>
              </p:ext>
            </p:extLst>
          </p:nvPr>
        </p:nvGraphicFramePr>
        <p:xfrm>
          <a:off x="6749143" y="1703382"/>
          <a:ext cx="5279054" cy="4576120"/>
        </p:xfrm>
        <a:graphic>
          <a:graphicData uri="http://schemas.openxmlformats.org/drawingml/2006/chart">
            <c:chart xmlns:c="http://schemas.openxmlformats.org/drawingml/2006/chart" xmlns:r="http://schemas.openxmlformats.org/officeDocument/2006/relationships" r:id="rId3"/>
          </a:graphicData>
        </a:graphic>
      </p:graphicFrame>
      <p:sp>
        <p:nvSpPr>
          <p:cNvPr id="7" name="Rectangle 6">
            <a:extLst>
              <a:ext uri="{FF2B5EF4-FFF2-40B4-BE49-F238E27FC236}">
                <a16:creationId xmlns:a16="http://schemas.microsoft.com/office/drawing/2014/main" id="{E5133201-1C8C-8777-FCED-F666F1D73EA7}"/>
              </a:ext>
            </a:extLst>
          </p:cNvPr>
          <p:cNvSpPr/>
          <p:nvPr/>
        </p:nvSpPr>
        <p:spPr>
          <a:xfrm>
            <a:off x="2615823" y="238197"/>
            <a:ext cx="6018244" cy="7757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lgerian" panose="04020705040A02060702" pitchFamily="82" charset="0"/>
              </a:rPr>
              <a:t>Analysis &amp; Key finding</a:t>
            </a:r>
            <a:endParaRPr lang="en-IN" sz="3600" b="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504312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2" name="Rectangle 1">
            <a:extLst>
              <a:ext uri="{FF2B5EF4-FFF2-40B4-BE49-F238E27FC236}">
                <a16:creationId xmlns:a16="http://schemas.microsoft.com/office/drawing/2014/main" id="{573E0F6B-5CA0-9B97-67A1-CB20542191BC}"/>
              </a:ext>
            </a:extLst>
          </p:cNvPr>
          <p:cNvSpPr/>
          <p:nvPr/>
        </p:nvSpPr>
        <p:spPr>
          <a:xfrm>
            <a:off x="163803" y="1483567"/>
            <a:ext cx="6348963" cy="523447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5"/>
            </a:pPr>
            <a:r>
              <a:rPr lang="en-US" b="1" dirty="0"/>
              <a:t>Boundary Frequency</a:t>
            </a:r>
          </a:p>
          <a:p>
            <a:endParaRPr lang="en-US" b="1" dirty="0"/>
          </a:p>
          <a:p>
            <a:r>
              <a:rPr lang="en-US" b="1" dirty="0"/>
              <a:t>Objective:</a:t>
            </a:r>
            <a:r>
              <a:rPr lang="en-US" dirty="0"/>
              <a:t> </a:t>
            </a:r>
          </a:p>
          <a:p>
            <a:pPr>
              <a:buFont typeface="Arial" panose="020B0604020202020204" pitchFamily="34" charset="0"/>
              <a:buChar char="•"/>
            </a:pPr>
            <a:r>
              <a:rPr lang="en-US" dirty="0"/>
              <a:t>Determine which players hit boundaries most frequently and assess their impact on scoring rates.</a:t>
            </a:r>
          </a:p>
          <a:p>
            <a:pPr>
              <a:buFont typeface="Arial" panose="020B0604020202020204" pitchFamily="34" charset="0"/>
              <a:buChar char="•"/>
            </a:pPr>
            <a:endParaRPr lang="en-US" dirty="0"/>
          </a:p>
          <a:p>
            <a:r>
              <a:rPr lang="en-US" b="1" dirty="0"/>
              <a:t>Analysis:</a:t>
            </a:r>
            <a:r>
              <a:rPr lang="en-US" dirty="0"/>
              <a:t> </a:t>
            </a:r>
          </a:p>
          <a:p>
            <a:pPr>
              <a:buFont typeface="Arial" panose="020B0604020202020204" pitchFamily="34" charset="0"/>
              <a:buChar char="•"/>
            </a:pPr>
            <a:r>
              <a:rPr lang="en-US" dirty="0"/>
              <a:t>Calculated the boundary frequency for top batsmen based on balls faced.</a:t>
            </a:r>
          </a:p>
          <a:p>
            <a:pPr>
              <a:buFont typeface="Arial" panose="020B0604020202020204" pitchFamily="34" charset="0"/>
              <a:buChar char="•"/>
            </a:pPr>
            <a:endParaRPr lang="en-US" dirty="0"/>
          </a:p>
          <a:p>
            <a:r>
              <a:rPr lang="en-US" b="1" dirty="0"/>
              <a:t>Insights:</a:t>
            </a:r>
            <a:endParaRPr lang="en-US" dirty="0"/>
          </a:p>
          <a:p>
            <a:pPr marL="742950" lvl="1" indent="-285750">
              <a:buFont typeface="Arial" panose="020B0604020202020204" pitchFamily="34" charset="0"/>
              <a:buChar char="•"/>
            </a:pPr>
            <a:r>
              <a:rPr lang="en-US" dirty="0"/>
              <a:t>Power hitters like Chris Gayle and Virat Kohli top the list with a high frequency of boundaries per ball faced.</a:t>
            </a:r>
          </a:p>
          <a:p>
            <a:pPr marL="742950" lvl="1" indent="-285750">
              <a:buFont typeface="Arial" panose="020B0604020202020204" pitchFamily="34" charset="0"/>
              <a:buChar char="•"/>
            </a:pPr>
            <a:r>
              <a:rPr lang="en-US" dirty="0"/>
              <a:t>Players who hit boundaries consistently tend to build rapid scoring momentum, crucial in shorter formats like T20.</a:t>
            </a:r>
          </a:p>
          <a:p>
            <a:pPr marL="742950" lvl="1" indent="-285750">
              <a:buFont typeface="Arial" panose="020B0604020202020204" pitchFamily="34" charset="0"/>
              <a:buChar char="•"/>
            </a:pPr>
            <a:r>
              <a:rPr lang="en-US" dirty="0"/>
              <a:t>RCB can leverage such players to dominate power plays and death overs with aggressive hitting.</a:t>
            </a:r>
          </a:p>
          <a:p>
            <a:pPr marL="742950" lvl="1" indent="-285750">
              <a:buFont typeface="Arial" panose="020B0604020202020204" pitchFamily="34" charset="0"/>
              <a:buChar char="•"/>
            </a:pPr>
            <a:endParaRPr lang="en-US" dirty="0"/>
          </a:p>
        </p:txBody>
      </p:sp>
      <p:sp>
        <p:nvSpPr>
          <p:cNvPr id="7" name="Rectangle 6">
            <a:extLst>
              <a:ext uri="{FF2B5EF4-FFF2-40B4-BE49-F238E27FC236}">
                <a16:creationId xmlns:a16="http://schemas.microsoft.com/office/drawing/2014/main" id="{E5133201-1C8C-8777-FCED-F666F1D73EA7}"/>
              </a:ext>
            </a:extLst>
          </p:cNvPr>
          <p:cNvSpPr/>
          <p:nvPr/>
        </p:nvSpPr>
        <p:spPr>
          <a:xfrm>
            <a:off x="3086878" y="182153"/>
            <a:ext cx="6018244" cy="7757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lgerian" panose="04020705040A02060702" pitchFamily="82" charset="0"/>
              </a:rPr>
              <a:t>Analysis &amp; Key finding</a:t>
            </a:r>
            <a:endParaRPr lang="en-IN" sz="3600" b="1" dirty="0">
              <a:solidFill>
                <a:schemeClr val="tx1"/>
              </a:solidFill>
              <a:latin typeface="Algerian" panose="04020705040A02060702" pitchFamily="82" charset="0"/>
            </a:endParaRPr>
          </a:p>
        </p:txBody>
      </p:sp>
      <p:graphicFrame>
        <p:nvGraphicFramePr>
          <p:cNvPr id="3" name="Chart 2">
            <a:extLst>
              <a:ext uri="{FF2B5EF4-FFF2-40B4-BE49-F238E27FC236}">
                <a16:creationId xmlns:a16="http://schemas.microsoft.com/office/drawing/2014/main" id="{A3295A71-F422-6C3D-87B7-C0AFA70C4ABA}"/>
              </a:ext>
            </a:extLst>
          </p:cNvPr>
          <p:cNvGraphicFramePr>
            <a:graphicFrameLocks/>
          </p:cNvGraphicFramePr>
          <p:nvPr>
            <p:extLst>
              <p:ext uri="{D42A27DB-BD31-4B8C-83A1-F6EECF244321}">
                <p14:modId xmlns:p14="http://schemas.microsoft.com/office/powerpoint/2010/main" val="2254710080"/>
              </p:ext>
            </p:extLst>
          </p:nvPr>
        </p:nvGraphicFramePr>
        <p:xfrm>
          <a:off x="6841981" y="1578427"/>
          <a:ext cx="5054549" cy="483170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2860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C4D09-78AF-E847-6553-E9AA07E6FDC0}"/>
              </a:ext>
            </a:extLst>
          </p:cNvPr>
          <p:cNvSpPr/>
          <p:nvPr/>
        </p:nvSpPr>
        <p:spPr>
          <a:xfrm>
            <a:off x="2472611" y="187518"/>
            <a:ext cx="7053943"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Algerian" panose="04020705040A02060702" pitchFamily="82" charset="0"/>
              </a:rPr>
              <a:t>Strategic Recommendations</a:t>
            </a:r>
          </a:p>
        </p:txBody>
      </p:sp>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3" name="TextBox 2">
            <a:extLst>
              <a:ext uri="{FF2B5EF4-FFF2-40B4-BE49-F238E27FC236}">
                <a16:creationId xmlns:a16="http://schemas.microsoft.com/office/drawing/2014/main" id="{63077140-A6AD-A906-99C9-33A93E3663CB}"/>
              </a:ext>
            </a:extLst>
          </p:cNvPr>
          <p:cNvSpPr txBox="1"/>
          <p:nvPr/>
        </p:nvSpPr>
        <p:spPr>
          <a:xfrm>
            <a:off x="1036435" y="1762542"/>
            <a:ext cx="9488496" cy="4401205"/>
          </a:xfrm>
          <a:prstGeom prst="rect">
            <a:avLst/>
          </a:prstGeom>
          <a:noFill/>
        </p:spPr>
        <p:txBody>
          <a:bodyPr wrap="square">
            <a:spAutoFit/>
          </a:bodyPr>
          <a:lstStyle/>
          <a:p>
            <a:pPr marL="342900" indent="-342900">
              <a:buFont typeface="+mj-lt"/>
              <a:buAutoNum type="arabicPeriod"/>
            </a:pPr>
            <a:r>
              <a:rPr lang="en-US" sz="2000" b="1" dirty="0"/>
              <a:t>Strengthening Death Over Strategy</a:t>
            </a:r>
          </a:p>
          <a:p>
            <a:endParaRPr lang="en-US" sz="2000" b="1" dirty="0"/>
          </a:p>
          <a:p>
            <a:r>
              <a:rPr lang="en-US" sz="2000" b="1" dirty="0"/>
              <a:t>Insight:</a:t>
            </a:r>
            <a:r>
              <a:rPr lang="en-US" sz="2000" dirty="0"/>
              <a:t> </a:t>
            </a:r>
          </a:p>
          <a:p>
            <a:pPr marL="285750" indent="-285750">
              <a:buFont typeface="Arial" panose="020B0604020202020204" pitchFamily="34" charset="0"/>
              <a:buChar char="•"/>
            </a:pPr>
            <a:r>
              <a:rPr lang="en-US" sz="2000" dirty="0"/>
              <a:t>The death overs (16-20) are where matches can drastically shift, and RCB has faced challenges here, particularly in terms of bowling.</a:t>
            </a:r>
          </a:p>
          <a:p>
            <a:pPr>
              <a:buFont typeface="Arial" panose="020B0604020202020204" pitchFamily="34" charset="0"/>
              <a:buChar char="•"/>
            </a:pPr>
            <a:endParaRPr lang="en-US" sz="2000" dirty="0"/>
          </a:p>
          <a:p>
            <a:r>
              <a:rPr lang="en-US" sz="2000" b="1" dirty="0"/>
              <a:t>Recommendation:</a:t>
            </a:r>
            <a:endParaRPr lang="en-US" sz="2000" dirty="0"/>
          </a:p>
          <a:p>
            <a:pPr marL="285750" indent="-285750">
              <a:buFont typeface="Arial" panose="020B0604020202020204" pitchFamily="34" charset="0"/>
              <a:buChar char="•"/>
            </a:pPr>
            <a:r>
              <a:rPr lang="en-US" sz="2000" dirty="0"/>
              <a:t>Prioritize acquiring death-over specialists like Jasprit Bumrah and Chris Morris to control the run flow.</a:t>
            </a:r>
          </a:p>
          <a:p>
            <a:pPr marL="285750" indent="-285750">
              <a:buFont typeface="Arial" panose="020B0604020202020204" pitchFamily="34" charset="0"/>
              <a:buChar char="•"/>
            </a:pPr>
            <a:r>
              <a:rPr lang="en-US" sz="2000" dirty="0"/>
              <a:t>Utilize bowlers with a proven record in the death overs to reduce the opponent’s scoring rate, focusing on tight yorkers and slower balls.</a:t>
            </a:r>
          </a:p>
          <a:p>
            <a:pPr marL="285750" indent="-285750">
              <a:buFont typeface="Arial" panose="020B0604020202020204" pitchFamily="34" charset="0"/>
              <a:buChar char="•"/>
            </a:pPr>
            <a:r>
              <a:rPr lang="en-US" sz="2000" dirty="0"/>
              <a:t>Focus on training existing bowlers like Mohammed Siraj and </a:t>
            </a:r>
            <a:r>
              <a:rPr lang="en-US" sz="2000" dirty="0" err="1"/>
              <a:t>Harshal</a:t>
            </a:r>
            <a:r>
              <a:rPr lang="en-US" sz="2000" dirty="0"/>
              <a:t> Patel to specialize in death-over strategies, leveraging their variations and pace.</a:t>
            </a:r>
          </a:p>
        </p:txBody>
      </p:sp>
    </p:spTree>
    <p:extLst>
      <p:ext uri="{BB962C8B-B14F-4D97-AF65-F5344CB8AC3E}">
        <p14:creationId xmlns:p14="http://schemas.microsoft.com/office/powerpoint/2010/main" val="1985432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C4D09-78AF-E847-6553-E9AA07E6FDC0}"/>
              </a:ext>
            </a:extLst>
          </p:cNvPr>
          <p:cNvSpPr/>
          <p:nvPr/>
        </p:nvSpPr>
        <p:spPr>
          <a:xfrm>
            <a:off x="2472611" y="187518"/>
            <a:ext cx="7053943"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Algerian" panose="04020705040A02060702" pitchFamily="82" charset="0"/>
              </a:rPr>
              <a:t>Strategic Recommendations</a:t>
            </a:r>
          </a:p>
        </p:txBody>
      </p:sp>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3" name="TextBox 2">
            <a:extLst>
              <a:ext uri="{FF2B5EF4-FFF2-40B4-BE49-F238E27FC236}">
                <a16:creationId xmlns:a16="http://schemas.microsoft.com/office/drawing/2014/main" id="{63077140-A6AD-A906-99C9-33A93E3663CB}"/>
              </a:ext>
            </a:extLst>
          </p:cNvPr>
          <p:cNvSpPr txBox="1"/>
          <p:nvPr/>
        </p:nvSpPr>
        <p:spPr>
          <a:xfrm>
            <a:off x="1036435" y="1762542"/>
            <a:ext cx="9488496" cy="4401205"/>
          </a:xfrm>
          <a:prstGeom prst="rect">
            <a:avLst/>
          </a:prstGeom>
          <a:noFill/>
        </p:spPr>
        <p:txBody>
          <a:bodyPr wrap="square">
            <a:spAutoFit/>
          </a:bodyPr>
          <a:lstStyle/>
          <a:p>
            <a:pPr marL="342900" indent="-342900">
              <a:buFont typeface="+mj-lt"/>
              <a:buAutoNum type="arabicPeriod" startAt="2"/>
            </a:pPr>
            <a:r>
              <a:rPr lang="en-US" sz="2000" b="1" dirty="0"/>
              <a:t>Home Ground Advantage Utilization</a:t>
            </a:r>
          </a:p>
          <a:p>
            <a:endParaRPr lang="en-US" sz="2000" b="1" dirty="0"/>
          </a:p>
          <a:p>
            <a:r>
              <a:rPr lang="en-US" sz="2000" b="1" dirty="0"/>
              <a:t>Insight:</a:t>
            </a:r>
            <a:r>
              <a:rPr lang="en-US" sz="2000" dirty="0"/>
              <a:t> </a:t>
            </a:r>
          </a:p>
          <a:p>
            <a:pPr marL="285750" indent="-285750">
              <a:buFont typeface="Arial" panose="020B0604020202020204" pitchFamily="34" charset="0"/>
              <a:buChar char="•"/>
            </a:pPr>
            <a:r>
              <a:rPr lang="en-US" sz="2000" dirty="0"/>
              <a:t>M. Chinnaswamy Stadium has a reputation as a high-scoring venue, favoring teams with explosive batsmen.</a:t>
            </a:r>
          </a:p>
          <a:p>
            <a:endParaRPr lang="en-US" sz="2000" dirty="0"/>
          </a:p>
          <a:p>
            <a:r>
              <a:rPr lang="en-US" sz="2000" b="1" dirty="0"/>
              <a:t>Recommendation:</a:t>
            </a:r>
            <a:endParaRPr lang="en-US" sz="2000" dirty="0"/>
          </a:p>
          <a:p>
            <a:pPr marL="285750" indent="-285750">
              <a:buFont typeface="Arial" panose="020B0604020202020204" pitchFamily="34" charset="0"/>
              <a:buChar char="•"/>
            </a:pPr>
            <a:r>
              <a:rPr lang="en-US" sz="2000" dirty="0"/>
              <a:t>Strengthen batting depth with power hitters such as Glenn Maxwell and AB de Villiers, capitalizing on the shorter boundaries.</a:t>
            </a:r>
          </a:p>
          <a:p>
            <a:pPr marL="285750" indent="-285750">
              <a:buFont typeface="Arial" panose="020B0604020202020204" pitchFamily="34" charset="0"/>
              <a:buChar char="•"/>
            </a:pPr>
            <a:r>
              <a:rPr lang="en-US" sz="2000" dirty="0"/>
              <a:t>Play to the home advantage by building the team around fast-scoring batsmen and bowlers who are adept at defending in high-scoring scenarios.</a:t>
            </a:r>
          </a:p>
          <a:p>
            <a:pPr marL="285750" indent="-285750">
              <a:buFont typeface="Arial" panose="020B0604020202020204" pitchFamily="34" charset="0"/>
              <a:buChar char="•"/>
            </a:pPr>
            <a:r>
              <a:rPr lang="en-US" sz="2000" dirty="0"/>
              <a:t>RCB should consider chasing more often at home, as they have historically had higher success rates when batting second.</a:t>
            </a:r>
          </a:p>
        </p:txBody>
      </p:sp>
    </p:spTree>
    <p:extLst>
      <p:ext uri="{BB962C8B-B14F-4D97-AF65-F5344CB8AC3E}">
        <p14:creationId xmlns:p14="http://schemas.microsoft.com/office/powerpoint/2010/main" val="1418080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C4D09-78AF-E847-6553-E9AA07E6FDC0}"/>
              </a:ext>
            </a:extLst>
          </p:cNvPr>
          <p:cNvSpPr/>
          <p:nvPr/>
        </p:nvSpPr>
        <p:spPr>
          <a:xfrm>
            <a:off x="2472611" y="187518"/>
            <a:ext cx="7053943"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Algerian" panose="04020705040A02060702" pitchFamily="82" charset="0"/>
              </a:rPr>
              <a:t>Strategic Recommendations</a:t>
            </a:r>
          </a:p>
        </p:txBody>
      </p:sp>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3" name="TextBox 2">
            <a:extLst>
              <a:ext uri="{FF2B5EF4-FFF2-40B4-BE49-F238E27FC236}">
                <a16:creationId xmlns:a16="http://schemas.microsoft.com/office/drawing/2014/main" id="{63077140-A6AD-A906-99C9-33A93E3663CB}"/>
              </a:ext>
            </a:extLst>
          </p:cNvPr>
          <p:cNvSpPr txBox="1"/>
          <p:nvPr/>
        </p:nvSpPr>
        <p:spPr>
          <a:xfrm>
            <a:off x="1036435" y="1762542"/>
            <a:ext cx="9488496" cy="4832092"/>
          </a:xfrm>
          <a:prstGeom prst="rect">
            <a:avLst/>
          </a:prstGeom>
          <a:noFill/>
        </p:spPr>
        <p:txBody>
          <a:bodyPr wrap="square">
            <a:spAutoFit/>
          </a:bodyPr>
          <a:lstStyle/>
          <a:p>
            <a:pPr marL="457200" indent="-457200">
              <a:buFont typeface="+mj-lt"/>
              <a:buAutoNum type="arabicPeriod" startAt="3"/>
            </a:pPr>
            <a:r>
              <a:rPr lang="en-US" sz="2000" b="1" dirty="0"/>
              <a:t>Prioritize Versatile All-rounders</a:t>
            </a:r>
          </a:p>
          <a:p>
            <a:endParaRPr lang="en-US" sz="2000" b="1" dirty="0"/>
          </a:p>
          <a:p>
            <a:r>
              <a:rPr lang="en-US" sz="2000" b="1" dirty="0"/>
              <a:t>Insight:</a:t>
            </a:r>
            <a:r>
              <a:rPr lang="en-US" sz="2000" dirty="0"/>
              <a:t> </a:t>
            </a:r>
          </a:p>
          <a:p>
            <a:pPr marL="285750" indent="-285750">
              <a:buFont typeface="Arial" panose="020B0604020202020204" pitchFamily="34" charset="0"/>
              <a:buChar char="•"/>
            </a:pPr>
            <a:r>
              <a:rPr lang="en-US" sz="2000" dirty="0"/>
              <a:t>Players who contribute with both bat and ball have a significant impact on team flexibility, particularly in the T20 format.</a:t>
            </a:r>
          </a:p>
          <a:p>
            <a:pPr>
              <a:buFont typeface="Arial" panose="020B0604020202020204" pitchFamily="34" charset="0"/>
              <a:buChar char="•"/>
            </a:pPr>
            <a:endParaRPr lang="en-US" sz="2000" dirty="0"/>
          </a:p>
          <a:p>
            <a:r>
              <a:rPr lang="en-US" sz="2000" b="1" dirty="0"/>
              <a:t>Recommendation:</a:t>
            </a:r>
            <a:endParaRPr lang="en-US" sz="2000" dirty="0"/>
          </a:p>
          <a:p>
            <a:pPr marL="285750" indent="-285750">
              <a:buFont typeface="Arial" panose="020B0604020202020204" pitchFamily="34" charset="0"/>
              <a:buChar char="•"/>
            </a:pPr>
            <a:r>
              <a:rPr lang="en-US" sz="2000" dirty="0"/>
              <a:t>Focus on acquiring or retaining versatile all-rounders like Hardik Pandya and Marcus </a:t>
            </a:r>
            <a:r>
              <a:rPr lang="en-US" sz="2000" dirty="0" err="1"/>
              <a:t>Stoinis</a:t>
            </a:r>
            <a:r>
              <a:rPr lang="en-US" sz="2000" dirty="0"/>
              <a:t>, who can adapt to both offensive and defensive roles.</a:t>
            </a:r>
          </a:p>
          <a:p>
            <a:pPr marL="285750" indent="-285750">
              <a:buFont typeface="Arial" panose="020B0604020202020204" pitchFamily="34" charset="0"/>
              <a:buChar char="•"/>
            </a:pPr>
            <a:r>
              <a:rPr lang="en-US" sz="2000" dirty="0"/>
              <a:t>Develop current players like Washington Sundar to take on a more versatile role, balancing the team and providing depth in both batting and bowling.</a:t>
            </a:r>
          </a:p>
          <a:p>
            <a:pPr marL="285750" indent="-285750">
              <a:buFont typeface="Arial" panose="020B0604020202020204" pitchFamily="34" charset="0"/>
              <a:buChar char="•"/>
            </a:pPr>
            <a:r>
              <a:rPr lang="en-US" sz="2000" dirty="0"/>
              <a:t>Use versatile players strategically during critical overs to either consolidate batting or break partnerships with bowling.</a:t>
            </a:r>
          </a:p>
        </p:txBody>
      </p:sp>
    </p:spTree>
    <p:extLst>
      <p:ext uri="{BB962C8B-B14F-4D97-AF65-F5344CB8AC3E}">
        <p14:creationId xmlns:p14="http://schemas.microsoft.com/office/powerpoint/2010/main" val="1211604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C4D09-78AF-E847-6553-E9AA07E6FDC0}"/>
              </a:ext>
            </a:extLst>
          </p:cNvPr>
          <p:cNvSpPr/>
          <p:nvPr/>
        </p:nvSpPr>
        <p:spPr>
          <a:xfrm>
            <a:off x="2472611" y="187518"/>
            <a:ext cx="7053943" cy="67089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Algerian" panose="04020705040A02060702" pitchFamily="82" charset="0"/>
              </a:rPr>
              <a:t>Final </a:t>
            </a:r>
            <a:r>
              <a:rPr lang="en-US" sz="3600" b="1" dirty="0">
                <a:solidFill>
                  <a:schemeClr val="tx1"/>
                </a:solidFill>
                <a:latin typeface="Algerian" panose="04020705040A02060702" pitchFamily="82" charset="0"/>
              </a:rPr>
              <a:t>Dashboard</a:t>
            </a:r>
            <a:endParaRPr lang="en-IN" sz="3600" b="1" dirty="0">
              <a:solidFill>
                <a:schemeClr val="tx1"/>
              </a:solidFill>
              <a:latin typeface="Algerian" panose="04020705040A02060702" pitchFamily="82" charset="0"/>
            </a:endParaRPr>
          </a:p>
        </p:txBody>
      </p:sp>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pic>
        <p:nvPicPr>
          <p:cNvPr id="6" name="Picture 5">
            <a:extLst>
              <a:ext uri="{FF2B5EF4-FFF2-40B4-BE49-F238E27FC236}">
                <a16:creationId xmlns:a16="http://schemas.microsoft.com/office/drawing/2014/main" id="{8991DCAB-FCF2-5FDB-D5D3-9CD4F1299E91}"/>
              </a:ext>
            </a:extLst>
          </p:cNvPr>
          <p:cNvPicPr>
            <a:picLocks noChangeAspect="1"/>
          </p:cNvPicPr>
          <p:nvPr/>
        </p:nvPicPr>
        <p:blipFill>
          <a:blip r:embed="rId3"/>
          <a:stretch>
            <a:fillRect/>
          </a:stretch>
        </p:blipFill>
        <p:spPr>
          <a:xfrm>
            <a:off x="149290" y="1334278"/>
            <a:ext cx="11909785" cy="5402423"/>
          </a:xfrm>
          <a:prstGeom prst="rect">
            <a:avLst/>
          </a:prstGeom>
        </p:spPr>
      </p:pic>
    </p:spTree>
    <p:extLst>
      <p:ext uri="{BB962C8B-B14F-4D97-AF65-F5344CB8AC3E}">
        <p14:creationId xmlns:p14="http://schemas.microsoft.com/office/powerpoint/2010/main" val="17737517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C4D09-78AF-E847-6553-E9AA07E6FDC0}"/>
              </a:ext>
            </a:extLst>
          </p:cNvPr>
          <p:cNvSpPr/>
          <p:nvPr/>
        </p:nvSpPr>
        <p:spPr>
          <a:xfrm>
            <a:off x="3577960" y="289077"/>
            <a:ext cx="4226768" cy="8039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1"/>
                </a:solidFill>
                <a:latin typeface="Algerian" panose="04020705040A02060702" pitchFamily="82" charset="0"/>
              </a:rPr>
              <a:t>Conclusion</a:t>
            </a:r>
          </a:p>
        </p:txBody>
      </p:sp>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10" name="TextBox 9">
            <a:extLst>
              <a:ext uri="{FF2B5EF4-FFF2-40B4-BE49-F238E27FC236}">
                <a16:creationId xmlns:a16="http://schemas.microsoft.com/office/drawing/2014/main" id="{94C33210-AA7A-9B77-68D3-DC586B670A46}"/>
              </a:ext>
            </a:extLst>
          </p:cNvPr>
          <p:cNvSpPr txBox="1"/>
          <p:nvPr/>
        </p:nvSpPr>
        <p:spPr>
          <a:xfrm>
            <a:off x="794327" y="1782147"/>
            <a:ext cx="10409382" cy="4093428"/>
          </a:xfrm>
          <a:prstGeom prst="rect">
            <a:avLst/>
          </a:prstGeom>
          <a:noFill/>
        </p:spPr>
        <p:txBody>
          <a:bodyPr wrap="square" rtlCol="0">
            <a:spAutoFit/>
          </a:bodyPr>
          <a:lstStyle/>
          <a:p>
            <a:pPr marL="285750" indent="-285750">
              <a:buFont typeface="Arial" panose="020B0604020202020204" pitchFamily="34" charset="0"/>
              <a:buChar char="•"/>
            </a:pPr>
            <a:r>
              <a:rPr lang="en-US" sz="2000" dirty="0"/>
              <a:t>By focusing on building a team around versatile players and death-over specialists, RCB can address the key challenges that have plagued their performance in past seasons.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Leveraging the home ground advantage, particularly with explosive batting, will significantly increase their chances of winning critical home games.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Strategic acquisition and nurturing of players who can perform under pressure, in both batting and bowling, will elevate RCB to become serious contenders in future IPL seasons.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Consistent execution of these strategies will not only improve RCB's tournament performance but also increase their likelihood of securing a IPL trophy.</a:t>
            </a:r>
            <a:endParaRPr lang="en-IN" sz="2000" dirty="0"/>
          </a:p>
        </p:txBody>
      </p:sp>
    </p:spTree>
    <p:extLst>
      <p:ext uri="{BB962C8B-B14F-4D97-AF65-F5344CB8AC3E}">
        <p14:creationId xmlns:p14="http://schemas.microsoft.com/office/powerpoint/2010/main" val="13439048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ree Cricket PowerPoint Template and Google Slides Theme">
            <a:extLst>
              <a:ext uri="{FF2B5EF4-FFF2-40B4-BE49-F238E27FC236}">
                <a16:creationId xmlns:a16="http://schemas.microsoft.com/office/drawing/2014/main" id="{094D4DB6-94E0-1402-EE02-87BCF57C19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8780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BA72881-1F11-6780-A420-F7960628807B}"/>
              </a:ext>
            </a:extLst>
          </p:cNvPr>
          <p:cNvSpPr txBox="1"/>
          <p:nvPr/>
        </p:nvSpPr>
        <p:spPr>
          <a:xfrm>
            <a:off x="786876" y="1616260"/>
            <a:ext cx="6133375" cy="4893647"/>
          </a:xfrm>
          <a:prstGeom prst="rect">
            <a:avLst/>
          </a:prstGeom>
          <a:noFill/>
        </p:spPr>
        <p:txBody>
          <a:bodyPr wrap="square">
            <a:spAutoFit/>
          </a:bodyPr>
          <a:lstStyle/>
          <a:p>
            <a:pPr>
              <a:buFont typeface="Arial" panose="020B0604020202020204" pitchFamily="34" charset="0"/>
              <a:buChar char="•"/>
            </a:pPr>
            <a:r>
              <a:rPr lang="en-US" sz="2400" dirty="0">
                <a:latin typeface="Algerian" panose="04020705040A02060702" pitchFamily="82" charset="0"/>
              </a:rPr>
              <a:t>Introduction</a:t>
            </a:r>
          </a:p>
          <a:p>
            <a:pPr>
              <a:buFont typeface="Arial" panose="020B0604020202020204" pitchFamily="34" charset="0"/>
              <a:buChar char="•"/>
            </a:pPr>
            <a:endParaRPr lang="en-US" sz="2400" dirty="0">
              <a:latin typeface="Algerian" panose="04020705040A02060702" pitchFamily="82" charset="0"/>
            </a:endParaRPr>
          </a:p>
          <a:p>
            <a:pPr>
              <a:buFont typeface="Arial" panose="020B0604020202020204" pitchFamily="34" charset="0"/>
              <a:buChar char="•"/>
            </a:pPr>
            <a:r>
              <a:rPr lang="en-US" sz="2400" dirty="0">
                <a:latin typeface="Algerian" panose="04020705040A02060702" pitchFamily="82" charset="0"/>
              </a:rPr>
              <a:t>Objectives with Problem Statement</a:t>
            </a:r>
          </a:p>
          <a:p>
            <a:pPr>
              <a:buFont typeface="Arial" panose="020B0604020202020204" pitchFamily="34" charset="0"/>
              <a:buChar char="•"/>
            </a:pPr>
            <a:endParaRPr lang="en-US" sz="2400" dirty="0">
              <a:latin typeface="Algerian" panose="04020705040A02060702" pitchFamily="82" charset="0"/>
            </a:endParaRPr>
          </a:p>
          <a:p>
            <a:pPr>
              <a:buFont typeface="Arial" panose="020B0604020202020204" pitchFamily="34" charset="0"/>
              <a:buChar char="•"/>
            </a:pPr>
            <a:r>
              <a:rPr lang="en-US" sz="2400" dirty="0">
                <a:latin typeface="Algerian" panose="04020705040A02060702" pitchFamily="82" charset="0"/>
              </a:rPr>
              <a:t>Data Overview</a:t>
            </a:r>
          </a:p>
          <a:p>
            <a:pPr>
              <a:buFont typeface="Arial" panose="020B0604020202020204" pitchFamily="34" charset="0"/>
              <a:buChar char="•"/>
            </a:pPr>
            <a:endParaRPr lang="en-US" sz="2400" dirty="0">
              <a:latin typeface="Algerian" panose="04020705040A02060702" pitchFamily="82" charset="0"/>
            </a:endParaRPr>
          </a:p>
          <a:p>
            <a:pPr>
              <a:buFont typeface="Arial" panose="020B0604020202020204" pitchFamily="34" charset="0"/>
              <a:buChar char="•"/>
            </a:pPr>
            <a:r>
              <a:rPr lang="en-US" sz="2400" dirty="0">
                <a:latin typeface="Algerian" panose="04020705040A02060702" pitchFamily="82" charset="0"/>
              </a:rPr>
              <a:t>Methodology</a:t>
            </a:r>
          </a:p>
          <a:p>
            <a:pPr>
              <a:buFont typeface="Arial" panose="020B0604020202020204" pitchFamily="34" charset="0"/>
              <a:buChar char="•"/>
            </a:pPr>
            <a:endParaRPr lang="en-US" sz="2400" dirty="0">
              <a:latin typeface="Algerian" panose="04020705040A02060702" pitchFamily="82" charset="0"/>
            </a:endParaRPr>
          </a:p>
          <a:p>
            <a:pPr>
              <a:buFont typeface="Arial" panose="020B0604020202020204" pitchFamily="34" charset="0"/>
              <a:buChar char="•"/>
            </a:pPr>
            <a:r>
              <a:rPr lang="en-US" sz="2400" dirty="0">
                <a:latin typeface="Algerian" panose="04020705040A02060702" pitchFamily="82" charset="0"/>
              </a:rPr>
              <a:t>Analysis &amp; Key finding</a:t>
            </a:r>
          </a:p>
          <a:p>
            <a:pPr>
              <a:buFont typeface="Arial" panose="020B0604020202020204" pitchFamily="34" charset="0"/>
              <a:buChar char="•"/>
            </a:pPr>
            <a:endParaRPr lang="en-US" sz="2400" dirty="0">
              <a:latin typeface="Algerian" panose="04020705040A02060702" pitchFamily="82" charset="0"/>
            </a:endParaRPr>
          </a:p>
          <a:p>
            <a:pPr>
              <a:buFont typeface="Arial" panose="020B0604020202020204" pitchFamily="34" charset="0"/>
              <a:buChar char="•"/>
            </a:pPr>
            <a:r>
              <a:rPr lang="en-US" sz="2400" dirty="0">
                <a:latin typeface="Algerian" panose="04020705040A02060702" pitchFamily="82" charset="0"/>
              </a:rPr>
              <a:t>Strategic Recommendations</a:t>
            </a:r>
          </a:p>
          <a:p>
            <a:pPr>
              <a:buFont typeface="Arial" panose="020B0604020202020204" pitchFamily="34" charset="0"/>
              <a:buChar char="•"/>
            </a:pPr>
            <a:endParaRPr lang="en-US" sz="2400" dirty="0">
              <a:latin typeface="Algerian" panose="04020705040A02060702" pitchFamily="82" charset="0"/>
            </a:endParaRPr>
          </a:p>
          <a:p>
            <a:pPr>
              <a:buFont typeface="Arial" panose="020B0604020202020204" pitchFamily="34" charset="0"/>
              <a:buChar char="•"/>
            </a:pPr>
            <a:r>
              <a:rPr lang="en-US" sz="2400" dirty="0">
                <a:latin typeface="Algerian" panose="04020705040A02060702" pitchFamily="82" charset="0"/>
              </a:rPr>
              <a:t>Conclusion</a:t>
            </a:r>
          </a:p>
        </p:txBody>
      </p:sp>
      <p:sp>
        <p:nvSpPr>
          <p:cNvPr id="7" name="TextBox 6">
            <a:extLst>
              <a:ext uri="{FF2B5EF4-FFF2-40B4-BE49-F238E27FC236}">
                <a16:creationId xmlns:a16="http://schemas.microsoft.com/office/drawing/2014/main" id="{77307F90-7331-B17A-88C2-413C4E95523F}"/>
              </a:ext>
            </a:extLst>
          </p:cNvPr>
          <p:cNvSpPr txBox="1"/>
          <p:nvPr/>
        </p:nvSpPr>
        <p:spPr>
          <a:xfrm>
            <a:off x="2326338" y="251926"/>
            <a:ext cx="6808236" cy="646331"/>
          </a:xfrm>
          <a:prstGeom prst="rect">
            <a:avLst/>
          </a:prstGeom>
          <a:noFill/>
          <a:ln>
            <a:noFill/>
          </a:ln>
        </p:spPr>
        <p:txBody>
          <a:bodyPr wrap="square">
            <a:spAutoFit/>
          </a:bodyPr>
          <a:lstStyle/>
          <a:p>
            <a:pPr algn="ctr"/>
            <a:r>
              <a:rPr lang="en-US" sz="3600" b="1" dirty="0">
                <a:latin typeface="Algerian" panose="04020705040A02060702" pitchFamily="82" charset="0"/>
              </a:rPr>
              <a:t>Content Overview</a:t>
            </a:r>
          </a:p>
        </p:txBody>
      </p:sp>
      <p:pic>
        <p:nvPicPr>
          <p:cNvPr id="9" name="Picture 8">
            <a:extLst>
              <a:ext uri="{FF2B5EF4-FFF2-40B4-BE49-F238E27FC236}">
                <a16:creationId xmlns:a16="http://schemas.microsoft.com/office/drawing/2014/main" id="{0A875B2A-7701-C330-4851-A14AACD1EB68}"/>
              </a:ext>
            </a:extLst>
          </p:cNvPr>
          <p:cNvPicPr>
            <a:picLocks noChangeAspect="1"/>
          </p:cNvPicPr>
          <p:nvPr/>
        </p:nvPicPr>
        <p:blipFill>
          <a:blip r:embed="rId2"/>
          <a:stretch>
            <a:fillRect/>
          </a:stretch>
        </p:blipFill>
        <p:spPr>
          <a:xfrm>
            <a:off x="0" y="44216"/>
            <a:ext cx="2072871" cy="1163683"/>
          </a:xfrm>
          <a:prstGeom prst="rect">
            <a:avLst/>
          </a:prstGeom>
        </p:spPr>
      </p:pic>
      <p:pic>
        <p:nvPicPr>
          <p:cNvPr id="3082" name="Picture 10" descr="Data Analytics In T20 Cricket World Cup ...">
            <a:extLst>
              <a:ext uri="{FF2B5EF4-FFF2-40B4-BE49-F238E27FC236}">
                <a16:creationId xmlns:a16="http://schemas.microsoft.com/office/drawing/2014/main" id="{405BA473-4D5B-A32D-4969-B39507BFE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0251" y="3125756"/>
            <a:ext cx="5085952" cy="348031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2620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1BD4DA-2BF7-CF1A-1FF6-3AFEF79095EE}"/>
              </a:ext>
            </a:extLst>
          </p:cNvPr>
          <p:cNvSpPr txBox="1"/>
          <p:nvPr/>
        </p:nvSpPr>
        <p:spPr>
          <a:xfrm>
            <a:off x="541176" y="1698536"/>
            <a:ext cx="11262047" cy="4462760"/>
          </a:xfrm>
          <a:prstGeom prst="rect">
            <a:avLst/>
          </a:prstGeom>
          <a:noFill/>
        </p:spPr>
        <p:txBody>
          <a:bodyPr wrap="square">
            <a:spAutoFit/>
          </a:bodyPr>
          <a:lstStyle/>
          <a:p>
            <a:r>
              <a:rPr lang="en-US" sz="2000" dirty="0"/>
              <a:t>The Royal Challengers Bangalore (RCB) has been a competitive franchise in the IPL. Our analysis focuses on understanding the team's past performance, identifying key players, and optimizing strategies for better results in upcoming seasons. This data-driven approach will guide our insights to enhance team performance and capitalize on strengths.</a:t>
            </a:r>
          </a:p>
          <a:p>
            <a:endParaRPr lang="en-US" sz="2000" dirty="0"/>
          </a:p>
          <a:p>
            <a:r>
              <a:rPr lang="en-US" sz="2400" b="1" dirty="0"/>
              <a:t>Key Focus Areas:</a:t>
            </a:r>
            <a:endParaRPr lang="en-US" sz="2400" dirty="0"/>
          </a:p>
          <a:p>
            <a:pPr marL="742950" lvl="1" indent="-285750">
              <a:buFont typeface="Arial" panose="020B0604020202020204" pitchFamily="34" charset="0"/>
              <a:buChar char="•"/>
            </a:pPr>
            <a:r>
              <a:rPr lang="en-US" sz="2000" dirty="0"/>
              <a:t>Performance analysis across multiple IPL seasons.</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Identifying high-performing players based on both batting and bowling metrics.</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Analyzing home ground advantage and key matches.</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Offering strategic recommendations based on the data.</a:t>
            </a:r>
          </a:p>
        </p:txBody>
      </p:sp>
      <p:pic>
        <p:nvPicPr>
          <p:cNvPr id="5" name="Picture 4">
            <a:extLst>
              <a:ext uri="{FF2B5EF4-FFF2-40B4-BE49-F238E27FC236}">
                <a16:creationId xmlns:a16="http://schemas.microsoft.com/office/drawing/2014/main" id="{40E6A016-9153-2CE0-97AE-A77FD17A5E19}"/>
              </a:ext>
            </a:extLst>
          </p:cNvPr>
          <p:cNvPicPr>
            <a:picLocks noChangeAspect="1"/>
          </p:cNvPicPr>
          <p:nvPr/>
        </p:nvPicPr>
        <p:blipFill>
          <a:blip r:embed="rId2"/>
          <a:stretch>
            <a:fillRect/>
          </a:stretch>
        </p:blipFill>
        <p:spPr>
          <a:xfrm>
            <a:off x="0" y="44216"/>
            <a:ext cx="2072871" cy="1163683"/>
          </a:xfrm>
          <a:prstGeom prst="rect">
            <a:avLst/>
          </a:prstGeom>
        </p:spPr>
      </p:pic>
      <p:sp>
        <p:nvSpPr>
          <p:cNvPr id="6" name="Rectangle 5">
            <a:extLst>
              <a:ext uri="{FF2B5EF4-FFF2-40B4-BE49-F238E27FC236}">
                <a16:creationId xmlns:a16="http://schemas.microsoft.com/office/drawing/2014/main" id="{FEF15BE2-4E65-0AB6-89E3-EEC15E6B8AD6}"/>
              </a:ext>
            </a:extLst>
          </p:cNvPr>
          <p:cNvSpPr/>
          <p:nvPr/>
        </p:nvSpPr>
        <p:spPr>
          <a:xfrm>
            <a:off x="2841275" y="278639"/>
            <a:ext cx="5008880"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Algerian" panose="04020705040A02060702" pitchFamily="82" charset="0"/>
              </a:rPr>
              <a:t>Introduction</a:t>
            </a:r>
            <a:endParaRPr lang="en-IN" sz="3600" dirty="0">
              <a:solidFill>
                <a:schemeClr val="tx1"/>
              </a:solidFill>
              <a:latin typeface="Algerian" panose="04020705040A02060702" pitchFamily="82" charset="0"/>
            </a:endParaRPr>
          </a:p>
        </p:txBody>
      </p:sp>
    </p:spTree>
    <p:extLst>
      <p:ext uri="{BB962C8B-B14F-4D97-AF65-F5344CB8AC3E}">
        <p14:creationId xmlns:p14="http://schemas.microsoft.com/office/powerpoint/2010/main" val="380581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05975B-3BFF-4BE9-9798-AEAF075DFC7F}"/>
              </a:ext>
            </a:extLst>
          </p:cNvPr>
          <p:cNvSpPr/>
          <p:nvPr/>
        </p:nvSpPr>
        <p:spPr>
          <a:xfrm>
            <a:off x="1401290" y="293499"/>
            <a:ext cx="8808098"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Algerian" panose="04020705040A02060702" pitchFamily="82" charset="0"/>
              </a:rPr>
              <a:t>Objectives</a:t>
            </a:r>
          </a:p>
        </p:txBody>
      </p:sp>
      <p:pic>
        <p:nvPicPr>
          <p:cNvPr id="5" name="Picture 4">
            <a:extLst>
              <a:ext uri="{FF2B5EF4-FFF2-40B4-BE49-F238E27FC236}">
                <a16:creationId xmlns:a16="http://schemas.microsoft.com/office/drawing/2014/main" id="{8D6E6849-FEAF-7CE1-13BB-849E167F3BD3}"/>
              </a:ext>
            </a:extLst>
          </p:cNvPr>
          <p:cNvPicPr>
            <a:picLocks noChangeAspect="1"/>
          </p:cNvPicPr>
          <p:nvPr/>
        </p:nvPicPr>
        <p:blipFill>
          <a:blip r:embed="rId2"/>
          <a:stretch>
            <a:fillRect/>
          </a:stretch>
        </p:blipFill>
        <p:spPr>
          <a:xfrm>
            <a:off x="0" y="44216"/>
            <a:ext cx="2072871" cy="1163683"/>
          </a:xfrm>
          <a:prstGeom prst="rect">
            <a:avLst/>
          </a:prstGeom>
        </p:spPr>
      </p:pic>
      <p:sp>
        <p:nvSpPr>
          <p:cNvPr id="7" name="TextBox 6">
            <a:extLst>
              <a:ext uri="{FF2B5EF4-FFF2-40B4-BE49-F238E27FC236}">
                <a16:creationId xmlns:a16="http://schemas.microsoft.com/office/drawing/2014/main" id="{A023171B-DBBA-3F65-4E20-E8BD76585A18}"/>
              </a:ext>
            </a:extLst>
          </p:cNvPr>
          <p:cNvSpPr txBox="1"/>
          <p:nvPr/>
        </p:nvSpPr>
        <p:spPr>
          <a:xfrm>
            <a:off x="693198" y="1980170"/>
            <a:ext cx="11044335" cy="4154984"/>
          </a:xfrm>
          <a:prstGeom prst="rect">
            <a:avLst/>
          </a:prstGeom>
          <a:noFill/>
        </p:spPr>
        <p:txBody>
          <a:bodyPr wrap="square">
            <a:spAutoFit/>
          </a:bodyPr>
          <a:lstStyle/>
          <a:p>
            <a:pPr marL="342900" indent="-342900">
              <a:buFont typeface="Arial" panose="020B0604020202020204" pitchFamily="34" charset="0"/>
              <a:buChar char="•"/>
            </a:pPr>
            <a:r>
              <a:rPr lang="en-US" sz="2400" dirty="0"/>
              <a:t>To analyze past RCB performance and identify contributing factors.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evaluate top-performing players based on batting, bowling, and versatility.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study the impact of home ground advantage on team performance.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provide actionable strategies and recommendations to strengthen RCB’s approach.</a:t>
            </a: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15897776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C05975B-3BFF-4BE9-9798-AEAF075DFC7F}"/>
              </a:ext>
            </a:extLst>
          </p:cNvPr>
          <p:cNvSpPr/>
          <p:nvPr/>
        </p:nvSpPr>
        <p:spPr>
          <a:xfrm>
            <a:off x="1382817" y="534405"/>
            <a:ext cx="8808098"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Algerian" panose="04020705040A02060702" pitchFamily="82" charset="0"/>
              </a:rPr>
              <a:t>Problem Statement</a:t>
            </a:r>
          </a:p>
        </p:txBody>
      </p:sp>
      <p:pic>
        <p:nvPicPr>
          <p:cNvPr id="5" name="Picture 4">
            <a:extLst>
              <a:ext uri="{FF2B5EF4-FFF2-40B4-BE49-F238E27FC236}">
                <a16:creationId xmlns:a16="http://schemas.microsoft.com/office/drawing/2014/main" id="{8D6E6849-FEAF-7CE1-13BB-849E167F3BD3}"/>
              </a:ext>
            </a:extLst>
          </p:cNvPr>
          <p:cNvPicPr>
            <a:picLocks noChangeAspect="1"/>
          </p:cNvPicPr>
          <p:nvPr/>
        </p:nvPicPr>
        <p:blipFill>
          <a:blip r:embed="rId2"/>
          <a:stretch>
            <a:fillRect/>
          </a:stretch>
        </p:blipFill>
        <p:spPr>
          <a:xfrm>
            <a:off x="0" y="44216"/>
            <a:ext cx="2072871" cy="1163683"/>
          </a:xfrm>
          <a:prstGeom prst="rect">
            <a:avLst/>
          </a:prstGeom>
        </p:spPr>
      </p:pic>
      <p:sp>
        <p:nvSpPr>
          <p:cNvPr id="7" name="TextBox 6">
            <a:extLst>
              <a:ext uri="{FF2B5EF4-FFF2-40B4-BE49-F238E27FC236}">
                <a16:creationId xmlns:a16="http://schemas.microsoft.com/office/drawing/2014/main" id="{A023171B-DBBA-3F65-4E20-E8BD76585A18}"/>
              </a:ext>
            </a:extLst>
          </p:cNvPr>
          <p:cNvSpPr txBox="1"/>
          <p:nvPr/>
        </p:nvSpPr>
        <p:spPr>
          <a:xfrm>
            <a:off x="914400" y="2571296"/>
            <a:ext cx="10455564" cy="3046988"/>
          </a:xfrm>
          <a:prstGeom prst="rect">
            <a:avLst/>
          </a:prstGeom>
          <a:noFill/>
        </p:spPr>
        <p:txBody>
          <a:bodyPr wrap="square">
            <a:spAutoFit/>
          </a:bodyPr>
          <a:lstStyle/>
          <a:p>
            <a:pPr marL="342900" indent="-342900">
              <a:buFont typeface="Arial" panose="020B0604020202020204" pitchFamily="34" charset="0"/>
              <a:buChar char="•"/>
            </a:pPr>
            <a:r>
              <a:rPr lang="en-US" sz="2400" dirty="0"/>
              <a:t>RCB is aiming to improve its performance in the IPL and is seeking a comprehensive analysis to identify key players who can contribute effectively to the team’s success. The team wants to focus on the players who perform well consistently, especially those excelling in both batting and bowling. Additionally, understanding team dynamics, home ground advantage, and factors affecting high-scoring matches are crucial for crafting a winning strategy.</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4229285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C4D09-78AF-E847-6553-E9AA07E6FDC0}"/>
              </a:ext>
            </a:extLst>
          </p:cNvPr>
          <p:cNvSpPr/>
          <p:nvPr/>
        </p:nvSpPr>
        <p:spPr>
          <a:xfrm>
            <a:off x="2841275" y="278639"/>
            <a:ext cx="5008880" cy="9144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Algerian" panose="04020705040A02060702" pitchFamily="82" charset="0"/>
              </a:rPr>
              <a:t>Data</a:t>
            </a:r>
            <a:r>
              <a:rPr lang="en-IN" sz="3600" b="1" dirty="0">
                <a:solidFill>
                  <a:srgbClr val="FF0000"/>
                </a:solidFill>
                <a:latin typeface="Algerian" panose="04020705040A02060702" pitchFamily="82" charset="0"/>
              </a:rPr>
              <a:t> </a:t>
            </a:r>
            <a:r>
              <a:rPr lang="en-IN" sz="3600" b="1" dirty="0">
                <a:solidFill>
                  <a:schemeClr val="tx1"/>
                </a:solidFill>
                <a:latin typeface="Algerian" panose="04020705040A02060702" pitchFamily="82" charset="0"/>
              </a:rPr>
              <a:t>Overview</a:t>
            </a:r>
          </a:p>
        </p:txBody>
      </p:sp>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11" name="Rectangle 6">
            <a:extLst>
              <a:ext uri="{FF2B5EF4-FFF2-40B4-BE49-F238E27FC236}">
                <a16:creationId xmlns:a16="http://schemas.microsoft.com/office/drawing/2014/main" id="{D02D116C-7667-2169-C3AE-E600D67DE467}"/>
              </a:ext>
            </a:extLst>
          </p:cNvPr>
          <p:cNvSpPr>
            <a:spLocks noChangeArrowheads="1"/>
          </p:cNvSpPr>
          <p:nvPr/>
        </p:nvSpPr>
        <p:spPr bwMode="auto">
          <a:xfrm>
            <a:off x="270589" y="1460887"/>
            <a:ext cx="6904652" cy="5139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mj-lt"/>
              </a:rPr>
              <a:t>Data Source:</a:t>
            </a:r>
            <a:r>
              <a:rPr kumimoji="0" lang="en-US" altLang="en-US" sz="2000" b="0" i="0" u="none" strike="noStrike" cap="none" normalizeH="0" baseline="0" dirty="0">
                <a:ln>
                  <a:noFill/>
                </a:ln>
                <a:solidFill>
                  <a:schemeClr val="tx1"/>
                </a:solidFill>
                <a:effectLst/>
                <a:latin typeface="+mj-l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mj-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0" i="0" u="none" strike="noStrike" cap="none" normalizeH="0" baseline="0" dirty="0">
                <a:ln>
                  <a:noFill/>
                </a:ln>
                <a:solidFill>
                  <a:schemeClr val="tx1"/>
                </a:solidFill>
                <a:effectLst/>
                <a:latin typeface="+mj-lt"/>
              </a:rPr>
              <a:t>IPL dataset (various tables like matches, player, team, batsman_scored, ball_by_ball).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mj-lt"/>
            </a:endParaRPr>
          </a:p>
          <a:p>
            <a:r>
              <a:rPr lang="en-US" sz="2000" b="1" dirty="0">
                <a:latin typeface="+mj-lt"/>
              </a:rPr>
              <a:t>Key Metrics Analyzed:</a:t>
            </a:r>
          </a:p>
          <a:p>
            <a:pPr>
              <a:buFont typeface="Arial" panose="020B0604020202020204" pitchFamily="34" charset="0"/>
              <a:buChar char="•"/>
            </a:pPr>
            <a:endParaRPr lang="en-US" b="1" dirty="0">
              <a:latin typeface="+mj-lt"/>
            </a:endParaRPr>
          </a:p>
          <a:p>
            <a:pPr marL="342900" indent="-342900">
              <a:buFont typeface="Arial" panose="020B0604020202020204" pitchFamily="34" charset="0"/>
              <a:buChar char="•"/>
            </a:pPr>
            <a:r>
              <a:rPr lang="en-US" dirty="0">
                <a:latin typeface="+mj-lt"/>
              </a:rPr>
              <a:t>Batting performance: Total runs, strike rate, boundaries.</a:t>
            </a:r>
          </a:p>
          <a:p>
            <a:pPr marL="342900" indent="-342900">
              <a:buFont typeface="Arial" panose="020B0604020202020204" pitchFamily="34" charset="0"/>
              <a:buChar char="•"/>
            </a:pPr>
            <a:r>
              <a:rPr lang="en-US" dirty="0">
                <a:latin typeface="+mj-lt"/>
              </a:rPr>
              <a:t>Bowling performance: Wickets taken, economy rate, bowling effectiveness.</a:t>
            </a:r>
          </a:p>
          <a:p>
            <a:pPr marL="342900" indent="-342900">
              <a:buFont typeface="Arial" panose="020B0604020202020204" pitchFamily="34" charset="0"/>
              <a:buChar char="•"/>
            </a:pPr>
            <a:r>
              <a:rPr lang="en-US" dirty="0">
                <a:latin typeface="+mj-lt"/>
              </a:rPr>
              <a:t>Player versatility: Contributions in both batting and bowling.</a:t>
            </a:r>
          </a:p>
          <a:p>
            <a:pPr marL="342900" indent="-342900">
              <a:buFont typeface="Arial" panose="020B0604020202020204" pitchFamily="34" charset="0"/>
              <a:buChar char="•"/>
            </a:pPr>
            <a:r>
              <a:rPr lang="en-US" dirty="0">
                <a:latin typeface="+mj-lt"/>
              </a:rPr>
              <a:t>Team performance: Match wins, home ground impact.</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mj-lt"/>
            </a:endParaRPr>
          </a:p>
          <a:p>
            <a:r>
              <a:rPr lang="en-US" sz="2000" b="1" dirty="0">
                <a:latin typeface="+mj-lt"/>
              </a:rPr>
              <a:t>Tools Used:</a:t>
            </a:r>
          </a:p>
          <a:p>
            <a:pPr>
              <a:buFont typeface="Arial" panose="020B0604020202020204" pitchFamily="34" charset="0"/>
              <a:buChar char="•"/>
            </a:pPr>
            <a:endParaRPr lang="en-US" b="1" dirty="0">
              <a:latin typeface="+mj-lt"/>
            </a:endParaRPr>
          </a:p>
          <a:p>
            <a:pPr marL="342900" indent="-342900">
              <a:buFont typeface="Arial" panose="020B0604020202020204" pitchFamily="34" charset="0"/>
              <a:buChar char="•"/>
            </a:pPr>
            <a:r>
              <a:rPr lang="en-US" dirty="0">
                <a:latin typeface="+mj-lt"/>
              </a:rPr>
              <a:t>SQL Workbench for data querying and extraction.</a:t>
            </a:r>
          </a:p>
          <a:p>
            <a:pPr marL="342900" indent="-342900">
              <a:buFont typeface="Arial" panose="020B0604020202020204" pitchFamily="34" charset="0"/>
              <a:buChar char="•"/>
            </a:pPr>
            <a:r>
              <a:rPr lang="en-US" dirty="0">
                <a:latin typeface="+mj-lt"/>
              </a:rPr>
              <a:t>Excel for visualization and in-depth analysis.</a:t>
            </a:r>
          </a:p>
        </p:txBody>
      </p:sp>
      <p:pic>
        <p:nvPicPr>
          <p:cNvPr id="4098" name="Picture 2" descr="Data Analytics In T20 Cricket World Cup ...">
            <a:extLst>
              <a:ext uri="{FF2B5EF4-FFF2-40B4-BE49-F238E27FC236}">
                <a16:creationId xmlns:a16="http://schemas.microsoft.com/office/drawing/2014/main" id="{6EF4BC1A-ECF0-DFD4-8447-3FCFE3B6B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50093" y="2774592"/>
            <a:ext cx="4389417" cy="251246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229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C4D09-78AF-E847-6553-E9AA07E6FDC0}"/>
              </a:ext>
            </a:extLst>
          </p:cNvPr>
          <p:cNvSpPr/>
          <p:nvPr/>
        </p:nvSpPr>
        <p:spPr>
          <a:xfrm>
            <a:off x="3158516" y="214604"/>
            <a:ext cx="5008880" cy="78505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600" b="1" dirty="0">
                <a:solidFill>
                  <a:schemeClr val="tx1"/>
                </a:solidFill>
                <a:latin typeface="Algerian" panose="04020705040A02060702" pitchFamily="82" charset="0"/>
              </a:rPr>
              <a:t>Methodology</a:t>
            </a:r>
          </a:p>
        </p:txBody>
      </p:sp>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cxnSp>
        <p:nvCxnSpPr>
          <p:cNvPr id="7" name="Straight Connector 6">
            <a:extLst>
              <a:ext uri="{FF2B5EF4-FFF2-40B4-BE49-F238E27FC236}">
                <a16:creationId xmlns:a16="http://schemas.microsoft.com/office/drawing/2014/main" id="{1105D871-8658-853E-38BD-F04FD2924EF7}"/>
              </a:ext>
            </a:extLst>
          </p:cNvPr>
          <p:cNvCxnSpPr>
            <a:cxnSpLocks/>
          </p:cNvCxnSpPr>
          <p:nvPr/>
        </p:nvCxnSpPr>
        <p:spPr>
          <a:xfrm>
            <a:off x="6055575" y="1380931"/>
            <a:ext cx="0" cy="5262465"/>
          </a:xfrm>
          <a:prstGeom prst="line">
            <a:avLst/>
          </a:prstGeom>
          <a:ln>
            <a:solidFill>
              <a:schemeClr val="tx1"/>
            </a:solidFill>
          </a:ln>
          <a:effectLst>
            <a:glow rad="139700">
              <a:schemeClr val="accent6">
                <a:satMod val="175000"/>
                <a:alpha val="40000"/>
              </a:schemeClr>
            </a:glow>
            <a:outerShdw blurRad="38100" dist="25400" dir="5400000" rotWithShape="0">
              <a:srgbClr val="000000">
                <a:alpha val="45000"/>
              </a:srgbClr>
            </a:outerShdw>
          </a:effectLst>
        </p:spPr>
        <p:style>
          <a:lnRef idx="3">
            <a:schemeClr val="accent1"/>
          </a:lnRef>
          <a:fillRef idx="0">
            <a:schemeClr val="accent1"/>
          </a:fillRef>
          <a:effectRef idx="2">
            <a:schemeClr val="accent1"/>
          </a:effectRef>
          <a:fontRef idx="minor">
            <a:schemeClr val="tx1"/>
          </a:fontRef>
        </p:style>
      </p:cxnSp>
      <p:cxnSp>
        <p:nvCxnSpPr>
          <p:cNvPr id="8" name="Straight Connector 7">
            <a:extLst>
              <a:ext uri="{FF2B5EF4-FFF2-40B4-BE49-F238E27FC236}">
                <a16:creationId xmlns:a16="http://schemas.microsoft.com/office/drawing/2014/main" id="{D94253DB-F45A-9FC2-D9CC-674308BE0324}"/>
              </a:ext>
            </a:extLst>
          </p:cNvPr>
          <p:cNvCxnSpPr>
            <a:cxnSpLocks/>
          </p:cNvCxnSpPr>
          <p:nvPr/>
        </p:nvCxnSpPr>
        <p:spPr>
          <a:xfrm flipH="1">
            <a:off x="707571" y="4002832"/>
            <a:ext cx="10776857" cy="0"/>
          </a:xfrm>
          <a:prstGeom prst="line">
            <a:avLst/>
          </a:prstGeom>
          <a:ln>
            <a:solidFill>
              <a:schemeClr val="tx1"/>
            </a:solidFill>
          </a:ln>
          <a:effectLst>
            <a:glow rad="139700">
              <a:schemeClr val="accent6">
                <a:satMod val="175000"/>
                <a:alpha val="40000"/>
              </a:schemeClr>
            </a:glow>
            <a:outerShdw blurRad="38100" dist="25400" dir="5400000" rotWithShape="0">
              <a:srgbClr val="000000">
                <a:alpha val="45000"/>
              </a:srgbClr>
            </a:outerShdw>
          </a:effectLst>
        </p:spPr>
        <p:style>
          <a:lnRef idx="3">
            <a:schemeClr val="accent1"/>
          </a:lnRef>
          <a:fillRef idx="0">
            <a:schemeClr val="accent1"/>
          </a:fillRef>
          <a:effectRef idx="2">
            <a:schemeClr val="accent1"/>
          </a:effectRef>
          <a:fontRef idx="minor">
            <a:schemeClr val="tx1"/>
          </a:fontRef>
        </p:style>
      </p:cxnSp>
      <p:sp>
        <p:nvSpPr>
          <p:cNvPr id="22" name="TextBox 21">
            <a:extLst>
              <a:ext uri="{FF2B5EF4-FFF2-40B4-BE49-F238E27FC236}">
                <a16:creationId xmlns:a16="http://schemas.microsoft.com/office/drawing/2014/main" id="{95714152-3206-F252-A3BA-A2E3E94BEC32}"/>
              </a:ext>
            </a:extLst>
          </p:cNvPr>
          <p:cNvSpPr txBox="1"/>
          <p:nvPr/>
        </p:nvSpPr>
        <p:spPr>
          <a:xfrm>
            <a:off x="6319939" y="1379100"/>
            <a:ext cx="4900126" cy="2339102"/>
          </a:xfrm>
          <a:prstGeom prst="rect">
            <a:avLst/>
          </a:prstGeom>
          <a:noFill/>
          <a:ln>
            <a:noFill/>
          </a:ln>
        </p:spPr>
        <p:txBody>
          <a:bodyPr wrap="square" rtlCol="0">
            <a:spAutoFit/>
          </a:bodyPr>
          <a:lstStyle/>
          <a:p>
            <a:r>
              <a:rPr lang="en-US" sz="2000" b="1" dirty="0"/>
              <a:t>Step 2:</a:t>
            </a:r>
          </a:p>
          <a:p>
            <a:pPr>
              <a:buFont typeface="Arial" panose="020B0604020202020204" pitchFamily="34" charset="0"/>
              <a:buChar char="•"/>
            </a:pPr>
            <a:endParaRPr lang="en-US" b="1" dirty="0"/>
          </a:p>
          <a:p>
            <a:pPr marL="285750" indent="-285750">
              <a:buFont typeface="Arial" panose="020B0604020202020204" pitchFamily="34" charset="0"/>
              <a:buChar char="•"/>
            </a:pPr>
            <a:r>
              <a:rPr lang="en-US" dirty="0"/>
              <a:t>Player Performance Analysis.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Ranking players based on key metrics such as runs scored, wickets taken, strike rate, and economy rate.</a:t>
            </a:r>
          </a:p>
          <a:p>
            <a:pPr marL="285750" indent="-285750">
              <a:buFont typeface="Arial" panose="020B0604020202020204" pitchFamily="34" charset="0"/>
              <a:buChar char="•"/>
            </a:pPr>
            <a:endParaRPr lang="en-US" dirty="0"/>
          </a:p>
        </p:txBody>
      </p:sp>
      <p:sp>
        <p:nvSpPr>
          <p:cNvPr id="23" name="TextBox 22">
            <a:extLst>
              <a:ext uri="{FF2B5EF4-FFF2-40B4-BE49-F238E27FC236}">
                <a16:creationId xmlns:a16="http://schemas.microsoft.com/office/drawing/2014/main" id="{52EEB5D0-E696-BAA7-B8FA-998AA2CF04FB}"/>
              </a:ext>
            </a:extLst>
          </p:cNvPr>
          <p:cNvSpPr txBox="1"/>
          <p:nvPr/>
        </p:nvSpPr>
        <p:spPr>
          <a:xfrm>
            <a:off x="891086" y="1380931"/>
            <a:ext cx="4900126" cy="2339102"/>
          </a:xfrm>
          <a:prstGeom prst="rect">
            <a:avLst/>
          </a:prstGeom>
          <a:noFill/>
          <a:ln>
            <a:noFill/>
          </a:ln>
        </p:spPr>
        <p:txBody>
          <a:bodyPr wrap="square" rtlCol="0">
            <a:spAutoFit/>
          </a:bodyPr>
          <a:lstStyle/>
          <a:p>
            <a:r>
              <a:rPr lang="en-US" sz="2000" b="1" dirty="0"/>
              <a:t>Step 1: </a:t>
            </a:r>
          </a:p>
          <a:p>
            <a:pPr marL="285750" indent="-285750">
              <a:buFont typeface="Arial" panose="020B0604020202020204" pitchFamily="34" charset="0"/>
              <a:buChar char="•"/>
            </a:pPr>
            <a:r>
              <a:rPr lang="en-US" dirty="0"/>
              <a:t>Data Extraction and preprocessing. Using SQL queries to aggregate batting and bowling performance metrics for individual players.</a:t>
            </a:r>
          </a:p>
          <a:p>
            <a:pPr marL="285750" indent="-285750">
              <a:buFont typeface="Arial" panose="020B0604020202020204" pitchFamily="34" charset="0"/>
              <a:buChar char="•"/>
            </a:pPr>
            <a:r>
              <a:rPr lang="en-US" dirty="0"/>
              <a:t>Identifying player versatility by calculating metrics like strike rate, economy rate, and player impact.</a:t>
            </a:r>
          </a:p>
        </p:txBody>
      </p:sp>
      <p:sp>
        <p:nvSpPr>
          <p:cNvPr id="24" name="TextBox 23">
            <a:extLst>
              <a:ext uri="{FF2B5EF4-FFF2-40B4-BE49-F238E27FC236}">
                <a16:creationId xmlns:a16="http://schemas.microsoft.com/office/drawing/2014/main" id="{3424AF68-679B-C50A-C3B5-5960E97C668D}"/>
              </a:ext>
            </a:extLst>
          </p:cNvPr>
          <p:cNvSpPr txBox="1"/>
          <p:nvPr/>
        </p:nvSpPr>
        <p:spPr>
          <a:xfrm>
            <a:off x="891086" y="4316410"/>
            <a:ext cx="4900126" cy="2339102"/>
          </a:xfrm>
          <a:prstGeom prst="rect">
            <a:avLst/>
          </a:prstGeom>
          <a:noFill/>
          <a:ln>
            <a:noFill/>
          </a:ln>
        </p:spPr>
        <p:txBody>
          <a:bodyPr wrap="square" rtlCol="0">
            <a:spAutoFit/>
          </a:bodyPr>
          <a:lstStyle/>
          <a:p>
            <a:r>
              <a:rPr lang="en-US" sz="2000" b="1" dirty="0"/>
              <a:t>Step 3:</a:t>
            </a:r>
          </a:p>
          <a:p>
            <a:pPr>
              <a:buFont typeface="Arial" panose="020B0604020202020204" pitchFamily="34" charset="0"/>
              <a:buChar char="•"/>
            </a:pPr>
            <a:endParaRPr lang="en-US" b="1" dirty="0"/>
          </a:p>
          <a:p>
            <a:pPr marL="285750" indent="-285750">
              <a:buFont typeface="Arial" panose="020B0604020202020204" pitchFamily="34" charset="0"/>
              <a:buChar char="•"/>
            </a:pPr>
            <a:r>
              <a:rPr lang="en-US" dirty="0"/>
              <a:t>Team-Level Insights. Analyzing home ground performance to understand the impact of venue on match outcomes.</a:t>
            </a:r>
          </a:p>
          <a:p>
            <a:pPr marL="285750" indent="-285750">
              <a:buFont typeface="Arial" panose="020B0604020202020204" pitchFamily="34" charset="0"/>
              <a:buChar char="•"/>
            </a:pPr>
            <a:r>
              <a:rPr lang="en-US" dirty="0"/>
              <a:t>Studying historical RCB performance across various seasons.</a:t>
            </a:r>
          </a:p>
          <a:p>
            <a:pPr marL="285750" indent="-285750">
              <a:buFont typeface="Arial" panose="020B0604020202020204" pitchFamily="34" charset="0"/>
              <a:buChar char="•"/>
            </a:pPr>
            <a:endParaRPr lang="en-US" dirty="0"/>
          </a:p>
        </p:txBody>
      </p:sp>
      <p:sp>
        <p:nvSpPr>
          <p:cNvPr id="25" name="TextBox 24">
            <a:extLst>
              <a:ext uri="{FF2B5EF4-FFF2-40B4-BE49-F238E27FC236}">
                <a16:creationId xmlns:a16="http://schemas.microsoft.com/office/drawing/2014/main" id="{65E0814E-2E26-6D15-FFF1-B6ACEBA72B01}"/>
              </a:ext>
            </a:extLst>
          </p:cNvPr>
          <p:cNvSpPr txBox="1"/>
          <p:nvPr/>
        </p:nvSpPr>
        <p:spPr>
          <a:xfrm>
            <a:off x="6319939" y="4309639"/>
            <a:ext cx="4900126" cy="2339102"/>
          </a:xfrm>
          <a:prstGeom prst="rect">
            <a:avLst/>
          </a:prstGeom>
          <a:noFill/>
          <a:ln>
            <a:noFill/>
          </a:ln>
        </p:spPr>
        <p:txBody>
          <a:bodyPr wrap="square" rtlCol="0">
            <a:spAutoFit/>
          </a:bodyPr>
          <a:lstStyle/>
          <a:p>
            <a:r>
              <a:rPr lang="en-US" sz="2000" b="1" dirty="0"/>
              <a:t>Step 4:</a:t>
            </a:r>
          </a:p>
          <a:p>
            <a:pPr>
              <a:buFont typeface="Arial" panose="020B0604020202020204" pitchFamily="34" charset="0"/>
              <a:buChar char="•"/>
            </a:pPr>
            <a:endParaRPr lang="en-US" b="1" dirty="0"/>
          </a:p>
          <a:p>
            <a:pPr marL="285750" indent="-285750">
              <a:buFont typeface="Arial" panose="020B0604020202020204" pitchFamily="34" charset="0"/>
              <a:buChar char="•"/>
            </a:pPr>
            <a:r>
              <a:rPr lang="en-US" dirty="0"/>
              <a:t>Recommendations and Strategic Decisions.</a:t>
            </a:r>
          </a:p>
          <a:p>
            <a:pPr marL="285750" indent="-285750">
              <a:buFont typeface="Arial" panose="020B0604020202020204" pitchFamily="34" charset="0"/>
              <a:buChar char="•"/>
            </a:pPr>
            <a:r>
              <a:rPr lang="en-US" dirty="0"/>
              <a:t>Formulating recommendations for RCB based on data-driven insights from player performance and team dynamics.</a:t>
            </a:r>
          </a:p>
        </p:txBody>
      </p:sp>
    </p:spTree>
    <p:extLst>
      <p:ext uri="{BB962C8B-B14F-4D97-AF65-F5344CB8AC3E}">
        <p14:creationId xmlns:p14="http://schemas.microsoft.com/office/powerpoint/2010/main" val="1899337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11C4D09-78AF-E847-6553-E9AA07E6FDC0}"/>
              </a:ext>
            </a:extLst>
          </p:cNvPr>
          <p:cNvSpPr/>
          <p:nvPr/>
        </p:nvSpPr>
        <p:spPr>
          <a:xfrm>
            <a:off x="2652769" y="238197"/>
            <a:ext cx="6018244" cy="7757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lgerian" panose="04020705040A02060702" pitchFamily="82" charset="0"/>
              </a:rPr>
              <a:t>Analysis &amp; Key finding</a:t>
            </a:r>
            <a:endParaRPr lang="en-IN" sz="3600" b="1" dirty="0">
              <a:solidFill>
                <a:schemeClr val="tx1"/>
              </a:solidFill>
              <a:latin typeface="Algerian" panose="04020705040A02060702" pitchFamily="82" charset="0"/>
            </a:endParaRPr>
          </a:p>
        </p:txBody>
      </p:sp>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2" name="Rectangle 1">
            <a:extLst>
              <a:ext uri="{FF2B5EF4-FFF2-40B4-BE49-F238E27FC236}">
                <a16:creationId xmlns:a16="http://schemas.microsoft.com/office/drawing/2014/main" id="{573E0F6B-5CA0-9B97-67A1-CB20542191BC}"/>
              </a:ext>
            </a:extLst>
          </p:cNvPr>
          <p:cNvSpPr/>
          <p:nvPr/>
        </p:nvSpPr>
        <p:spPr>
          <a:xfrm>
            <a:off x="163803" y="1207899"/>
            <a:ext cx="6638211" cy="552541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b="1" dirty="0"/>
              <a:t>Top Performers in Death Overs</a:t>
            </a:r>
          </a:p>
          <a:p>
            <a:endParaRPr lang="en-US" b="1" dirty="0"/>
          </a:p>
          <a:p>
            <a:r>
              <a:rPr lang="en-US" b="1" dirty="0"/>
              <a:t>Objective:</a:t>
            </a:r>
          </a:p>
          <a:p>
            <a:pPr>
              <a:buFont typeface="Arial" panose="020B0604020202020204" pitchFamily="34" charset="0"/>
              <a:buChar char="•"/>
            </a:pPr>
            <a:r>
              <a:rPr lang="en-US" dirty="0"/>
              <a:t> Identify players excelling in death overs (last 4 overs of an innings) based on runs scored and wickets taken.</a:t>
            </a:r>
          </a:p>
          <a:p>
            <a:pPr>
              <a:buFont typeface="Arial" panose="020B0604020202020204" pitchFamily="34" charset="0"/>
              <a:buChar char="•"/>
            </a:pPr>
            <a:endParaRPr lang="en-US" dirty="0"/>
          </a:p>
          <a:p>
            <a:r>
              <a:rPr lang="en-US" b="1" dirty="0"/>
              <a:t>Analysis:</a:t>
            </a:r>
            <a:r>
              <a:rPr lang="en-US" dirty="0"/>
              <a:t> </a:t>
            </a:r>
          </a:p>
          <a:p>
            <a:pPr>
              <a:buFont typeface="Arial" panose="020B0604020202020204" pitchFamily="34" charset="0"/>
              <a:buChar char="•"/>
            </a:pPr>
            <a:r>
              <a:rPr lang="en-US" dirty="0"/>
              <a:t>Players with a high strike rate in death overs were considered for batting, while bowlers with high wickets in this period were analyzed.</a:t>
            </a:r>
          </a:p>
          <a:p>
            <a:pPr>
              <a:buFont typeface="Arial" panose="020B0604020202020204" pitchFamily="34" charset="0"/>
              <a:buChar char="•"/>
            </a:pPr>
            <a:endParaRPr lang="en-US" dirty="0"/>
          </a:p>
          <a:p>
            <a:r>
              <a:rPr lang="en-US" b="1" dirty="0"/>
              <a:t>Insights:</a:t>
            </a:r>
            <a:endParaRPr lang="en-US" dirty="0"/>
          </a:p>
          <a:p>
            <a:pPr marL="742950" lvl="1" indent="-285750">
              <a:buFont typeface="Arial" panose="020B0604020202020204" pitchFamily="34" charset="0"/>
              <a:buChar char="•"/>
            </a:pPr>
            <a:r>
              <a:rPr lang="en-US" dirty="0"/>
              <a:t>Identified top 10 players excelling under pressure.</a:t>
            </a:r>
          </a:p>
          <a:p>
            <a:pPr marL="742950" lvl="1" indent="-285750">
              <a:buFont typeface="Arial" panose="020B0604020202020204" pitchFamily="34" charset="0"/>
              <a:buChar char="•"/>
            </a:pPr>
            <a:r>
              <a:rPr lang="en-US" dirty="0"/>
              <a:t>High run-rate scorers like AB de Villiers and MS Dhoni dominated the death overs, creating valuable opportunities for finishing matches.</a:t>
            </a:r>
          </a:p>
          <a:p>
            <a:pPr marL="742950" lvl="1" indent="-285750">
              <a:buFont typeface="Arial" panose="020B0604020202020204" pitchFamily="34" charset="0"/>
              <a:buChar char="•"/>
            </a:pPr>
            <a:r>
              <a:rPr lang="en-US" dirty="0"/>
              <a:t>Bowlers like Jasprit Bumrah and Lasith Malinga showed effective wicket-taking ability and controlled economy, especially in the final overs.</a:t>
            </a:r>
          </a:p>
        </p:txBody>
      </p:sp>
      <p:graphicFrame>
        <p:nvGraphicFramePr>
          <p:cNvPr id="3" name="Chart 2">
            <a:extLst>
              <a:ext uri="{FF2B5EF4-FFF2-40B4-BE49-F238E27FC236}">
                <a16:creationId xmlns:a16="http://schemas.microsoft.com/office/drawing/2014/main" id="{A3B011EF-3918-C151-D755-F6E67A6CEFC2}"/>
              </a:ext>
            </a:extLst>
          </p:cNvPr>
          <p:cNvGraphicFramePr>
            <a:graphicFrameLocks/>
          </p:cNvGraphicFramePr>
          <p:nvPr>
            <p:extLst>
              <p:ext uri="{D42A27DB-BD31-4B8C-83A1-F6EECF244321}">
                <p14:modId xmlns:p14="http://schemas.microsoft.com/office/powerpoint/2010/main" val="1871844604"/>
              </p:ext>
            </p:extLst>
          </p:nvPr>
        </p:nvGraphicFramePr>
        <p:xfrm>
          <a:off x="6802014" y="1698171"/>
          <a:ext cx="5179528" cy="459066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62529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880756-1A63-6F4A-EDF1-2E8AE846E3B9}"/>
              </a:ext>
            </a:extLst>
          </p:cNvPr>
          <p:cNvPicPr>
            <a:picLocks noChangeAspect="1"/>
          </p:cNvPicPr>
          <p:nvPr/>
        </p:nvPicPr>
        <p:blipFill>
          <a:blip r:embed="rId2"/>
          <a:stretch>
            <a:fillRect/>
          </a:stretch>
        </p:blipFill>
        <p:spPr>
          <a:xfrm>
            <a:off x="0" y="44216"/>
            <a:ext cx="2072871" cy="1163683"/>
          </a:xfrm>
          <a:prstGeom prst="rect">
            <a:avLst/>
          </a:prstGeom>
        </p:spPr>
      </p:pic>
      <p:sp>
        <p:nvSpPr>
          <p:cNvPr id="2" name="Rectangle 1">
            <a:extLst>
              <a:ext uri="{FF2B5EF4-FFF2-40B4-BE49-F238E27FC236}">
                <a16:creationId xmlns:a16="http://schemas.microsoft.com/office/drawing/2014/main" id="{573E0F6B-5CA0-9B97-67A1-CB20542191BC}"/>
              </a:ext>
            </a:extLst>
          </p:cNvPr>
          <p:cNvSpPr/>
          <p:nvPr/>
        </p:nvSpPr>
        <p:spPr>
          <a:xfrm>
            <a:off x="178350" y="1207899"/>
            <a:ext cx="6708722" cy="560588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startAt="2"/>
            </a:pPr>
            <a:r>
              <a:rPr lang="en-US" b="1" dirty="0"/>
              <a:t>Home Ground Performance</a:t>
            </a:r>
          </a:p>
          <a:p>
            <a:endParaRPr lang="en-US" b="1" dirty="0"/>
          </a:p>
          <a:p>
            <a:r>
              <a:rPr lang="en-US" b="1" dirty="0"/>
              <a:t>Objective:</a:t>
            </a:r>
          </a:p>
          <a:p>
            <a:pPr>
              <a:buFont typeface="Arial" panose="020B0604020202020204" pitchFamily="34" charset="0"/>
              <a:buChar char="•"/>
            </a:pPr>
            <a:r>
              <a:rPr lang="en-US" dirty="0"/>
              <a:t>Analyze RCB's performance at M. Chinnaswamy Stadium and other teams’ home venues.</a:t>
            </a:r>
          </a:p>
          <a:p>
            <a:pPr>
              <a:buFont typeface="Arial" panose="020B0604020202020204" pitchFamily="34" charset="0"/>
              <a:buChar char="•"/>
            </a:pPr>
            <a:endParaRPr lang="en-US" dirty="0"/>
          </a:p>
          <a:p>
            <a:r>
              <a:rPr lang="en-US" b="1" dirty="0"/>
              <a:t>Analysis:</a:t>
            </a:r>
            <a:r>
              <a:rPr lang="en-US" dirty="0"/>
              <a:t> </a:t>
            </a:r>
          </a:p>
          <a:p>
            <a:pPr>
              <a:buFont typeface="Arial" panose="020B0604020202020204" pitchFamily="34" charset="0"/>
              <a:buChar char="•"/>
            </a:pPr>
            <a:r>
              <a:rPr lang="en-US" dirty="0"/>
              <a:t>Calculated win percentage at each venue based on match data.</a:t>
            </a:r>
          </a:p>
          <a:p>
            <a:pPr>
              <a:buFont typeface="Arial" panose="020B0604020202020204" pitchFamily="34" charset="0"/>
              <a:buChar char="•"/>
            </a:pPr>
            <a:endParaRPr lang="en-US" dirty="0"/>
          </a:p>
          <a:p>
            <a:r>
              <a:rPr lang="en-US" b="1" dirty="0"/>
              <a:t>Insights:</a:t>
            </a:r>
            <a:endParaRPr lang="en-US" dirty="0"/>
          </a:p>
          <a:p>
            <a:pPr marL="742950" lvl="1" indent="-285750">
              <a:buFont typeface="Arial" panose="020B0604020202020204" pitchFamily="34" charset="0"/>
              <a:buChar char="•"/>
            </a:pPr>
            <a:r>
              <a:rPr lang="en-US" dirty="0"/>
              <a:t>RCB’s home win percentage fluctuates between seasons, highlighting the need for tactical adjustment at home.</a:t>
            </a:r>
          </a:p>
          <a:p>
            <a:pPr marL="742950" lvl="1" indent="-285750">
              <a:buFont typeface="Arial" panose="020B0604020202020204" pitchFamily="34" charset="0"/>
              <a:buChar char="•"/>
            </a:pPr>
            <a:r>
              <a:rPr lang="en-US" dirty="0"/>
              <a:t>Comparison with teams like CSK and MI shows that strong home performance correlates with better overall standings.</a:t>
            </a:r>
          </a:p>
          <a:p>
            <a:pPr marL="742950" lvl="1" indent="-285750">
              <a:buFont typeface="Arial" panose="020B0604020202020204" pitchFamily="34" charset="0"/>
              <a:buChar char="•"/>
            </a:pPr>
            <a:r>
              <a:rPr lang="en-US" dirty="0"/>
              <a:t>RCB has had better results in chasing games at home, with a strong batting lineup taking advantage of the pitch.</a:t>
            </a:r>
          </a:p>
        </p:txBody>
      </p:sp>
      <p:sp>
        <p:nvSpPr>
          <p:cNvPr id="7" name="Rectangle 6">
            <a:extLst>
              <a:ext uri="{FF2B5EF4-FFF2-40B4-BE49-F238E27FC236}">
                <a16:creationId xmlns:a16="http://schemas.microsoft.com/office/drawing/2014/main" id="{49B9836E-3210-F5C8-AD01-3FC85E5AAEAF}"/>
              </a:ext>
            </a:extLst>
          </p:cNvPr>
          <p:cNvSpPr/>
          <p:nvPr/>
        </p:nvSpPr>
        <p:spPr>
          <a:xfrm>
            <a:off x="2717424" y="307910"/>
            <a:ext cx="6018244" cy="7757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tx1"/>
                </a:solidFill>
                <a:latin typeface="Algerian" panose="04020705040A02060702" pitchFamily="82" charset="0"/>
              </a:rPr>
              <a:t>Analysis &amp; Key finding</a:t>
            </a:r>
            <a:endParaRPr lang="en-IN" sz="3600" b="1" dirty="0">
              <a:solidFill>
                <a:schemeClr val="tx1"/>
              </a:solidFill>
              <a:latin typeface="Algerian" panose="04020705040A02060702" pitchFamily="82" charset="0"/>
            </a:endParaRPr>
          </a:p>
        </p:txBody>
      </p:sp>
      <p:graphicFrame>
        <p:nvGraphicFramePr>
          <p:cNvPr id="8" name="Chart 7">
            <a:extLst>
              <a:ext uri="{FF2B5EF4-FFF2-40B4-BE49-F238E27FC236}">
                <a16:creationId xmlns:a16="http://schemas.microsoft.com/office/drawing/2014/main" id="{77C6F85E-E01B-260A-13FF-48CC1C339618}"/>
              </a:ext>
            </a:extLst>
          </p:cNvPr>
          <p:cNvGraphicFramePr>
            <a:graphicFrameLocks/>
          </p:cNvGraphicFramePr>
          <p:nvPr>
            <p:extLst>
              <p:ext uri="{D42A27DB-BD31-4B8C-83A1-F6EECF244321}">
                <p14:modId xmlns:p14="http://schemas.microsoft.com/office/powerpoint/2010/main" val="2250820348"/>
              </p:ext>
            </p:extLst>
          </p:nvPr>
        </p:nvGraphicFramePr>
        <p:xfrm>
          <a:off x="6887072" y="1651518"/>
          <a:ext cx="5141125" cy="4898572"/>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p14="http://schemas.microsoft.com/office/powerpoint/2010/main">
        <mc:Choice Requires="p14">
          <p:contentPart p14:bwMode="auto" r:id="rId4">
            <p14:nvContentPartPr>
              <p14:cNvPr id="14" name="Ink 13">
                <a:extLst>
                  <a:ext uri="{FF2B5EF4-FFF2-40B4-BE49-F238E27FC236}">
                    <a16:creationId xmlns:a16="http://schemas.microsoft.com/office/drawing/2014/main" id="{F4FB6D39-6731-647B-58B8-817923F994E3}"/>
                  </a:ext>
                </a:extLst>
              </p14:cNvPr>
              <p14:cNvContentPartPr/>
              <p14:nvPr/>
            </p14:nvContentPartPr>
            <p14:xfrm>
              <a:off x="10457008" y="3591713"/>
              <a:ext cx="68040" cy="435600"/>
            </p14:xfrm>
          </p:contentPart>
        </mc:Choice>
        <mc:Fallback xmlns="">
          <p:pic>
            <p:nvPicPr>
              <p:cNvPr id="14" name="Ink 13">
                <a:extLst>
                  <a:ext uri="{FF2B5EF4-FFF2-40B4-BE49-F238E27FC236}">
                    <a16:creationId xmlns:a16="http://schemas.microsoft.com/office/drawing/2014/main" id="{F4FB6D39-6731-647B-58B8-817923F994E3}"/>
                  </a:ext>
                </a:extLst>
              </p:cNvPr>
              <p:cNvPicPr/>
              <p:nvPr/>
            </p:nvPicPr>
            <p:blipFill>
              <a:blip r:embed="rId5"/>
              <a:stretch>
                <a:fillRect/>
              </a:stretch>
            </p:blipFill>
            <p:spPr>
              <a:xfrm>
                <a:off x="10452688" y="3587393"/>
                <a:ext cx="76680" cy="444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53471AE0-C62E-B904-4EBE-98EB2DF7D651}"/>
                  </a:ext>
                </a:extLst>
              </p14:cNvPr>
              <p14:cNvContentPartPr/>
              <p14:nvPr/>
            </p14:nvContentPartPr>
            <p14:xfrm>
              <a:off x="12885568" y="3965033"/>
              <a:ext cx="360" cy="360"/>
            </p14:xfrm>
          </p:contentPart>
        </mc:Choice>
        <mc:Fallback xmlns="">
          <p:pic>
            <p:nvPicPr>
              <p:cNvPr id="15" name="Ink 14">
                <a:extLst>
                  <a:ext uri="{FF2B5EF4-FFF2-40B4-BE49-F238E27FC236}">
                    <a16:creationId xmlns:a16="http://schemas.microsoft.com/office/drawing/2014/main" id="{53471AE0-C62E-B904-4EBE-98EB2DF7D651}"/>
                  </a:ext>
                </a:extLst>
              </p:cNvPr>
              <p:cNvPicPr/>
              <p:nvPr/>
            </p:nvPicPr>
            <p:blipFill>
              <a:blip r:embed="rId7"/>
              <a:stretch>
                <a:fillRect/>
              </a:stretch>
            </p:blipFill>
            <p:spPr>
              <a:xfrm>
                <a:off x="12881248" y="3960713"/>
                <a:ext cx="9000" cy="9000"/>
              </a:xfrm>
              <a:prstGeom prst="rect">
                <a:avLst/>
              </a:prstGeom>
            </p:spPr>
          </p:pic>
        </mc:Fallback>
      </mc:AlternateContent>
    </p:spTree>
    <p:extLst>
      <p:ext uri="{BB962C8B-B14F-4D97-AF65-F5344CB8AC3E}">
        <p14:creationId xmlns:p14="http://schemas.microsoft.com/office/powerpoint/2010/main" val="2508680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611</TotalTime>
  <Words>1429</Words>
  <Application>Microsoft Office PowerPoint</Application>
  <PresentationFormat>Widescreen</PresentationFormat>
  <Paragraphs>196</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Algerian</vt:lpstr>
      <vt:lpstr>Arial</vt:lpstr>
      <vt:lpstr>Calibri</vt:lpstr>
      <vt:lpstr>Century Gothic</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Vaishnavi Tawde</dc:creator>
  <cp:lastModifiedBy>Vaishnavi Tawde</cp:lastModifiedBy>
  <cp:revision>27</cp:revision>
  <dcterms:created xsi:type="dcterms:W3CDTF">2024-09-06T23:18:49Z</dcterms:created>
  <dcterms:modified xsi:type="dcterms:W3CDTF">2024-09-10T01:06:13Z</dcterms:modified>
</cp:coreProperties>
</file>