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65" r:id="rId3"/>
    <p:sldId id="257" r:id="rId4"/>
    <p:sldId id="258" r:id="rId5"/>
    <p:sldId id="259" r:id="rId6"/>
    <p:sldId id="260" r:id="rId7"/>
    <p:sldId id="261" r:id="rId8"/>
    <p:sldId id="262" r:id="rId9"/>
    <p:sldId id="263" r:id="rId10"/>
    <p:sldId id="264"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A1B1317-C38E-4734-8C93-0BBEAE37DDD8}" type="datetimeFigureOut">
              <a:rPr lang="en-US" smtClean="0"/>
              <a:t>11/19/2023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3716DD-62D8-4520-87E0-F437E1B298D0}"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1B1317-C38E-4734-8C93-0BBEAE37DDD8}" type="datetimeFigureOut">
              <a:rPr lang="en-US" smtClean="0"/>
              <a:t>11/19/2023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3716DD-62D8-4520-87E0-F437E1B298D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A1B1317-C38E-4734-8C93-0BBEAE37DDD8}" type="datetimeFigureOut">
              <a:rPr lang="en-US" smtClean="0"/>
              <a:t>11/19/2023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3716DD-62D8-4520-87E0-F437E1B298D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1B1317-C38E-4734-8C93-0BBEAE37DDD8}" type="datetimeFigureOut">
              <a:rPr lang="en-US" smtClean="0"/>
              <a:t>11/19/2023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3716DD-62D8-4520-87E0-F437E1B298D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1B1317-C38E-4734-8C93-0BBEAE37DDD8}" type="datetimeFigureOut">
              <a:rPr lang="en-US" smtClean="0"/>
              <a:t>11/19/2023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3716DD-62D8-4520-87E0-F437E1B298D0}"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A1B1317-C38E-4734-8C93-0BBEAE37DDD8}" type="datetimeFigureOut">
              <a:rPr lang="en-US" smtClean="0"/>
              <a:t>11/19/2023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3716DD-62D8-4520-87E0-F437E1B298D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A1B1317-C38E-4734-8C93-0BBEAE37DDD8}" type="datetimeFigureOut">
              <a:rPr lang="en-US" smtClean="0"/>
              <a:t>11/19/2023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3716DD-62D8-4520-87E0-F437E1B298D0}"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1B1317-C38E-4734-8C93-0BBEAE37DDD8}" type="datetimeFigureOut">
              <a:rPr lang="en-US" smtClean="0"/>
              <a:t>11/19/2023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3716DD-62D8-4520-87E0-F437E1B298D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1B1317-C38E-4734-8C93-0BBEAE37DDD8}" type="datetimeFigureOut">
              <a:rPr lang="en-US" smtClean="0"/>
              <a:t>11/19/2023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3716DD-62D8-4520-87E0-F437E1B298D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1B1317-C38E-4734-8C93-0BBEAE37DDD8}" type="datetimeFigureOut">
              <a:rPr lang="en-US" smtClean="0"/>
              <a:t>11/19/2023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3716DD-62D8-4520-87E0-F437E1B298D0}"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1B1317-C38E-4734-8C93-0BBEAE37DDD8}" type="datetimeFigureOut">
              <a:rPr lang="en-US" smtClean="0"/>
              <a:t>11/19/2023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3716DD-62D8-4520-87E0-F437E1B298D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1A1B1317-C38E-4734-8C93-0BBEAE37DDD8}" type="datetimeFigureOut">
              <a:rPr lang="en-US" smtClean="0"/>
              <a:t>11/19/2023</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8E3716DD-62D8-4520-87E0-F437E1B298D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Cost of living project</a:t>
            </a:r>
            <a:endParaRPr lang="en-US" dirty="0"/>
          </a:p>
        </p:txBody>
      </p:sp>
      <p:sp>
        <p:nvSpPr>
          <p:cNvPr id="3" name="Subtitle 2"/>
          <p:cNvSpPr>
            <a:spLocks noGrp="1"/>
          </p:cNvSpPr>
          <p:nvPr>
            <p:ph type="subTitle" idx="1"/>
          </p:nvPr>
        </p:nvSpPr>
        <p:spPr/>
        <p:txBody>
          <a:bodyPr/>
          <a:lstStyle/>
          <a:p>
            <a:r>
              <a:rPr lang="en-US" dirty="0" smtClean="0"/>
              <a:t>Power bi project 1</a:t>
            </a:r>
          </a:p>
        </p:txBody>
      </p:sp>
    </p:spTree>
    <p:extLst>
      <p:ext uri="{BB962C8B-B14F-4D97-AF65-F5344CB8AC3E}">
        <p14:creationId xmlns:p14="http://schemas.microsoft.com/office/powerpoint/2010/main" val="2728067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sz="1800" dirty="0"/>
              <a:t>Are there any trends or patterns in the data that can help individuals and organizations make strategic decisions</a:t>
            </a:r>
            <a:r>
              <a:rPr lang="en-US" sz="1800" dirty="0" smtClean="0"/>
              <a:t>?</a:t>
            </a:r>
          </a:p>
          <a:p>
            <a:r>
              <a:rPr lang="en-US" sz="1800" dirty="0" smtClean="0"/>
              <a:t>Yes, there are various trends and can help individual and organizations to make strategic decisions. </a:t>
            </a:r>
          </a:p>
          <a:p>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2819400"/>
            <a:ext cx="7848600" cy="3733800"/>
          </a:xfrm>
          <a:prstGeom prst="rect">
            <a:avLst/>
          </a:prstGeom>
        </p:spPr>
      </p:pic>
    </p:spTree>
    <p:extLst>
      <p:ext uri="{BB962C8B-B14F-4D97-AF65-F5344CB8AC3E}">
        <p14:creationId xmlns:p14="http://schemas.microsoft.com/office/powerpoint/2010/main" val="2205585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706163"/>
            <a:ext cx="8229600" cy="4664874"/>
          </a:xfrm>
        </p:spPr>
      </p:pic>
    </p:spTree>
    <p:extLst>
      <p:ext uri="{BB962C8B-B14F-4D97-AF65-F5344CB8AC3E}">
        <p14:creationId xmlns:p14="http://schemas.microsoft.com/office/powerpoint/2010/main" val="2767981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Importing the files</a:t>
            </a:r>
            <a:endParaRPr lang="en-US" dirty="0"/>
          </a:p>
        </p:txBody>
      </p:sp>
      <p:sp>
        <p:nvSpPr>
          <p:cNvPr id="3" name="Content Placeholder 2"/>
          <p:cNvSpPr>
            <a:spLocks noGrp="1"/>
          </p:cNvSpPr>
          <p:nvPr>
            <p:ph idx="1"/>
          </p:nvPr>
        </p:nvSpPr>
        <p:spPr/>
        <p:txBody>
          <a:bodyPr>
            <a:normAutofit/>
          </a:bodyPr>
          <a:lstStyle/>
          <a:p>
            <a:r>
              <a:rPr lang="en-US" sz="1800" dirty="0"/>
              <a:t>To import a CSV file into Power BI, start by opening the Power BI Desktop application. In the "Home" tab, click "Get Data," and choose "Text/CSV" as the source. Connect to your CSV file by navigating to its location and clicking "Open." Confirm the data in the preview, then click "Load" to import it into Power BI. Optionally, use the Power Query Editor for data transformations. Explore the data model in "Data" view, create visualizations in "Report" view, save the file, and share or publish for broader access.</a:t>
            </a:r>
          </a:p>
        </p:txBody>
      </p:sp>
    </p:spTree>
    <p:extLst>
      <p:ext uri="{BB962C8B-B14F-4D97-AF65-F5344CB8AC3E}">
        <p14:creationId xmlns:p14="http://schemas.microsoft.com/office/powerpoint/2010/main" val="1405043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Data Cleaning and Transformation of Data</a:t>
            </a:r>
            <a:endParaRPr lang="en-US" dirty="0"/>
          </a:p>
        </p:txBody>
      </p:sp>
      <p:sp>
        <p:nvSpPr>
          <p:cNvPr id="3" name="Content Placeholder 2"/>
          <p:cNvSpPr>
            <a:spLocks noGrp="1"/>
          </p:cNvSpPr>
          <p:nvPr>
            <p:ph idx="1"/>
          </p:nvPr>
        </p:nvSpPr>
        <p:spPr/>
        <p:txBody>
          <a:bodyPr>
            <a:normAutofit/>
          </a:bodyPr>
          <a:lstStyle/>
          <a:p>
            <a:r>
              <a:rPr lang="en-US" sz="1800" dirty="0"/>
              <a:t>In Power BI's Power Query Editor, review and clean data by removing </a:t>
            </a:r>
            <a:r>
              <a:rPr lang="en-US" sz="1800" dirty="0" smtClean="0"/>
              <a:t>null values </a:t>
            </a:r>
            <a:r>
              <a:rPr lang="en-US" sz="1800" dirty="0"/>
              <a:t>filtering irrelevant data, changing data </a:t>
            </a:r>
            <a:r>
              <a:rPr lang="en-US" sz="1800" dirty="0" smtClean="0"/>
              <a:t>types, handling </a:t>
            </a:r>
            <a:r>
              <a:rPr lang="en-US" sz="1800" dirty="0"/>
              <a:t>missing </a:t>
            </a:r>
            <a:r>
              <a:rPr lang="en-US" sz="1800" dirty="0" smtClean="0"/>
              <a:t>values and fixing outliers</a:t>
            </a:r>
          </a:p>
          <a:p>
            <a:r>
              <a:rPr lang="en-US" sz="1800" dirty="0" smtClean="0"/>
              <a:t>. Add </a:t>
            </a:r>
            <a:r>
              <a:rPr lang="en-US" sz="1800" dirty="0"/>
              <a:t>custom columns for additional insights. </a:t>
            </a:r>
            <a:r>
              <a:rPr lang="en-US" sz="1800" dirty="0" smtClean="0"/>
              <a:t>Remove </a:t>
            </a:r>
            <a:r>
              <a:rPr lang="en-US" sz="1800" dirty="0"/>
              <a:t>unnecessary columns and sort or filter data as needed. Regularly preview changes, ensuring the data is accurate</a:t>
            </a:r>
            <a:r>
              <a:rPr lang="en-US" sz="1800" dirty="0" smtClean="0"/>
              <a:t>.</a:t>
            </a:r>
          </a:p>
          <a:p>
            <a:r>
              <a:rPr lang="en-US" sz="1800" dirty="0" smtClean="0"/>
              <a:t> </a:t>
            </a:r>
            <a:r>
              <a:rPr lang="en-US" sz="1800" dirty="0"/>
              <a:t>Close the editor, apply changes, and continue with data analysis in Power BI. Save the Power BI file (.</a:t>
            </a:r>
            <a:r>
              <a:rPr lang="en-US" sz="1800" dirty="0" err="1"/>
              <a:t>pbix</a:t>
            </a:r>
            <a:r>
              <a:rPr lang="en-US" sz="1800" dirty="0"/>
              <a:t>) after completing the cleaning process.</a:t>
            </a:r>
          </a:p>
        </p:txBody>
      </p:sp>
    </p:spTree>
    <p:extLst>
      <p:ext uri="{BB962C8B-B14F-4D97-AF65-F5344CB8AC3E}">
        <p14:creationId xmlns:p14="http://schemas.microsoft.com/office/powerpoint/2010/main" val="3241604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Visiualization</a:t>
            </a:r>
            <a:endParaRPr lang="en-US" dirty="0"/>
          </a:p>
        </p:txBody>
      </p:sp>
      <p:sp>
        <p:nvSpPr>
          <p:cNvPr id="3" name="Content Placeholder 2"/>
          <p:cNvSpPr>
            <a:spLocks noGrp="1"/>
          </p:cNvSpPr>
          <p:nvPr>
            <p:ph idx="1"/>
          </p:nvPr>
        </p:nvSpPr>
        <p:spPr/>
        <p:txBody>
          <a:bodyPr/>
          <a:lstStyle/>
          <a:p>
            <a:r>
              <a:rPr lang="en-US" sz="1800" dirty="0"/>
              <a:t>In Power BI's "Report" view, drag and drop fields onto the canvas to create visualizations such as charts and tables. Customize visuals by adjusting formatting and colors. Establish relationships between tables if working with multiple datasets. Enhance interactivity with slicers and filters for dynamic data exploration. Apply themes and styles to improve the overall appearance</a:t>
            </a:r>
            <a:r>
              <a:rPr lang="en-US" sz="1800" dirty="0" smtClean="0"/>
              <a:t>.</a:t>
            </a:r>
          </a:p>
          <a:p>
            <a:r>
              <a:rPr lang="en-US" sz="1800" dirty="0"/>
              <a:t>Save the Power BI file (.</a:t>
            </a:r>
            <a:r>
              <a:rPr lang="en-US" sz="1800" dirty="0" err="1"/>
              <a:t>pbix</a:t>
            </a:r>
            <a:r>
              <a:rPr lang="en-US" sz="1800" dirty="0"/>
              <a:t>) and consider sharing or publishing reports to the Power BI service for wider accessibility. This iterative process ensures effective data visualization and meaningful insights for decision-making</a:t>
            </a:r>
            <a:r>
              <a:rPr lang="en-US" dirty="0"/>
              <a:t>.</a:t>
            </a:r>
            <a:endParaRPr lang="en-US" dirty="0"/>
          </a:p>
        </p:txBody>
      </p:sp>
    </p:spTree>
    <p:extLst>
      <p:ext uri="{BB962C8B-B14F-4D97-AF65-F5344CB8AC3E}">
        <p14:creationId xmlns:p14="http://schemas.microsoft.com/office/powerpoint/2010/main" val="4116140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pic>
        <p:nvPicPr>
          <p:cNvPr id="1026"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7491" t="20805" r="48131" b="47119"/>
          <a:stretch/>
        </p:blipFill>
        <p:spPr bwMode="auto">
          <a:xfrm>
            <a:off x="4178808" y="1960775"/>
            <a:ext cx="4437291" cy="3601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33400" y="1828800"/>
            <a:ext cx="3124200" cy="3970318"/>
          </a:xfrm>
          <a:prstGeom prst="rect">
            <a:avLst/>
          </a:prstGeom>
          <a:noFill/>
        </p:spPr>
        <p:txBody>
          <a:bodyPr wrap="square" rtlCol="0">
            <a:spAutoFit/>
          </a:bodyPr>
          <a:lstStyle/>
          <a:p>
            <a:r>
              <a:rPr lang="en-US" sz="1400" dirty="0" smtClean="0"/>
              <a:t>This Power BI scatter plot visually conveys correlations among essential variables—net transportation expenditure, housing expenditure, marketing expenditure, basics, etc.—with a specific focus on their associations with total salary and the cost of living. Positioned in the "Report" view, the plot utilizes color or size variations for added granularity. Cross-visual relationships are established for seamless integration with visuals representing total salary and cost of living. This professionally presented visualization is designed for clarity and insights, supporting informed decision-making in a concise format.</a:t>
            </a:r>
            <a:endParaRPr lang="en-US" sz="1400" dirty="0"/>
          </a:p>
        </p:txBody>
      </p:sp>
    </p:spTree>
    <p:extLst>
      <p:ext uri="{BB962C8B-B14F-4D97-AF65-F5344CB8AC3E}">
        <p14:creationId xmlns:p14="http://schemas.microsoft.com/office/powerpoint/2010/main" val="2968327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Insights</a:t>
            </a:r>
            <a:endParaRPr lang="en-US" dirty="0"/>
          </a:p>
        </p:txBody>
      </p:sp>
      <p:sp>
        <p:nvSpPr>
          <p:cNvPr id="3" name="Content Placeholder 2"/>
          <p:cNvSpPr>
            <a:spLocks noGrp="1"/>
          </p:cNvSpPr>
          <p:nvPr>
            <p:ph idx="1"/>
          </p:nvPr>
        </p:nvSpPr>
        <p:spPr/>
        <p:txBody>
          <a:bodyPr/>
          <a:lstStyle/>
          <a:p>
            <a:r>
              <a:rPr lang="en-US" sz="2000" dirty="0"/>
              <a:t>What are the cities and countries with the highest and lowest costs of living</a:t>
            </a:r>
            <a:r>
              <a:rPr lang="en-US" sz="2000" dirty="0" smtClean="0"/>
              <a:t>?</a:t>
            </a:r>
          </a:p>
          <a:p>
            <a:r>
              <a:rPr lang="en-US" sz="2000" dirty="0" smtClean="0"/>
              <a:t>So the country with highest cost of living are Zimbabwe Gweru and </a:t>
            </a:r>
            <a:r>
              <a:rPr lang="en-US" sz="2000" dirty="0" err="1" smtClean="0"/>
              <a:t>Mutare</a:t>
            </a:r>
            <a:r>
              <a:rPr lang="en-US" dirty="0" smtClean="0"/>
              <a:t>.</a:t>
            </a:r>
            <a:endParaRPr lang="en-US"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3429000"/>
            <a:ext cx="5734194" cy="1920288"/>
          </a:xfrm>
          <a:prstGeom prst="rect">
            <a:avLst/>
          </a:prstGeom>
        </p:spPr>
      </p:pic>
    </p:spTree>
    <p:extLst>
      <p:ext uri="{BB962C8B-B14F-4D97-AF65-F5344CB8AC3E}">
        <p14:creationId xmlns:p14="http://schemas.microsoft.com/office/powerpoint/2010/main" val="2764835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1800" dirty="0"/>
              <a:t>What are the major cost components contributing to the overall cost of living in a region</a:t>
            </a:r>
            <a:r>
              <a:rPr lang="en-US" sz="1800" dirty="0" smtClean="0"/>
              <a:t>?</a:t>
            </a:r>
          </a:p>
          <a:p>
            <a:r>
              <a:rPr lang="de-DE" sz="1800" dirty="0"/>
              <a:t>Volkswagen Golf 1.4 90 KW Trendline </a:t>
            </a:r>
            <a:r>
              <a:rPr lang="de-DE" sz="1800" dirty="0" smtClean="0"/>
              <a:t>and </a:t>
            </a:r>
            <a:r>
              <a:rPr lang="en-US" sz="1800" dirty="0"/>
              <a:t>Toyota Corolla Sedan 1.6l 97kW </a:t>
            </a:r>
            <a:r>
              <a:rPr lang="en-US" sz="1800" dirty="0" smtClean="0"/>
              <a:t>Comfort from Transportation Expenditure are Major cost components</a:t>
            </a:r>
            <a:r>
              <a:rPr lang="en-US" dirty="0" smtClean="0"/>
              <a:t>.</a:t>
            </a:r>
          </a:p>
          <a:p>
            <a:r>
              <a:rPr lang="en-US" dirty="0" smtClean="0"/>
              <a:t> </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600" y="3733800"/>
            <a:ext cx="3528349" cy="2362200"/>
          </a:xfrm>
          <a:prstGeom prst="rect">
            <a:avLst/>
          </a:prstGeom>
        </p:spPr>
      </p:pic>
    </p:spTree>
    <p:extLst>
      <p:ext uri="{BB962C8B-B14F-4D97-AF65-F5344CB8AC3E}">
        <p14:creationId xmlns:p14="http://schemas.microsoft.com/office/powerpoint/2010/main" val="2139643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How do factors like average salary, housing costs, and transportation expenses correlate with the cost of living? </a:t>
            </a:r>
            <a:endParaRPr lang="en-US" dirty="0" smtClean="0"/>
          </a:p>
          <a:p>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2819400"/>
            <a:ext cx="4381501" cy="3276600"/>
          </a:xfrm>
          <a:prstGeom prst="rect">
            <a:avLst/>
          </a:prstGeom>
        </p:spPr>
      </p:pic>
    </p:spTree>
    <p:extLst>
      <p:ext uri="{BB962C8B-B14F-4D97-AF65-F5344CB8AC3E}">
        <p14:creationId xmlns:p14="http://schemas.microsoft.com/office/powerpoint/2010/main" val="31294569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117</TotalTime>
  <Words>541</Words>
  <Application>Microsoft Office PowerPoint</Application>
  <PresentationFormat>On-screen Show (4:3)</PresentationFormat>
  <Paragraphs>22</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Clarity</vt:lpstr>
      <vt:lpstr>Cost of living project</vt:lpstr>
      <vt:lpstr>PowerPoint Presentation</vt:lpstr>
      <vt:lpstr>Importing the files</vt:lpstr>
      <vt:lpstr>Data Cleaning and Transformation of Data</vt:lpstr>
      <vt:lpstr>Visiualization</vt:lpstr>
      <vt:lpstr>Examples</vt:lpstr>
      <vt:lpstr>Insights</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9</cp:revision>
  <dcterms:created xsi:type="dcterms:W3CDTF">2023-11-19T14:54:35Z</dcterms:created>
  <dcterms:modified xsi:type="dcterms:W3CDTF">2023-11-19T16:51:36Z</dcterms:modified>
</cp:coreProperties>
</file>