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sldMasterIdLst>
    <p:sldMasterId id="2147483694" r:id="rId7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x="12192000" cy="6858000"/>
  <p:notesSz cx="12192000" cy="6858000"/>
  <p:extLst>
    <p:ext uri="{EFAFB233-063F-42B5-8137-9DF3F51BA10A}">
      <p15:sldGuideLst xmlns:p15="http://schemas.microsoft.com/office/powerpoint/2012/main">
        <p15:guide id="0" orient="horz" pos="2878" userDrawn="1">
          <p15:clr>
            <a:srgbClr val="A4A3A4"/>
          </p15:clr>
        </p15:guide>
        <p15:guide id="1" pos="21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78" d="100"/>
          <a:sy n="78" d="100"/>
        </p:scale>
        <p:origin x="-1536" y="-84"/>
      </p:cViewPr>
      <p:guideLst>
        <p:guide orient="horz" pos="2878"/>
        <p:guide pos="21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7" Type="http://schemas.openxmlformats.org/officeDocument/2006/relationships/slideMaster" Target="slideMasters/slideMaster1.xml"></Relationship><Relationship Id="rId8" Type="http://schemas.openxmlformats.org/officeDocument/2006/relationships/theme" Target="theme/theme1.xml"></Relationship><Relationship Id="rId9" Type="http://schemas.openxmlformats.org/officeDocument/2006/relationships/slide" Target="slides/slide1.xml"></Relationship><Relationship Id="rId10" Type="http://schemas.openxmlformats.org/officeDocument/2006/relationships/slide" Target="slides/slide2.xml"></Relationship><Relationship Id="rId11" Type="http://schemas.openxmlformats.org/officeDocument/2006/relationships/slide" Target="slides/slide3.xml"></Relationship><Relationship Id="rId12" Type="http://schemas.openxmlformats.org/officeDocument/2006/relationships/slide" Target="slides/slide4.xml"></Relationship><Relationship Id="rId13" Type="http://schemas.openxmlformats.org/officeDocument/2006/relationships/slide" Target="slides/slide5.xml"></Relationship><Relationship Id="rId14" Type="http://schemas.openxmlformats.org/officeDocument/2006/relationships/slide" Target="slides/slide6.xml"></Relationship><Relationship Id="rId15" Type="http://schemas.openxmlformats.org/officeDocument/2006/relationships/slide" Target="slides/slide7.xml"></Relationship><Relationship Id="rId16" Type="http://schemas.openxmlformats.org/officeDocument/2006/relationships/slide" Target="slides/slide8.xml"></Relationship><Relationship Id="rId17" Type="http://schemas.openxmlformats.org/officeDocument/2006/relationships/slide" Target="slides/slide9.xml"></Relationship><Relationship Id="rId18" Type="http://schemas.openxmlformats.org/officeDocument/2006/relationships/slide" Target="slides/slide10.xml"></Relationship><Relationship Id="rId19" Type="http://schemas.openxmlformats.org/officeDocument/2006/relationships/viewProps" Target="viewProps.xml"></Relationship><Relationship Id="rId20" Type="http://schemas.openxmlformats.org/officeDocument/2006/relationships/presProps" Target="presProps.xml"></Relationship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image10.png"></Relationship><Relationship Id="rId3" Type="http://schemas.openxmlformats.org/officeDocument/2006/relationships/slideLayout" Target="../slideLayouts/slideLayout4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image" Target="../media/image2.png"></Relationship><Relationship Id="rId4" Type="http://schemas.openxmlformats.org/officeDocument/2006/relationships/slideLayout" Target="../slideLayouts/slideLayout4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3" Type="http://schemas.openxmlformats.org/officeDocument/2006/relationships/image" Target="../media/image2.png"></Relationship><Relationship Id="rId4" Type="http://schemas.openxmlformats.org/officeDocument/2006/relationships/image" Target="../media/image4.jpg"></Relationship><Relationship Id="rId5" Type="http://schemas.openxmlformats.org/officeDocument/2006/relationships/slideLayout" Target="../slideLayouts/slideLayout4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5.png"></Relationship><Relationship Id="rId3" Type="http://schemas.openxmlformats.org/officeDocument/2006/relationships/image" Target="../media/image1.png"></Relationship><Relationship Id="rId4" Type="http://schemas.openxmlformats.org/officeDocument/2006/relationships/slideLayout" Target="../slideLayouts/slideLayout4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6.png"></Relationship><Relationship Id="rId3" Type="http://schemas.openxmlformats.org/officeDocument/2006/relationships/image" Target="../media/image1.png"></Relationship><Relationship Id="rId4" Type="http://schemas.openxmlformats.org/officeDocument/2006/relationships/slideLayout" Target="../slideLayouts/slideLayout4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7.png"></Relationship><Relationship Id="rId3" Type="http://schemas.openxmlformats.org/officeDocument/2006/relationships/slideLayout" Target="../slideLayouts/slideLayout4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4" Type="http://schemas.openxmlformats.org/officeDocument/2006/relationships/slideLayout" Target="../slideLayouts/slideLayout4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image9.jpg"></Relationship><Relationship Id="rId3" Type="http://schemas.openxmlformats.org/officeDocument/2006/relationships/slideLayout" Target="../slideLayouts/slideLayout4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image10.png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52095" y="3051175"/>
            <a:ext cx="11755755" cy="1370965"/>
          </a:xfrm>
          <a:prstGeom prst="rect"/>
        </p:spPr>
        <p:txBody>
          <a:bodyPr wrap="square" lIns="0" tIns="16510" rIns="0" bIns="0" numCol="1" vert="horz" anchor="t">
            <a:spAutoFit/>
          </a:bodyPr>
          <a:lstStyle/>
          <a:p>
            <a:pPr marL="3213735" indent="0" algn="l" latinLnBrk="0">
              <a:lnSpc>
                <a:spcPct val="100000"/>
              </a:lnSpc>
              <a:spcBef>
                <a:spcPts val="130"/>
              </a:spcBef>
              <a:buFontTx/>
              <a:buNone/>
            </a:pPr>
            <a:r>
              <a:rPr sz="2200" spc="20" i="0" b="0">
                <a:latin typeface="Trebuchet MS" charset="0"/>
                <a:ea typeface="Calibri" charset="0"/>
                <a:cs typeface="+mj-cs"/>
              </a:rPr>
              <a:t>Name:Vaitheeshwaran</a:t>
            </a:r>
            <a:r>
              <a:rPr sz="2200" spc="20" i="0" b="0">
                <a:latin typeface="Trebuchet MS" charset="0"/>
                <a:ea typeface="Calibri" charset="0"/>
                <a:cs typeface="+mj-cs"/>
              </a:rPr>
              <a:t> </a:t>
            </a:r>
            <a:r>
              <a:rPr sz="2200" spc="20" i="0" b="0">
                <a:latin typeface="Trebuchet MS" charset="0"/>
                <a:ea typeface="Calibri" charset="0"/>
                <a:cs typeface="+mj-cs"/>
              </a:rPr>
              <a:t/>
            </a:r>
            <a:br>
              <a:rPr sz="2200" spc="20" i="0" b="0">
                <a:latin typeface="Trebuchet MS" charset="0"/>
                <a:ea typeface="Calibri" charset="0"/>
                <a:cs typeface="+mj-cs"/>
              </a:rPr>
            </a:br>
            <a:r>
              <a:rPr sz="2200" spc="20" i="0" b="0">
                <a:latin typeface="Trebuchet MS" charset="0"/>
                <a:ea typeface="Calibri" charset="0"/>
                <a:cs typeface="+mj-cs"/>
              </a:rPr>
              <a:t>Reg</a:t>
            </a:r>
            <a:r>
              <a:rPr sz="2200" spc="20"/>
              <a:t> No:71772117147</a:t>
            </a:r>
            <a:r>
              <a:rPr sz="2200" spc="20"/>
              <a:t/>
            </a:r>
            <a:br>
              <a:rPr sz="2200" spc="20"/>
            </a:br>
            <a:r>
              <a:rPr sz="2200" spc="20" i="0" b="0">
                <a:latin typeface="Trebuchet MS" charset="0"/>
                <a:ea typeface="Calibri" charset="0"/>
                <a:cs typeface="Trebuchet MS" charset="0"/>
              </a:rPr>
              <a:t>Dept:Computer</a:t>
            </a:r>
            <a:r>
              <a:rPr sz="2200" spc="20" i="0" b="0">
                <a:latin typeface="Trebuchet MS" charset="0"/>
                <a:ea typeface="Calibri" charset="0"/>
                <a:cs typeface="Trebuchet MS" charset="0"/>
              </a:rPr>
              <a:t> Science and Engineering</a:t>
            </a:r>
            <a:r>
              <a:rPr sz="2200" spc="20" i="0" b="0">
                <a:latin typeface="Trebuchet MS" charset="0"/>
                <a:ea typeface="Calibri" charset="0"/>
                <a:cs typeface="Trebuchet MS" charset="0"/>
              </a:rPr>
              <a:t/>
            </a:r>
            <a:br>
              <a:rPr sz="2200" spc="20" i="0" b="0">
                <a:latin typeface="Trebuchet MS" charset="0"/>
                <a:ea typeface="Calibri" charset="0"/>
                <a:cs typeface="Trebuchet MS" charset="0"/>
              </a:rPr>
            </a:br>
            <a:r>
              <a:rPr sz="2200" spc="20" i="0" b="0">
                <a:latin typeface="Trebuchet MS" charset="0"/>
                <a:ea typeface="Calibri" charset="0"/>
                <a:cs typeface="Trebuchet MS" charset="0"/>
              </a:rPr>
              <a:t>College:Government</a:t>
            </a:r>
            <a:r>
              <a:rPr sz="2200" spc="20"/>
              <a:t> College of Technology,Coimbatore</a:t>
            </a:r>
            <a:endParaRPr lang="ko-KR" altLang="en-US" sz="2200"/>
          </a:p>
        </p:txBody>
      </p:sp>
      <p:sp>
        <p:nvSpPr>
          <p:cNvPr id="8" name="object 8"/>
          <p:cNvSpPr txBox="1">
            <a:spLocks/>
          </p:cNvSpPr>
          <p:nvPr/>
        </p:nvSpPr>
        <p:spPr>
          <a:xfrm rot="0">
            <a:off x="2384425" y="2559050"/>
            <a:ext cx="5423535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ctr" latinLnBrk="0">
              <a:lnSpc>
                <a:spcPct val="100000"/>
              </a:lnSpc>
              <a:spcBef>
                <a:spcPts val="100"/>
              </a:spcBef>
              <a:buFontTx/>
              <a:buNone/>
            </a:pPr>
            <a:r>
              <a:rPr sz="2400" u="sng" b="1">
                <a:solidFill>
                  <a:srgbClr val="2D936B"/>
                </a:solidFill>
                <a:latin typeface="Trebuchet MS" charset="0"/>
                <a:ea typeface="Calibri" charset="0"/>
                <a:cs typeface="+mn-cs"/>
              </a:rPr>
              <a:t>Final</a:t>
            </a:r>
            <a:r>
              <a:rPr sz="2400" u="sng" b="1">
                <a:solidFill>
                  <a:srgbClr val="2D936B"/>
                </a:solidFill>
                <a:latin typeface="Trebuchet MS" charset="0"/>
                <a:ea typeface="+mn-ea"/>
                <a:cs typeface="+mn-cs"/>
              </a:rPr>
              <a:t> Project</a:t>
            </a:r>
            <a:endParaRPr lang="ko-KR" altLang="en-US" sz="2400" u="sng" b="1">
              <a:solidFill>
                <a:srgbClr val="2D936B"/>
              </a:solidFill>
              <a:latin typeface="Trebuchet MS" charset="0"/>
              <a:cs typeface="Trebuchet MS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190"/>
            <a:ext cx="179895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50" b="1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dirty="0" sz="1100" spc="-14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90" b="1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015" y="385445"/>
            <a:ext cx="243713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6965" y="6473190"/>
            <a:ext cx="228600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 Box 9"/>
          <p:cNvSpPr txBox="1">
            <a:spLocks/>
          </p:cNvSpPr>
          <p:nvPr/>
        </p:nvSpPr>
        <p:spPr>
          <a:xfrm rot="0">
            <a:off x="995045" y="1552575"/>
            <a:ext cx="77533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Times New Roman" charset="0"/>
                <a:ea typeface="Times New Roman" charset="0"/>
              </a:rPr>
              <a:t>Thus</a:t>
            </a:r>
            <a:r>
              <a:rPr sz="1800">
                <a:latin typeface="Times New Roman" charset="0"/>
                <a:ea typeface="Times New Roman" charset="0"/>
              </a:rPr>
              <a:t> the</a:t>
            </a:r>
            <a:r>
              <a:rPr sz="1800">
                <a:latin typeface="Times New Roman" charset="0"/>
                <a:ea typeface="Times New Roman" charset="0"/>
              </a:rPr>
              <a:t> Face Recognition Attendance System project is the </a:t>
            </a:r>
            <a:r>
              <a:rPr sz="1800">
                <a:latin typeface="Times New Roman" charset="0"/>
                <a:ea typeface="Times New Roman" charset="0"/>
              </a:rPr>
              <a:t>successful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automation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of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attendance</a:t>
            </a:r>
            <a:r>
              <a:rPr sz="1800">
                <a:latin typeface="Times New Roman" charset="0"/>
                <a:ea typeface="Times New Roman" charset="0"/>
              </a:rPr>
              <a:t> tracking, resulting in improved accuracy, </a:t>
            </a:r>
            <a:r>
              <a:rPr sz="1800">
                <a:latin typeface="Times New Roman" charset="0"/>
                <a:ea typeface="Times New Roman" charset="0"/>
              </a:rPr>
              <a:t>efficiency,</a:t>
            </a:r>
            <a:r>
              <a:rPr sz="1800">
                <a:latin typeface="Times New Roman" charset="0"/>
                <a:ea typeface="Times New Roman" charset="0"/>
              </a:rPr>
              <a:t> and </a:t>
            </a:r>
            <a:r>
              <a:rPr sz="1800">
                <a:latin typeface="Times New Roman" charset="0"/>
                <a:ea typeface="Times New Roman" charset="0"/>
              </a:rPr>
              <a:t>user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satisfaction.</a:t>
            </a:r>
            <a:endParaRPr lang="ko-KR" altLang="en-US" sz="1800">
              <a:latin typeface="Times New Roman" charset="0"/>
              <a:ea typeface="Times New Roman" charset="0"/>
            </a:endParaRPr>
          </a:p>
        </p:txBody>
      </p:sp>
      <p:sp>
        <p:nvSpPr>
          <p:cNvPr id="11" name="Text Box 10"/>
          <p:cNvSpPr txBox="1">
            <a:spLocks/>
          </p:cNvSpPr>
          <p:nvPr/>
        </p:nvSpPr>
        <p:spPr>
          <a:xfrm>
            <a:off x="1104265" y="4668520"/>
            <a:ext cx="68789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u="sng">
                <a:latin typeface="Times New Roman" charset="0"/>
                <a:ea typeface="Times New Roman" charset="0"/>
              </a:rPr>
              <a:t>Project</a:t>
            </a:r>
            <a:r>
              <a:rPr sz="1800" u="sng">
                <a:latin typeface="Times New Roman" charset="0"/>
                <a:ea typeface="Times New Roman" charset="0"/>
              </a:rPr>
              <a:t> demo link:</a:t>
            </a:r>
            <a:r>
              <a:rPr sz="1800">
                <a:latin typeface="Times New Roman" charset="0"/>
                <a:ea typeface="Times New Roman" charset="0"/>
              </a:rPr>
              <a:t>   </a:t>
            </a:r>
            <a:r>
              <a:rPr sz="1800">
                <a:latin typeface="Times New Roman" charset="0"/>
                <a:ea typeface="Times New Roman" charset="0"/>
              </a:rPr>
              <a:t>https://drive.google.com/drive/folders/1nXfJXPFfhF</a:t>
            </a:r>
            <a:r>
              <a:rPr sz="1800">
                <a:latin typeface="Times New Roman" charset="0"/>
                <a:ea typeface="Times New Roman" charset="0"/>
              </a:rPr>
              <a:t>-YtHimryVt7bXeD9_bNzXA</a:t>
            </a:r>
            <a:endParaRPr lang="ko-KR" altLang="en-US" sz="1800"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/>
          </p:cNvSpPr>
          <p:nvPr/>
        </p:nvSpPr>
        <p:spPr>
          <a:xfrm rot="0">
            <a:off x="21590" y="43180"/>
            <a:ext cx="12192635" cy="6858635"/>
          </a:xfrm>
          <a:custGeom>
            <a:gdLst>
              <a:gd fmla="*/ 12192000 w 12192001" name="TX0"/>
              <a:gd fmla="*/ 0 h 6858001" name="TY0"/>
              <a:gd fmla="*/ 0 w 12192001" name="TX1"/>
              <a:gd fmla="*/ 0 h 6858001" name="TY1"/>
              <a:gd fmla="*/ 0 w 12192001" name="TX2"/>
              <a:gd fmla="*/ 6858000 h 6858001" name="TY2"/>
              <a:gd fmla="*/ 12192000 w 12192001" name="TX3"/>
              <a:gd fmla="*/ 6858000 h 6858001" name="TY3"/>
              <a:gd fmla="*/ 12192000 w 12192001" name="TX4"/>
              <a:gd fmla="*/ 0 h 6858001" name="TY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12192001" h="6858001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4105" y="0"/>
            <a:ext cx="4752975" cy="6863080"/>
            <a:chOff x="7444105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680" y="5080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550" y="3695065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3105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675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5970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310"/>
            <a:ext cx="390969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190"/>
            <a:ext cx="179895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50" b="1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dirty="0" sz="1100" spc="-14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90" b="1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</a:p>
        </p:txBody>
      </p:sp>
      <p:sp>
        <p:nvSpPr>
          <p:cNvPr id="23" name="Text Box 1"/>
          <p:cNvSpPr txBox="1">
            <a:spLocks/>
          </p:cNvSpPr>
          <p:nvPr/>
        </p:nvSpPr>
        <p:spPr>
          <a:xfrm rot="0">
            <a:off x="1814830" y="2744470"/>
            <a:ext cx="661606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12700" indent="0" algn="ctr" latinLnBrk="0">
              <a:lnSpc>
                <a:spcPct val="100000"/>
              </a:lnSpc>
              <a:spcBef>
                <a:spcPts val="100"/>
              </a:spcBef>
              <a:buFontTx/>
              <a:buNone/>
            </a:pPr>
            <a:r>
              <a:rPr sz="3600" b="1">
                <a:solidFill>
                  <a:srgbClr val="2D936B"/>
                </a:solidFill>
                <a:latin typeface="Trebuchet MS" charset="0"/>
                <a:ea typeface="Calibri" charset="0"/>
                <a:cs typeface="+mn-cs"/>
              </a:rPr>
              <a:t>Face</a:t>
            </a:r>
            <a:r>
              <a:rPr sz="3600" b="1">
                <a:solidFill>
                  <a:srgbClr val="2D936B"/>
                </a:solidFill>
                <a:latin typeface="Trebuchet MS" charset="0"/>
                <a:cs typeface="Trebuchet MS" charset="0"/>
              </a:rPr>
              <a:t> </a:t>
            </a:r>
            <a:r>
              <a:rPr sz="3600" b="1">
                <a:solidFill>
                  <a:srgbClr val="2D936B"/>
                </a:solidFill>
                <a:latin typeface="Trebuchet MS" charset="0"/>
                <a:ea typeface="+mn-ea"/>
                <a:cs typeface="+mn-cs"/>
              </a:rPr>
              <a:t>Recognition</a:t>
            </a:r>
            <a:r>
              <a:rPr sz="3600" b="1">
                <a:solidFill>
                  <a:srgbClr val="2D936B"/>
                </a:solidFill>
                <a:latin typeface="Trebuchet MS" charset="0"/>
                <a:cs typeface="Trebuchet MS" charset="0"/>
              </a:rPr>
              <a:t> </a:t>
            </a:r>
            <a:r>
              <a:rPr sz="3600" b="1">
                <a:solidFill>
                  <a:srgbClr val="2D936B"/>
                </a:solidFill>
                <a:latin typeface="Trebuchet MS" charset="0"/>
                <a:ea typeface="Calibri" charset="0"/>
                <a:cs typeface="+mn-cs"/>
              </a:rPr>
              <a:t>Attendance</a:t>
            </a:r>
            <a:r>
              <a:rPr sz="3600" b="1">
                <a:solidFill>
                  <a:srgbClr val="2D936B"/>
                </a:solidFill>
                <a:latin typeface="Trebuchet MS" charset="0"/>
                <a:cs typeface="Trebuchet MS" charset="0"/>
              </a:rPr>
              <a:t> </a:t>
            </a:r>
            <a:r>
              <a:rPr sz="3600" b="1">
                <a:solidFill>
                  <a:srgbClr val="2D936B"/>
                </a:solidFill>
                <a:latin typeface="Trebuchet MS" charset="0"/>
                <a:ea typeface="Calibri" charset="0"/>
                <a:cs typeface="+mn-cs"/>
              </a:rPr>
              <a:t>System</a:t>
            </a:r>
            <a:endParaRPr lang="ko-KR" altLang="en-US" sz="3600" b="1">
              <a:solidFill>
                <a:srgbClr val="2D936B"/>
              </a:solidFill>
              <a:latin typeface="Trebuchet MS" charset="0"/>
              <a:cs typeface="Trebuchet MS" charset="0"/>
            </a:endParaRPr>
          </a:p>
          <a:p>
            <a:pPr marL="0" indent="0" algn="l" hangingPunct="1"/>
            <a:endParaRPr lang="ko-KR" altLang="en-US" sz="3600"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4105" y="0"/>
            <a:ext cx="4752975" cy="6863080"/>
            <a:chOff x="7444105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680" y="5080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550" y="3695065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3105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675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5970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5890"/>
            <a:ext cx="1773555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50" b="1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dirty="0" sz="1100" spc="-14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90" b="1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5"/>
            <a:ext cx="4124325" cy="3009900"/>
            <a:chOff x="47625" y="3819525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5"/>
              <a:ext cx="1733550" cy="3009900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135"/>
            <a:ext cx="235712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</a:p>
        </p:txBody>
      </p:sp>
      <p:sp>
        <p:nvSpPr>
          <p:cNvPr id="23" name="Text Box 4"/>
          <p:cNvSpPr txBox="1">
            <a:spLocks/>
          </p:cNvSpPr>
          <p:nvPr/>
        </p:nvSpPr>
        <p:spPr>
          <a:xfrm rot="0">
            <a:off x="2153920" y="1661795"/>
            <a:ext cx="4942840" cy="28936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buFont typeface="Times New Roman"/>
              <a:buChar char=""/>
            </a:pPr>
            <a:r>
              <a:rPr sz="260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Problem</a:t>
            </a:r>
            <a:r>
              <a:rPr sz="260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statement</a:t>
            </a:r>
            <a:endParaRPr lang="ko-KR" altLang="en-US" sz="26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254000" indent="-254000" algn="l" hangingPunct="1">
              <a:buFont typeface="Times New Roman"/>
              <a:buChar char=""/>
            </a:pPr>
            <a:r>
              <a:rPr sz="260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Probelm</a:t>
            </a:r>
            <a:r>
              <a:rPr sz="260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overview</a:t>
            </a:r>
            <a:endParaRPr lang="ko-KR" altLang="en-US" sz="26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254000" indent="-254000" algn="l" hangingPunct="1">
              <a:buFont typeface="Times New Roman"/>
              <a:buChar char=""/>
            </a:pPr>
            <a:r>
              <a:rPr sz="260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Who</a:t>
            </a:r>
            <a:r>
              <a:rPr sz="260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are the end users?</a:t>
            </a:r>
            <a:endParaRPr lang="ko-KR" altLang="en-US" sz="26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254000" indent="-254000" algn="l" hangingPunct="1">
              <a:buFont typeface="Times New Roman"/>
              <a:buChar char=""/>
            </a:pPr>
            <a:r>
              <a:rPr sz="260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Solution</a:t>
            </a:r>
            <a:r>
              <a:rPr sz="260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and its value </a:t>
            </a:r>
            <a:r>
              <a:rPr sz="260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proposition</a:t>
            </a:r>
            <a:endParaRPr lang="ko-KR" altLang="en-US" sz="26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254000" indent="-254000" algn="l" hangingPunct="1">
              <a:buFont typeface="Times New Roman"/>
              <a:buChar char=""/>
            </a:pPr>
            <a:r>
              <a:rPr sz="260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The</a:t>
            </a:r>
            <a:r>
              <a:rPr sz="260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wow in my solution</a:t>
            </a:r>
            <a:endParaRPr lang="ko-KR" altLang="en-US" sz="26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254000" indent="-254000" algn="l" hangingPunct="1">
              <a:buFont typeface="Times New Roman"/>
              <a:buChar char=""/>
            </a:pPr>
            <a:r>
              <a:rPr sz="260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Modeling</a:t>
            </a:r>
            <a:r>
              <a:rPr sz="260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</a:t>
            </a:r>
            <a:endParaRPr lang="ko-KR" altLang="en-US" sz="26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254000" indent="-254000" algn="l" hangingPunct="1">
              <a:buFont typeface="Times New Roman"/>
              <a:buChar char=""/>
            </a:pPr>
            <a:r>
              <a:rPr sz="260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Results</a:t>
            </a:r>
            <a:endParaRPr lang="ko-KR" altLang="en-US" sz="26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755" y="575310"/>
            <a:ext cx="563689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190"/>
            <a:ext cx="179895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50" b="1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dirty="0" sz="1100" spc="-14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90" b="1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</a:p>
        </p:txBody>
      </p:sp>
      <p:sp>
        <p:nvSpPr>
          <p:cNvPr id="11" name="Text Box 2"/>
          <p:cNvSpPr txBox="1">
            <a:spLocks/>
          </p:cNvSpPr>
          <p:nvPr/>
        </p:nvSpPr>
        <p:spPr>
          <a:xfrm rot="0">
            <a:off x="940435" y="1935480"/>
            <a:ext cx="7009130" cy="31667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buFont typeface="Times New Roman"/>
              <a:buChar char=""/>
            </a:pP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In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today's fast-paced world, traditional methods of attendance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tracking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in educational institutions,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workplaces,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and events are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becoming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increasingly outdated and inefficient.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Manual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attendance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taking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consumes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valuable time and resources,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often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leading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to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errors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and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discrepancies. </a:t>
            </a:r>
            <a:endParaRPr lang="ko-KR" altLang="en-US" sz="2000" i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254000" indent="-254000" algn="l" hangingPunct="1">
              <a:buFont typeface="Times New Roman"/>
              <a:buChar char=""/>
            </a:pP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To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address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these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challenges,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there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is a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pressing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need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for an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automated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solution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that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streamlines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the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attendance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tracking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process.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This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project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aims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to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develop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an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Automated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Face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Recognition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Attendance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System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using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Python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and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computer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vision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techniques.</a:t>
            </a:r>
            <a:endParaRPr lang="ko-KR" altLang="en-US" sz="2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310"/>
            <a:ext cx="526351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190"/>
            <a:ext cx="179895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50" b="1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dirty="0" sz="1100" spc="-14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90" b="1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</a:p>
        </p:txBody>
      </p:sp>
      <p:sp>
        <p:nvSpPr>
          <p:cNvPr id="11" name="Text Box 3"/>
          <p:cNvSpPr txBox="1">
            <a:spLocks/>
          </p:cNvSpPr>
          <p:nvPr/>
        </p:nvSpPr>
        <p:spPr>
          <a:xfrm rot="0">
            <a:off x="852805" y="1859280"/>
            <a:ext cx="7938769" cy="37814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buFont typeface="Times New Roman"/>
              <a:buChar char=""/>
            </a:pP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This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project aims to develop an Automated Face Recognition Attendance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System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using Python and computer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vision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techniques.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</a:t>
            </a:r>
            <a:endParaRPr lang="ko-KR" altLang="en-US" sz="2000" i="0" b="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254000" indent="-254000" algn="l" hangingPunct="1">
              <a:buFont typeface="Times New Roman"/>
              <a:buChar char=""/>
            </a:pP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It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involves collecting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and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storing images of individuals, training a face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recognition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model, and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implementing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real-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time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recognition using a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camera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feed.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</a:t>
            </a:r>
            <a:endParaRPr lang="ko-KR" altLang="en-US" sz="2000" i="0" b="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254000" indent="-254000" algn="l" hangingPunct="1">
              <a:buFont typeface="Times New Roman"/>
              <a:buChar char=""/>
            </a:pP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The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system allows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individuals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to record their attendance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with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a press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of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a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button,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which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is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stored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automatically in a CSV file.</a:t>
            </a:r>
            <a:endParaRPr lang="ko-KR" altLang="en-US" sz="2000" i="0" b="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254000" indent="-254000" algn="l" hangingPunct="1">
              <a:buFont typeface="Times New Roman"/>
              <a:buChar char=""/>
            </a:pP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Additionally,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attendance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data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can be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converted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into a user-friendly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webpage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for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easy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visualization.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</a:t>
            </a:r>
            <a:endParaRPr lang="ko-KR" altLang="en-US" sz="2000" i="0" b="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254000" indent="-254000" algn="l" hangingPunct="1">
              <a:buFont typeface="Times New Roman"/>
              <a:buChar char=""/>
            </a:pP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The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system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streamlines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the attendance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tracking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process,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reduces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manual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intervention,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and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improves accuracy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and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efficiency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in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various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settings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such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as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classrooms,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workplaces, and events.</a:t>
            </a:r>
            <a:endParaRPr lang="ko-KR" altLang="en-US" sz="20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135" y="891540"/>
            <a:ext cx="5014595" cy="5181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190"/>
            <a:ext cx="179895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50" b="1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dirty="0" sz="1100" spc="-14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90" b="1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</a:p>
        </p:txBody>
      </p:sp>
      <p:sp>
        <p:nvSpPr>
          <p:cNvPr id="9" name="Text Box 5"/>
          <p:cNvSpPr txBox="1">
            <a:spLocks/>
          </p:cNvSpPr>
          <p:nvPr/>
        </p:nvSpPr>
        <p:spPr>
          <a:xfrm rot="0">
            <a:off x="1016634" y="2493010"/>
            <a:ext cx="6682105" cy="2552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buFont typeface="Times New Roman"/>
              <a:buChar char=""/>
            </a:pPr>
            <a:r>
              <a:rPr sz="2000">
                <a:latin typeface="Times New Roman" charset="0"/>
                <a:ea typeface="Times New Roman" charset="0"/>
              </a:rPr>
              <a:t>The</a:t>
            </a:r>
            <a:r>
              <a:rPr sz="2000">
                <a:latin typeface="Times New Roman" charset="0"/>
                <a:ea typeface="Times New Roman" charset="0"/>
              </a:rPr>
              <a:t> end users of the project include educational institutions, </a:t>
            </a:r>
            <a:r>
              <a:rPr sz="2000">
                <a:latin typeface="Times New Roman" charset="0"/>
                <a:ea typeface="Times New Roman" charset="0"/>
              </a:rPr>
              <a:t>such</a:t>
            </a:r>
            <a:r>
              <a:rPr sz="2000">
                <a:latin typeface="Times New Roman" charset="0"/>
                <a:ea typeface="Times New Roman" charset="0"/>
              </a:rPr>
              <a:t> </a:t>
            </a:r>
            <a:r>
              <a:rPr sz="2000">
                <a:latin typeface="Times New Roman" charset="0"/>
                <a:ea typeface="Times New Roman" charset="0"/>
              </a:rPr>
              <a:t>as</a:t>
            </a:r>
            <a:r>
              <a:rPr sz="2000">
                <a:latin typeface="Times New Roman" charset="0"/>
                <a:ea typeface="Times New Roman" charset="0"/>
              </a:rPr>
              <a:t> </a:t>
            </a:r>
            <a:r>
              <a:rPr sz="2000">
                <a:latin typeface="Times New Roman" charset="0"/>
                <a:ea typeface="Times New Roman" charset="0"/>
              </a:rPr>
              <a:t>schools,</a:t>
            </a:r>
            <a:r>
              <a:rPr sz="2000">
                <a:latin typeface="Times New Roman" charset="0"/>
                <a:ea typeface="Times New Roman" charset="0"/>
              </a:rPr>
              <a:t> colleges, and universities, as well as </a:t>
            </a:r>
            <a:r>
              <a:rPr sz="2000">
                <a:latin typeface="Times New Roman" charset="0"/>
                <a:ea typeface="Times New Roman" charset="0"/>
              </a:rPr>
              <a:t>companies</a:t>
            </a:r>
            <a:r>
              <a:rPr sz="2000">
                <a:latin typeface="Times New Roman" charset="0"/>
                <a:ea typeface="Times New Roman" charset="0"/>
              </a:rPr>
              <a:t> and </a:t>
            </a:r>
            <a:r>
              <a:rPr sz="2000">
                <a:latin typeface="Times New Roman" charset="0"/>
                <a:ea typeface="Times New Roman" charset="0"/>
              </a:rPr>
              <a:t>organizations</a:t>
            </a:r>
            <a:r>
              <a:rPr sz="2000">
                <a:latin typeface="Times New Roman" charset="0"/>
                <a:ea typeface="Times New Roman" charset="0"/>
              </a:rPr>
              <a:t> that require attendance tracking </a:t>
            </a:r>
            <a:r>
              <a:rPr sz="2000">
                <a:latin typeface="Times New Roman" charset="0"/>
                <a:ea typeface="Times New Roman" charset="0"/>
              </a:rPr>
              <a:t>systems</a:t>
            </a:r>
            <a:r>
              <a:rPr sz="2000">
                <a:latin typeface="Times New Roman" charset="0"/>
                <a:ea typeface="Times New Roman" charset="0"/>
              </a:rPr>
              <a:t> for their </a:t>
            </a:r>
            <a:r>
              <a:rPr sz="2000">
                <a:latin typeface="Times New Roman" charset="0"/>
                <a:ea typeface="Times New Roman" charset="0"/>
              </a:rPr>
              <a:t>employees</a:t>
            </a:r>
            <a:r>
              <a:rPr sz="2000">
                <a:latin typeface="Times New Roman" charset="0"/>
                <a:ea typeface="Times New Roman" charset="0"/>
              </a:rPr>
              <a:t> or participants. </a:t>
            </a:r>
            <a:endParaRPr lang="ko-KR" altLang="en-US" sz="2000">
              <a:latin typeface="Times New Roman" charset="0"/>
              <a:ea typeface="Times New Roman" charset="0"/>
            </a:endParaRPr>
          </a:p>
          <a:p>
            <a:pPr marL="254000" indent="-254000" algn="l" hangingPunct="1">
              <a:buFont typeface="Times New Roman"/>
              <a:buChar char=""/>
            </a:pPr>
            <a:r>
              <a:rPr sz="2000">
                <a:latin typeface="Times New Roman" charset="0"/>
                <a:ea typeface="Times New Roman" charset="0"/>
              </a:rPr>
              <a:t>Additionally,</a:t>
            </a:r>
            <a:r>
              <a:rPr sz="2000">
                <a:latin typeface="Times New Roman" charset="0"/>
                <a:ea typeface="Times New Roman" charset="0"/>
              </a:rPr>
              <a:t> event </a:t>
            </a:r>
            <a:r>
              <a:rPr sz="2000">
                <a:latin typeface="Times New Roman" charset="0"/>
                <a:ea typeface="Times New Roman" charset="0"/>
              </a:rPr>
              <a:t>organizers</a:t>
            </a:r>
            <a:r>
              <a:rPr sz="2000">
                <a:latin typeface="Times New Roman" charset="0"/>
                <a:ea typeface="Times New Roman" charset="0"/>
              </a:rPr>
              <a:t> who need to </a:t>
            </a:r>
            <a:r>
              <a:rPr sz="2000">
                <a:latin typeface="Times New Roman" charset="0"/>
                <a:ea typeface="Times New Roman" charset="0"/>
              </a:rPr>
              <a:t>manage</a:t>
            </a:r>
            <a:r>
              <a:rPr sz="2000">
                <a:latin typeface="Times New Roman" charset="0"/>
                <a:ea typeface="Times New Roman" charset="0"/>
              </a:rPr>
              <a:t> </a:t>
            </a:r>
            <a:r>
              <a:rPr sz="2000">
                <a:latin typeface="Times New Roman" charset="0"/>
                <a:ea typeface="Times New Roman" charset="0"/>
              </a:rPr>
              <a:t>attendance</a:t>
            </a:r>
            <a:r>
              <a:rPr sz="2000">
                <a:latin typeface="Times New Roman" charset="0"/>
                <a:ea typeface="Times New Roman" charset="0"/>
              </a:rPr>
              <a:t> </a:t>
            </a:r>
            <a:r>
              <a:rPr sz="2000">
                <a:latin typeface="Times New Roman" charset="0"/>
                <a:ea typeface="Times New Roman" charset="0"/>
              </a:rPr>
              <a:t>at</a:t>
            </a:r>
            <a:r>
              <a:rPr sz="2000">
                <a:latin typeface="Times New Roman" charset="0"/>
                <a:ea typeface="Times New Roman" charset="0"/>
              </a:rPr>
              <a:t> </a:t>
            </a:r>
            <a:r>
              <a:rPr sz="2000">
                <a:latin typeface="Times New Roman" charset="0"/>
                <a:ea typeface="Times New Roman" charset="0"/>
              </a:rPr>
              <a:t>conferences,</a:t>
            </a:r>
            <a:r>
              <a:rPr sz="2000">
                <a:latin typeface="Times New Roman" charset="0"/>
                <a:ea typeface="Times New Roman" charset="0"/>
              </a:rPr>
              <a:t> </a:t>
            </a:r>
            <a:r>
              <a:rPr sz="2000">
                <a:latin typeface="Times New Roman" charset="0"/>
                <a:ea typeface="Times New Roman" charset="0"/>
              </a:rPr>
              <a:t>workshops,</a:t>
            </a:r>
            <a:r>
              <a:rPr sz="2000">
                <a:latin typeface="Times New Roman" charset="0"/>
                <a:ea typeface="Times New Roman" charset="0"/>
              </a:rPr>
              <a:t> or other gatherings </a:t>
            </a:r>
            <a:r>
              <a:rPr sz="2000">
                <a:latin typeface="Times New Roman" charset="0"/>
                <a:ea typeface="Times New Roman" charset="0"/>
              </a:rPr>
              <a:t>would</a:t>
            </a:r>
            <a:r>
              <a:rPr sz="2000">
                <a:latin typeface="Times New Roman" charset="0"/>
                <a:ea typeface="Times New Roman" charset="0"/>
              </a:rPr>
              <a:t> also </a:t>
            </a:r>
            <a:r>
              <a:rPr sz="2000">
                <a:latin typeface="Times New Roman" charset="0"/>
                <a:ea typeface="Times New Roman" charset="0"/>
              </a:rPr>
              <a:t>benefit</a:t>
            </a:r>
            <a:r>
              <a:rPr sz="2000">
                <a:latin typeface="Times New Roman" charset="0"/>
                <a:ea typeface="Times New Roman" charset="0"/>
              </a:rPr>
              <a:t> </a:t>
            </a:r>
            <a:r>
              <a:rPr sz="2000">
                <a:latin typeface="Times New Roman" charset="0"/>
                <a:ea typeface="Times New Roman" charset="0"/>
              </a:rPr>
              <a:t>from</a:t>
            </a:r>
            <a:r>
              <a:rPr sz="2000">
                <a:latin typeface="Times New Roman" charset="0"/>
                <a:ea typeface="Times New Roman" charset="0"/>
              </a:rPr>
              <a:t> this </a:t>
            </a:r>
            <a:r>
              <a:rPr sz="2000">
                <a:latin typeface="Times New Roman" charset="0"/>
                <a:ea typeface="Times New Roman" charset="0"/>
              </a:rPr>
              <a:t>automated</a:t>
            </a:r>
            <a:r>
              <a:rPr sz="2000">
                <a:latin typeface="Times New Roman" charset="0"/>
                <a:ea typeface="Times New Roman" charset="0"/>
              </a:rPr>
              <a:t> face recognition </a:t>
            </a:r>
            <a:r>
              <a:rPr sz="2000">
                <a:latin typeface="Times New Roman" charset="0"/>
                <a:ea typeface="Times New Roman" charset="0"/>
              </a:rPr>
              <a:t>attendance</a:t>
            </a:r>
            <a:r>
              <a:rPr sz="2000">
                <a:latin typeface="Times New Roman" charset="0"/>
                <a:ea typeface="Times New Roman" charset="0"/>
              </a:rPr>
              <a:t> </a:t>
            </a:r>
            <a:r>
              <a:rPr sz="2000">
                <a:latin typeface="Times New Roman" charset="0"/>
                <a:ea typeface="Times New Roman" charset="0"/>
              </a:rPr>
              <a:t>system.</a:t>
            </a:r>
            <a:endParaRPr lang="ko-KR" altLang="en-US" sz="2000"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40"/>
              <a:t>Y</a:t>
            </a: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190"/>
            <a:ext cx="179895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50" b="1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dirty="0" sz="1100" spc="-14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90" b="1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</a:p>
        </p:txBody>
      </p:sp>
      <p:sp>
        <p:nvSpPr>
          <p:cNvPr id="10" name="Text Box 7"/>
          <p:cNvSpPr txBox="1">
            <a:spLocks/>
          </p:cNvSpPr>
          <p:nvPr/>
        </p:nvSpPr>
        <p:spPr>
          <a:xfrm rot="0">
            <a:off x="459740" y="1520825"/>
            <a:ext cx="9863455" cy="47999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Times New Roman" charset="0"/>
                <a:ea typeface="Times New Roman" charset="0"/>
              </a:rPr>
              <a:t>The</a:t>
            </a:r>
            <a:r>
              <a:rPr sz="1800">
                <a:latin typeface="Times New Roman" charset="0"/>
                <a:ea typeface="Times New Roman" charset="0"/>
              </a:rPr>
              <a:t> solution presented is an Automated Face Recognition Attendance System, leveraging </a:t>
            </a:r>
            <a:r>
              <a:rPr sz="1800">
                <a:latin typeface="Times New Roman" charset="0"/>
                <a:ea typeface="Times New Roman" charset="0"/>
              </a:rPr>
              <a:t>Python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and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computer</a:t>
            </a:r>
            <a:r>
              <a:rPr sz="1800">
                <a:latin typeface="Times New Roman" charset="0"/>
                <a:ea typeface="Times New Roman" charset="0"/>
              </a:rPr>
              <a:t> vision techniques. By implementing this system, organizations can </a:t>
            </a:r>
            <a:r>
              <a:rPr sz="1800">
                <a:latin typeface="Times New Roman" charset="0"/>
                <a:ea typeface="Times New Roman" charset="0"/>
              </a:rPr>
              <a:t>revolutionize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their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attendance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tracking</a:t>
            </a:r>
            <a:r>
              <a:rPr sz="1800">
                <a:latin typeface="Times New Roman" charset="0"/>
                <a:ea typeface="Times New Roman" charset="0"/>
              </a:rPr>
              <a:t> processes. The primary value proposition lies in the </a:t>
            </a:r>
            <a:r>
              <a:rPr sz="1800">
                <a:latin typeface="Times New Roman" charset="0"/>
                <a:ea typeface="Times New Roman" charset="0"/>
              </a:rPr>
              <a:t>system's</a:t>
            </a:r>
            <a:r>
              <a:rPr sz="1800">
                <a:latin typeface="Times New Roman" charset="0"/>
                <a:ea typeface="Times New Roman" charset="0"/>
              </a:rPr>
              <a:t> ability to </a:t>
            </a:r>
            <a:r>
              <a:rPr sz="1800">
                <a:latin typeface="Times New Roman" charset="0"/>
                <a:ea typeface="Times New Roman" charset="0"/>
              </a:rPr>
              <a:t>automate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attendance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management,</a:t>
            </a:r>
            <a:r>
              <a:rPr sz="1800">
                <a:latin typeface="Times New Roman" charset="0"/>
                <a:ea typeface="Times New Roman" charset="0"/>
              </a:rPr>
              <a:t> reducing the burden of manual input </a:t>
            </a:r>
            <a:r>
              <a:rPr sz="1800">
                <a:latin typeface="Times New Roman" charset="0"/>
                <a:ea typeface="Times New Roman" charset="0"/>
              </a:rPr>
              <a:t>and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human</a:t>
            </a:r>
            <a:r>
              <a:rPr sz="1800">
                <a:latin typeface="Times New Roman" charset="0"/>
                <a:ea typeface="Times New Roman" charset="0"/>
              </a:rPr>
              <a:t> error.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algn="l" hangingPunct="1"/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algn="l" hangingPunct="1"/>
            <a:r>
              <a:rPr sz="1800" b="1">
                <a:latin typeface="Times New Roman" charset="0"/>
                <a:ea typeface="Times New Roman" charset="0"/>
              </a:rPr>
              <a:t>1.</a:t>
            </a:r>
            <a:r>
              <a:rPr sz="1800" b="1">
                <a:latin typeface="Times New Roman" charset="0"/>
                <a:ea typeface="Times New Roman" charset="0"/>
              </a:rPr>
              <a:t> Efficiency:</a:t>
            </a:r>
            <a:r>
              <a:rPr sz="1800">
                <a:latin typeface="Times New Roman" charset="0"/>
                <a:ea typeface="Times New Roman" charset="0"/>
              </a:rPr>
              <a:t> The system streamlines attendance tracking by automating the recognition </a:t>
            </a:r>
            <a:r>
              <a:rPr sz="1800">
                <a:latin typeface="Times New Roman" charset="0"/>
                <a:ea typeface="Times New Roman" charset="0"/>
              </a:rPr>
              <a:t>process,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saving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time</a:t>
            </a:r>
            <a:r>
              <a:rPr sz="1800">
                <a:latin typeface="Times New Roman" charset="0"/>
                <a:ea typeface="Times New Roman" charset="0"/>
              </a:rPr>
              <a:t> and resources for both administrators and attendees.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algn="l" hangingPunct="1"/>
            <a:r>
              <a:rPr sz="1800" b="1">
                <a:latin typeface="Times New Roman" charset="0"/>
                <a:ea typeface="Times New Roman" charset="0"/>
              </a:rPr>
              <a:t>2.</a:t>
            </a:r>
            <a:r>
              <a:rPr sz="1800" b="1">
                <a:latin typeface="Times New Roman" charset="0"/>
                <a:ea typeface="Times New Roman" charset="0"/>
              </a:rPr>
              <a:t> Accuracy:</a:t>
            </a:r>
            <a:r>
              <a:rPr sz="1800">
                <a:latin typeface="Times New Roman" charset="0"/>
                <a:ea typeface="Times New Roman" charset="0"/>
              </a:rPr>
              <a:t> With an impressive 80% accuracy rate, the system ensures reliable </a:t>
            </a:r>
            <a:r>
              <a:rPr sz="1800">
                <a:latin typeface="Times New Roman" charset="0"/>
                <a:ea typeface="Times New Roman" charset="0"/>
              </a:rPr>
              <a:t>identification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of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individuals,</a:t>
            </a:r>
            <a:r>
              <a:rPr sz="1800">
                <a:latin typeface="Times New Roman" charset="0"/>
                <a:ea typeface="Times New Roman" charset="0"/>
              </a:rPr>
              <a:t> minimizing the risk of attendance discrepancies.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algn="l" hangingPunct="1"/>
            <a:r>
              <a:rPr sz="1800" b="1">
                <a:latin typeface="Times New Roman" charset="0"/>
                <a:ea typeface="Times New Roman" charset="0"/>
              </a:rPr>
              <a:t>3.</a:t>
            </a:r>
            <a:r>
              <a:rPr sz="1800" b="1">
                <a:latin typeface="Times New Roman" charset="0"/>
                <a:ea typeface="Times New Roman" charset="0"/>
              </a:rPr>
              <a:t> Convenience:</a:t>
            </a:r>
            <a:r>
              <a:rPr sz="1800">
                <a:latin typeface="Times New Roman" charset="0"/>
                <a:ea typeface="Times New Roman" charset="0"/>
              </a:rPr>
              <a:t> Attendance data is stored in a CSV format, allowing for easy retrieval and </a:t>
            </a:r>
            <a:r>
              <a:rPr sz="1800">
                <a:latin typeface="Times New Roman" charset="0"/>
                <a:ea typeface="Times New Roman" charset="0"/>
              </a:rPr>
              <a:t>analysis.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Additionally,</a:t>
            </a:r>
            <a:r>
              <a:rPr sz="1800">
                <a:latin typeface="Times New Roman" charset="0"/>
                <a:ea typeface="Times New Roman" charset="0"/>
              </a:rPr>
              <a:t> the capability to convert data into a webpage enhances accessibility </a:t>
            </a:r>
            <a:r>
              <a:rPr sz="1800">
                <a:latin typeface="Times New Roman" charset="0"/>
                <a:ea typeface="Times New Roman" charset="0"/>
              </a:rPr>
              <a:t>and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usability.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algn="l" hangingPunct="1"/>
            <a:r>
              <a:rPr sz="1800" b="1">
                <a:latin typeface="Times New Roman" charset="0"/>
                <a:ea typeface="Times New Roman" charset="0"/>
              </a:rPr>
              <a:t>4.</a:t>
            </a:r>
            <a:r>
              <a:rPr sz="1800" b="1">
                <a:latin typeface="Times New Roman" charset="0"/>
                <a:ea typeface="Times New Roman" charset="0"/>
              </a:rPr>
              <a:t> User-Friendly Interface:</a:t>
            </a:r>
            <a:r>
              <a:rPr sz="1800">
                <a:latin typeface="Times New Roman" charset="0"/>
                <a:ea typeface="Times New Roman" charset="0"/>
              </a:rPr>
              <a:t> The system's intuitive design simplifies the attendance recording </a:t>
            </a:r>
            <a:r>
              <a:rPr sz="1800">
                <a:latin typeface="Times New Roman" charset="0"/>
                <a:ea typeface="Times New Roman" charset="0"/>
              </a:rPr>
              <a:t>process,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making</a:t>
            </a:r>
            <a:r>
              <a:rPr sz="1800">
                <a:latin typeface="Times New Roman" charset="0"/>
                <a:ea typeface="Times New Roman" charset="0"/>
              </a:rPr>
              <a:t> it accessible to users with varying technical backgrounds.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algn="l" hangingPunct="1"/>
            <a:r>
              <a:rPr sz="1800" b="1">
                <a:latin typeface="Times New Roman" charset="0"/>
                <a:ea typeface="Times New Roman" charset="0"/>
              </a:rPr>
              <a:t>5.</a:t>
            </a:r>
            <a:r>
              <a:rPr sz="1800" b="1">
                <a:latin typeface="Times New Roman" charset="0"/>
                <a:ea typeface="Times New Roman" charset="0"/>
              </a:rPr>
              <a:t> Scalability: </a:t>
            </a:r>
            <a:r>
              <a:rPr sz="1800">
                <a:latin typeface="Times New Roman" charset="0"/>
                <a:ea typeface="Times New Roman" charset="0"/>
              </a:rPr>
              <a:t>The</a:t>
            </a:r>
            <a:r>
              <a:rPr sz="1800">
                <a:latin typeface="Times New Roman" charset="0"/>
                <a:ea typeface="Times New Roman" charset="0"/>
              </a:rPr>
              <a:t> solution is adaptable to various settings, including educational </a:t>
            </a:r>
            <a:r>
              <a:rPr sz="1800">
                <a:latin typeface="Times New Roman" charset="0"/>
                <a:ea typeface="Times New Roman" charset="0"/>
              </a:rPr>
              <a:t>institutions,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workplaces,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and</a:t>
            </a:r>
            <a:r>
              <a:rPr sz="1800">
                <a:latin typeface="Times New Roman" charset="0"/>
                <a:ea typeface="Times New Roman" charset="0"/>
              </a:rPr>
              <a:t> events, </a:t>
            </a:r>
            <a:r>
              <a:rPr sz="1800">
                <a:latin typeface="Times New Roman" charset="0"/>
                <a:ea typeface="Times New Roman" charset="0"/>
              </a:rPr>
              <a:t>catering</a:t>
            </a:r>
            <a:r>
              <a:rPr sz="1800">
                <a:latin typeface="Times New Roman" charset="0"/>
                <a:ea typeface="Times New Roman" charset="0"/>
              </a:rPr>
              <a:t> to the </a:t>
            </a:r>
            <a:r>
              <a:rPr sz="1800">
                <a:latin typeface="Times New Roman" charset="0"/>
                <a:ea typeface="Times New Roman" charset="0"/>
              </a:rPr>
              <a:t>diverse</a:t>
            </a:r>
            <a:r>
              <a:rPr sz="1800">
                <a:latin typeface="Times New Roman" charset="0"/>
                <a:ea typeface="Times New Roman" charset="0"/>
              </a:rPr>
              <a:t> needs of different organizations.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algn="l" hangingPunct="1"/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algn="l" hangingPunct="1"/>
            <a:endParaRPr lang="ko-KR" altLang="en-US" sz="1800"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5890"/>
            <a:ext cx="1773555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50" b="1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dirty="0" sz="1100" spc="-14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90" b="1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5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685"/>
            <a:ext cx="754316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spc="10"/>
              <a:t>WOW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YOUR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6965" y="6473190"/>
            <a:ext cx="228600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 Box 6"/>
          <p:cNvSpPr txBox="1">
            <a:spLocks/>
          </p:cNvSpPr>
          <p:nvPr/>
        </p:nvSpPr>
        <p:spPr>
          <a:xfrm rot="0">
            <a:off x="2591435" y="1858645"/>
            <a:ext cx="6452235" cy="4246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buFont typeface="Times New Roman"/>
              <a:buChar char=""/>
            </a:pPr>
            <a:r>
              <a:rPr sz="1800">
                <a:latin typeface="Times New Roman" charset="0"/>
                <a:ea typeface="Times New Roman" charset="0"/>
              </a:rPr>
              <a:t>The</a:t>
            </a:r>
            <a:r>
              <a:rPr sz="1800">
                <a:latin typeface="Times New Roman" charset="0"/>
                <a:ea typeface="Times New Roman" charset="0"/>
              </a:rPr>
              <a:t> standout feature of this project lies in its impressive accuracy </a:t>
            </a:r>
            <a:r>
              <a:rPr sz="1800">
                <a:latin typeface="Times New Roman" charset="0"/>
                <a:ea typeface="Times New Roman" charset="0"/>
              </a:rPr>
              <a:t>rate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of</a:t>
            </a:r>
            <a:r>
              <a:rPr sz="1800">
                <a:latin typeface="Times New Roman" charset="0"/>
                <a:ea typeface="Times New Roman" charset="0"/>
              </a:rPr>
              <a:t> 80% in recognizing individuals through facial recognition </a:t>
            </a:r>
            <a:r>
              <a:rPr sz="1800">
                <a:latin typeface="Times New Roman" charset="0"/>
                <a:ea typeface="Times New Roman" charset="0"/>
              </a:rPr>
              <a:t>technology.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254000" indent="-254000" algn="l" hangingPunct="1">
              <a:buFont typeface="Times New Roman"/>
              <a:buChar char=""/>
            </a:pPr>
            <a:r>
              <a:rPr sz="1800">
                <a:latin typeface="Times New Roman" charset="0"/>
                <a:ea typeface="Times New Roman" charset="0"/>
              </a:rPr>
              <a:t>This</a:t>
            </a:r>
            <a:r>
              <a:rPr sz="1800">
                <a:latin typeface="Times New Roman" charset="0"/>
                <a:ea typeface="Times New Roman" charset="0"/>
              </a:rPr>
              <a:t> level of accuracy ensures reliable attendance </a:t>
            </a:r>
            <a:r>
              <a:rPr sz="1800">
                <a:latin typeface="Times New Roman" charset="0"/>
                <a:ea typeface="Times New Roman" charset="0"/>
              </a:rPr>
              <a:t>tracking,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minimizing</a:t>
            </a:r>
            <a:r>
              <a:rPr sz="1800">
                <a:latin typeface="Times New Roman" charset="0"/>
                <a:ea typeface="Times New Roman" charset="0"/>
              </a:rPr>
              <a:t> the chances of errors commonly associated </a:t>
            </a:r>
            <a:r>
              <a:rPr sz="1800">
                <a:latin typeface="Times New Roman" charset="0"/>
                <a:ea typeface="Times New Roman" charset="0"/>
              </a:rPr>
              <a:t>with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manual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methods.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254000" indent="-254000" algn="l" hangingPunct="1">
              <a:buFont typeface="Times New Roman"/>
              <a:buChar char=""/>
            </a:pPr>
            <a:r>
              <a:rPr sz="1800">
                <a:latin typeface="Times New Roman" charset="0"/>
                <a:ea typeface="Times New Roman" charset="0"/>
              </a:rPr>
              <a:t>Moreover,</a:t>
            </a:r>
            <a:r>
              <a:rPr sz="1800">
                <a:latin typeface="Times New Roman" charset="0"/>
                <a:ea typeface="Times New Roman" charset="0"/>
              </a:rPr>
              <a:t> the system stores attendance </a:t>
            </a:r>
            <a:r>
              <a:rPr sz="1800">
                <a:latin typeface="Times New Roman" charset="0"/>
                <a:ea typeface="Times New Roman" charset="0"/>
              </a:rPr>
              <a:t>data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efficiently</a:t>
            </a:r>
            <a:r>
              <a:rPr sz="1800">
                <a:latin typeface="Times New Roman" charset="0"/>
                <a:ea typeface="Times New Roman" charset="0"/>
              </a:rPr>
              <a:t> in </a:t>
            </a:r>
            <a:r>
              <a:rPr sz="1800">
                <a:latin typeface="Times New Roman" charset="0"/>
                <a:ea typeface="Times New Roman" charset="0"/>
              </a:rPr>
              <a:t>a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CSV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format,</a:t>
            </a:r>
            <a:r>
              <a:rPr sz="1800">
                <a:latin typeface="Times New Roman" charset="0"/>
                <a:ea typeface="Times New Roman" charset="0"/>
              </a:rPr>
              <a:t> allowing for easy access and </a:t>
            </a:r>
            <a:r>
              <a:rPr sz="1800">
                <a:latin typeface="Times New Roman" charset="0"/>
                <a:ea typeface="Times New Roman" charset="0"/>
              </a:rPr>
              <a:t>manipulation.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254000" indent="-254000" algn="l" hangingPunct="1">
              <a:buFont typeface="Times New Roman"/>
              <a:buChar char=""/>
            </a:pPr>
            <a:r>
              <a:rPr sz="1800">
                <a:latin typeface="Times New Roman" charset="0"/>
                <a:ea typeface="Times New Roman" charset="0"/>
              </a:rPr>
              <a:t>Additionally,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the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ability</a:t>
            </a:r>
            <a:r>
              <a:rPr sz="1800">
                <a:latin typeface="Times New Roman" charset="0"/>
                <a:ea typeface="Times New Roman" charset="0"/>
              </a:rPr>
              <a:t> to convert this data into a </a:t>
            </a:r>
            <a:r>
              <a:rPr sz="1800">
                <a:latin typeface="Times New Roman" charset="0"/>
                <a:ea typeface="Times New Roman" charset="0"/>
              </a:rPr>
              <a:t>webpage</a:t>
            </a:r>
            <a:r>
              <a:rPr sz="1800">
                <a:latin typeface="Times New Roman" charset="0"/>
                <a:ea typeface="Times New Roman" charset="0"/>
              </a:rPr>
              <a:t> adds </a:t>
            </a:r>
            <a:r>
              <a:rPr sz="1800">
                <a:latin typeface="Times New Roman" charset="0"/>
                <a:ea typeface="Times New Roman" charset="0"/>
              </a:rPr>
              <a:t>another</a:t>
            </a:r>
            <a:r>
              <a:rPr sz="1800">
                <a:latin typeface="Times New Roman" charset="0"/>
                <a:ea typeface="Times New Roman" charset="0"/>
              </a:rPr>
              <a:t> layer of </a:t>
            </a:r>
            <a:r>
              <a:rPr sz="1800">
                <a:latin typeface="Times New Roman" charset="0"/>
                <a:ea typeface="Times New Roman" charset="0"/>
              </a:rPr>
              <a:t>convenience,</a:t>
            </a:r>
            <a:r>
              <a:rPr sz="1800">
                <a:latin typeface="Times New Roman" charset="0"/>
                <a:ea typeface="Times New Roman" charset="0"/>
              </a:rPr>
              <a:t> facilitating seamless </a:t>
            </a:r>
            <a:r>
              <a:rPr sz="1800">
                <a:latin typeface="Times New Roman" charset="0"/>
                <a:ea typeface="Times New Roman" charset="0"/>
              </a:rPr>
              <a:t>viewing.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254000" indent="-254000" algn="l" hangingPunct="1">
              <a:buFont typeface="Times New Roman"/>
              <a:buChar char=""/>
            </a:pPr>
            <a:r>
              <a:rPr sz="1800">
                <a:latin typeface="Times New Roman" charset="0"/>
                <a:ea typeface="Times New Roman" charset="0"/>
              </a:rPr>
              <a:t>This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combination</a:t>
            </a:r>
            <a:r>
              <a:rPr sz="1800">
                <a:latin typeface="Times New Roman" charset="0"/>
                <a:ea typeface="Times New Roman" charset="0"/>
              </a:rPr>
              <a:t> of </a:t>
            </a:r>
            <a:r>
              <a:rPr sz="1800">
                <a:latin typeface="Times New Roman" charset="0"/>
                <a:ea typeface="Times New Roman" charset="0"/>
              </a:rPr>
              <a:t>high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accuracy,</a:t>
            </a:r>
            <a:r>
              <a:rPr sz="1800">
                <a:latin typeface="Times New Roman" charset="0"/>
                <a:ea typeface="Times New Roman" charset="0"/>
              </a:rPr>
              <a:t> data accessibility, </a:t>
            </a:r>
            <a:r>
              <a:rPr sz="1800">
                <a:latin typeface="Times New Roman" charset="0"/>
                <a:ea typeface="Times New Roman" charset="0"/>
              </a:rPr>
              <a:t>and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user-</a:t>
            </a:r>
            <a:r>
              <a:rPr sz="1800">
                <a:latin typeface="Times New Roman" charset="0"/>
                <a:ea typeface="Times New Roman" charset="0"/>
              </a:rPr>
              <a:t>friendly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interface</a:t>
            </a:r>
            <a:r>
              <a:rPr sz="1800">
                <a:latin typeface="Times New Roman" charset="0"/>
                <a:ea typeface="Times New Roman" charset="0"/>
              </a:rPr>
              <a:t> marks a </a:t>
            </a:r>
            <a:r>
              <a:rPr sz="1800">
                <a:latin typeface="Times New Roman" charset="0"/>
                <a:ea typeface="Times New Roman" charset="0"/>
              </a:rPr>
              <a:t>significant</a:t>
            </a:r>
            <a:r>
              <a:rPr sz="1800">
                <a:latin typeface="Times New Roman" charset="0"/>
                <a:ea typeface="Times New Roman" charset="0"/>
              </a:rPr>
              <a:t> advancement in </a:t>
            </a:r>
            <a:r>
              <a:rPr sz="1800">
                <a:latin typeface="Times New Roman" charset="0"/>
                <a:ea typeface="Times New Roman" charset="0"/>
              </a:rPr>
              <a:t>attendance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management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systems,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promising</a:t>
            </a:r>
            <a:r>
              <a:rPr sz="1800">
                <a:latin typeface="Times New Roman" charset="0"/>
                <a:ea typeface="Times New Roman" charset="0"/>
              </a:rPr>
              <a:t> enhanced efficiency </a:t>
            </a:r>
            <a:r>
              <a:rPr sz="1800">
                <a:latin typeface="Times New Roman" charset="0"/>
                <a:ea typeface="Times New Roman" charset="0"/>
              </a:rPr>
              <a:t>and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productivity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across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various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educational</a:t>
            </a:r>
            <a:r>
              <a:rPr sz="1800">
                <a:latin typeface="Times New Roman" charset="0"/>
                <a:ea typeface="Times New Roman" charset="0"/>
              </a:rPr>
              <a:t> and organizational </a:t>
            </a:r>
            <a:r>
              <a:rPr sz="1800">
                <a:latin typeface="Times New Roman" charset="0"/>
                <a:ea typeface="Times New Roman" charset="0"/>
              </a:rPr>
              <a:t>settings.</a:t>
            </a:r>
            <a:endParaRPr lang="ko-KR" altLang="en-US" sz="1800"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790"/>
            <a:ext cx="2812415" cy="290195"/>
          </a:xfrm>
          <a:prstGeom prst="rect">
            <a:avLst/>
          </a:prstGeom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latinLnBrk="0">
              <a:lnSpc>
                <a:spcPct val="100000"/>
              </a:lnSpc>
              <a:spcBef>
                <a:spcPts val="100"/>
              </a:spcBef>
              <a:buFontTx/>
              <a:buNone/>
            </a:pPr>
            <a:endParaRPr lang="ko-KR" altLang="en-US" sz="1800">
              <a:latin typeface="Trebuchet MS" charset="0"/>
              <a:cs typeface="Trebuchet MS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6965" y="6473190"/>
            <a:ext cx="228600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0830"/>
            <a:ext cx="3303905" cy="758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spc="15" b="1">
                <a:latin typeface="Trebuchet MS"/>
                <a:cs typeface="Trebuchet MS"/>
              </a:rPr>
              <a:t>M</a:t>
            </a:r>
            <a:r>
              <a:rPr dirty="0" sz="4800" b="1">
                <a:latin typeface="Trebuchet MS"/>
                <a:cs typeface="Trebuchet MS"/>
              </a:rPr>
              <a:t>O</a:t>
            </a:r>
            <a:r>
              <a:rPr dirty="0" sz="4800" spc="-15" b="1">
                <a:latin typeface="Trebuchet MS"/>
                <a:cs typeface="Trebuchet MS"/>
              </a:rPr>
              <a:t>D</a:t>
            </a:r>
            <a:r>
              <a:rPr dirty="0" sz="4800" spc="-35" b="1">
                <a:latin typeface="Trebuchet MS"/>
                <a:cs typeface="Trebuchet MS"/>
              </a:rPr>
              <a:t>E</a:t>
            </a:r>
            <a:r>
              <a:rPr dirty="0" sz="4800" spc="-30" b="1">
                <a:latin typeface="Trebuchet MS"/>
                <a:cs typeface="Trebuchet MS"/>
              </a:rPr>
              <a:t>LL</a:t>
            </a:r>
            <a:r>
              <a:rPr dirty="0" sz="4800" spc="-5" b="1">
                <a:latin typeface="Trebuchet MS"/>
                <a:cs typeface="Trebuchet MS"/>
              </a:rPr>
              <a:t>I</a:t>
            </a:r>
            <a:r>
              <a:rPr dirty="0" sz="4800" spc="30" b="1">
                <a:latin typeface="Trebuchet MS"/>
                <a:cs typeface="Trebuchet MS"/>
              </a:rPr>
              <a:t>N</a:t>
            </a:r>
            <a:r>
              <a:rPr dirty="0" sz="4800" spc="5" b="1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 Box 8"/>
          <p:cNvSpPr txBox="1">
            <a:spLocks/>
          </p:cNvSpPr>
          <p:nvPr/>
        </p:nvSpPr>
        <p:spPr>
          <a:xfrm rot="0">
            <a:off x="404495" y="1104265"/>
            <a:ext cx="10650855" cy="5907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Times New Roman" charset="0"/>
                <a:ea typeface="Times New Roman" charset="0"/>
              </a:rPr>
              <a:t>In</a:t>
            </a:r>
            <a:r>
              <a:rPr sz="1800">
                <a:latin typeface="Times New Roman" charset="0"/>
                <a:ea typeface="Times New Roman" charset="0"/>
              </a:rPr>
              <a:t> the modeling phase of the Face Recognition Attendance System project, teams can incorporate </a:t>
            </a:r>
            <a:r>
              <a:rPr sz="1800">
                <a:latin typeface="Times New Roman" charset="0"/>
                <a:ea typeface="Times New Roman" charset="0"/>
              </a:rPr>
              <a:t>wireframes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to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visualize</a:t>
            </a:r>
            <a:r>
              <a:rPr sz="1800">
                <a:latin typeface="Times New Roman" charset="0"/>
                <a:ea typeface="Times New Roman" charset="0"/>
              </a:rPr>
              <a:t> the system's user interface and workflow. Wireframes serve as a blueprint for </a:t>
            </a:r>
            <a:r>
              <a:rPr sz="1800">
                <a:latin typeface="Times New Roman" charset="0"/>
                <a:ea typeface="Times New Roman" charset="0"/>
              </a:rPr>
              <a:t>designing</a:t>
            </a:r>
            <a:r>
              <a:rPr sz="1800">
                <a:latin typeface="Times New Roman" charset="0"/>
                <a:ea typeface="Times New Roman" charset="0"/>
              </a:rPr>
              <a:t> the </a:t>
            </a:r>
            <a:r>
              <a:rPr sz="1800">
                <a:latin typeface="Times New Roman" charset="0"/>
                <a:ea typeface="Times New Roman" charset="0"/>
              </a:rPr>
              <a:t>interface,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outlining</a:t>
            </a:r>
            <a:r>
              <a:rPr sz="1800">
                <a:latin typeface="Times New Roman" charset="0"/>
                <a:ea typeface="Times New Roman" charset="0"/>
              </a:rPr>
              <a:t> the layout, navigation, and interaction elements. These wireframes </a:t>
            </a:r>
            <a:r>
              <a:rPr sz="1800">
                <a:latin typeface="Times New Roman" charset="0"/>
                <a:ea typeface="Times New Roman" charset="0"/>
              </a:rPr>
              <a:t>can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include</a:t>
            </a:r>
            <a:r>
              <a:rPr sz="1800">
                <a:latin typeface="Times New Roman" charset="0"/>
                <a:ea typeface="Times New Roman" charset="0"/>
              </a:rPr>
              <a:t> sketches or </a:t>
            </a:r>
            <a:r>
              <a:rPr sz="1800">
                <a:latin typeface="Times New Roman" charset="0"/>
                <a:ea typeface="Times New Roman" charset="0"/>
              </a:rPr>
              <a:t>digital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mockups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illustrating</a:t>
            </a:r>
            <a:r>
              <a:rPr sz="1800">
                <a:latin typeface="Times New Roman" charset="0"/>
                <a:ea typeface="Times New Roman" charset="0"/>
              </a:rPr>
              <a:t> key screens and functionalities of the system, such </a:t>
            </a:r>
            <a:r>
              <a:rPr sz="1800">
                <a:latin typeface="Times New Roman" charset="0"/>
                <a:ea typeface="Times New Roman" charset="0"/>
              </a:rPr>
              <a:t>as: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algn="l" hangingPunct="1"/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algn="l" hangingPunct="1"/>
            <a:r>
              <a:rPr sz="1800" b="1">
                <a:latin typeface="Times New Roman" charset="0"/>
                <a:ea typeface="Times New Roman" charset="0"/>
              </a:rPr>
              <a:t>1.</a:t>
            </a:r>
            <a:r>
              <a:rPr sz="1800" b="1">
                <a:latin typeface="Times New Roman" charset="0"/>
                <a:ea typeface="Times New Roman" charset="0"/>
              </a:rPr>
              <a:t> User Registration/Login:</a:t>
            </a:r>
            <a:r>
              <a:rPr sz="1800">
                <a:latin typeface="Times New Roman" charset="0"/>
                <a:ea typeface="Times New Roman" charset="0"/>
              </a:rPr>
              <a:t> Wireframes depicting the user authentication process, including fields for </a:t>
            </a:r>
            <a:r>
              <a:rPr sz="1800">
                <a:latin typeface="Times New Roman" charset="0"/>
                <a:ea typeface="Times New Roman" charset="0"/>
              </a:rPr>
              <a:t>user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registration</a:t>
            </a:r>
            <a:r>
              <a:rPr sz="1800">
                <a:latin typeface="Times New Roman" charset="0"/>
                <a:ea typeface="Times New Roman" charset="0"/>
              </a:rPr>
              <a:t> and login credentials.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algn="l" hangingPunct="1"/>
            <a:r>
              <a:rPr sz="1800" b="1">
                <a:latin typeface="Times New Roman" charset="0"/>
                <a:ea typeface="Times New Roman" charset="0"/>
              </a:rPr>
              <a:t>2.</a:t>
            </a:r>
            <a:r>
              <a:rPr sz="1800" b="1">
                <a:latin typeface="Times New Roman" charset="0"/>
                <a:ea typeface="Times New Roman" charset="0"/>
              </a:rPr>
              <a:t> Dashboard</a:t>
            </a:r>
            <a:r>
              <a:rPr sz="1800">
                <a:latin typeface="Times New Roman" charset="0"/>
                <a:ea typeface="Times New Roman" charset="0"/>
              </a:rPr>
              <a:t>:</a:t>
            </a:r>
            <a:r>
              <a:rPr sz="1800">
                <a:latin typeface="Times New Roman" charset="0"/>
                <a:ea typeface="Times New Roman" charset="0"/>
              </a:rPr>
              <a:t> Wireframes outlining the main dashboard interface, showcasing features such as </a:t>
            </a:r>
            <a:r>
              <a:rPr sz="1800">
                <a:latin typeface="Times New Roman" charset="0"/>
                <a:ea typeface="Times New Roman" charset="0"/>
              </a:rPr>
              <a:t>attendance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records,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options</a:t>
            </a:r>
            <a:r>
              <a:rPr sz="1800">
                <a:latin typeface="Times New Roman" charset="0"/>
                <a:ea typeface="Times New Roman" charset="0"/>
              </a:rPr>
              <a:t> for </a:t>
            </a:r>
            <a:r>
              <a:rPr sz="1800">
                <a:latin typeface="Times New Roman" charset="0"/>
                <a:ea typeface="Times New Roman" charset="0"/>
              </a:rPr>
              <a:t>data</a:t>
            </a:r>
            <a:r>
              <a:rPr sz="1800">
                <a:latin typeface="Times New Roman" charset="0"/>
                <a:ea typeface="Times New Roman" charset="0"/>
              </a:rPr>
              <a:t> export, and system settings.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algn="l" hangingPunct="1"/>
            <a:r>
              <a:rPr sz="1800" b="1">
                <a:latin typeface="Times New Roman" charset="0"/>
                <a:ea typeface="Times New Roman" charset="0"/>
              </a:rPr>
              <a:t>3.</a:t>
            </a:r>
            <a:r>
              <a:rPr sz="1800" b="1">
                <a:latin typeface="Times New Roman" charset="0"/>
                <a:ea typeface="Times New Roman" charset="0"/>
              </a:rPr>
              <a:t> Face Data Collection</a:t>
            </a:r>
            <a:r>
              <a:rPr sz="1800">
                <a:latin typeface="Times New Roman" charset="0"/>
                <a:ea typeface="Times New Roman" charset="0"/>
              </a:rPr>
              <a:t>: Wireframes illustrating the interface for collecting and labeling images of </a:t>
            </a:r>
            <a:r>
              <a:rPr sz="1800">
                <a:latin typeface="Times New Roman" charset="0"/>
                <a:ea typeface="Times New Roman" charset="0"/>
              </a:rPr>
              <a:t>individuals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for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training</a:t>
            </a:r>
            <a:r>
              <a:rPr sz="1800">
                <a:latin typeface="Times New Roman" charset="0"/>
                <a:ea typeface="Times New Roman" charset="0"/>
              </a:rPr>
              <a:t> the face recognition model.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algn="l" hangingPunct="1"/>
            <a:r>
              <a:rPr sz="1800" b="1">
                <a:latin typeface="Times New Roman" charset="0"/>
                <a:ea typeface="Times New Roman" charset="0"/>
              </a:rPr>
              <a:t>4.</a:t>
            </a:r>
            <a:r>
              <a:rPr sz="1800" b="1">
                <a:latin typeface="Times New Roman" charset="0"/>
                <a:ea typeface="Times New Roman" charset="0"/>
              </a:rPr>
              <a:t> Real-time Recognition</a:t>
            </a:r>
            <a:r>
              <a:rPr sz="1800">
                <a:latin typeface="Times New Roman" charset="0"/>
                <a:ea typeface="Times New Roman" charset="0"/>
              </a:rPr>
              <a:t>: Wireframes demonstrating the live recognition interface, displaying camera </a:t>
            </a:r>
            <a:r>
              <a:rPr sz="1800">
                <a:latin typeface="Times New Roman" charset="0"/>
                <a:ea typeface="Times New Roman" charset="0"/>
              </a:rPr>
              <a:t>feed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with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overlaid</a:t>
            </a:r>
            <a:r>
              <a:rPr sz="1800">
                <a:latin typeface="Times New Roman" charset="0"/>
                <a:ea typeface="Times New Roman" charset="0"/>
              </a:rPr>
              <a:t> name tags for recognized individuals.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algn="l" hangingPunct="1"/>
            <a:r>
              <a:rPr sz="1800" b="1">
                <a:latin typeface="Times New Roman" charset="0"/>
                <a:ea typeface="Times New Roman" charset="0"/>
              </a:rPr>
              <a:t>5.</a:t>
            </a:r>
            <a:r>
              <a:rPr sz="1800" b="1">
                <a:latin typeface="Times New Roman" charset="0"/>
                <a:ea typeface="Times New Roman" charset="0"/>
              </a:rPr>
              <a:t> Attendance Recording</a:t>
            </a:r>
            <a:r>
              <a:rPr sz="1800">
                <a:latin typeface="Times New Roman" charset="0"/>
                <a:ea typeface="Times New Roman" charset="0"/>
              </a:rPr>
              <a:t>: Wireframes detailing the attendance recording interface, including the button </a:t>
            </a:r>
            <a:r>
              <a:rPr sz="1800">
                <a:latin typeface="Times New Roman" charset="0"/>
                <a:ea typeface="Times New Roman" charset="0"/>
              </a:rPr>
              <a:t>for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recording</a:t>
            </a:r>
            <a:r>
              <a:rPr sz="1800">
                <a:latin typeface="Times New Roman" charset="0"/>
                <a:ea typeface="Times New Roman" charset="0"/>
              </a:rPr>
              <a:t> attendance and confirmation messages.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algn="l" hangingPunct="1"/>
            <a:r>
              <a:rPr sz="1800" b="1">
                <a:latin typeface="Times New Roman" charset="0"/>
                <a:ea typeface="Times New Roman" charset="0"/>
              </a:rPr>
              <a:t>6.</a:t>
            </a:r>
            <a:r>
              <a:rPr sz="1800" b="1">
                <a:latin typeface="Times New Roman" charset="0"/>
                <a:ea typeface="Times New Roman" charset="0"/>
              </a:rPr>
              <a:t> CSV Export</a:t>
            </a:r>
            <a:r>
              <a:rPr sz="1800">
                <a:latin typeface="Times New Roman" charset="0"/>
                <a:ea typeface="Times New Roman" charset="0"/>
              </a:rPr>
              <a:t>: Wireframes showing the interface for exporting attendance data to a CSV file, with </a:t>
            </a:r>
            <a:r>
              <a:rPr sz="1800">
                <a:latin typeface="Times New Roman" charset="0"/>
                <a:ea typeface="Times New Roman" charset="0"/>
              </a:rPr>
              <a:t>options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for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selecting</a:t>
            </a:r>
            <a:r>
              <a:rPr sz="1800">
                <a:latin typeface="Times New Roman" charset="0"/>
                <a:ea typeface="Times New Roman" charset="0"/>
              </a:rPr>
              <a:t> date ranges and formatting preferences.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algn="l" hangingPunct="1"/>
            <a:r>
              <a:rPr sz="1800" b="1">
                <a:latin typeface="Times New Roman" charset="0"/>
                <a:ea typeface="Times New Roman" charset="0"/>
              </a:rPr>
              <a:t>7.</a:t>
            </a:r>
            <a:r>
              <a:rPr sz="1800" b="1">
                <a:latin typeface="Times New Roman" charset="0"/>
                <a:ea typeface="Times New Roman" charset="0"/>
              </a:rPr>
              <a:t> Webpage Conversion</a:t>
            </a:r>
            <a:r>
              <a:rPr sz="1800">
                <a:latin typeface="Times New Roman" charset="0"/>
                <a:ea typeface="Times New Roman" charset="0"/>
              </a:rPr>
              <a:t>: Wireframes outlining the webpage conversion interface, allowing users to </a:t>
            </a:r>
            <a:r>
              <a:rPr sz="1800">
                <a:latin typeface="Times New Roman" charset="0"/>
                <a:ea typeface="Times New Roman" charset="0"/>
              </a:rPr>
              <a:t>convert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CSV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data</a:t>
            </a:r>
            <a:r>
              <a:rPr sz="1800">
                <a:latin typeface="Times New Roman" charset="0"/>
                <a:ea typeface="Times New Roman" charset="0"/>
              </a:rPr>
              <a:t> into a visually appealing webpage for easy viewing and sharing.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algn="l" hangingPunct="1"/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algn="l" hangingPunct="1"/>
            <a:endParaRPr lang="ko-KR" altLang="en-US" sz="1800"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po_user</cp:lastModifiedBy>
  <dcterms:modified xsi:type="dcterms:W3CDTF">2024-04-05T14:57:18Z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2024-04-05T00:00:00Z</vt:filetime>
  </property>
</Properties>
</file>