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6" r:id="rId10"/>
    <p:sldId id="264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05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774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518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6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4957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98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6285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50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9271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181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2B63D-620C-4D5A-9A6F-E872AC6FC8E1}" type="datetimeFigureOut">
              <a:rPr lang="lt-LT" smtClean="0"/>
              <a:t>2023-09-06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BD8A0A-CDC3-47F1-9123-31FD3ED2A94C}" type="slidenum">
              <a:rPr lang="lt-LT" smtClean="0"/>
              <a:t>‹#›</a:t>
            </a:fld>
            <a:endParaRPr lang="lt-L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5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7C908-0B63-73CB-B46B-4D209B062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lt-LT" sz="2000" b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Business Analysis</a:t>
            </a:r>
          </a:p>
        </p:txBody>
      </p:sp>
      <p:pic>
        <p:nvPicPr>
          <p:cNvPr id="1026" name="Picture 2" descr="Olist - Products, Competitors, Financials, Employees, Headquarters Locations">
            <a:extLst>
              <a:ext uri="{FF2B5EF4-FFF2-40B4-BE49-F238E27FC236}">
                <a16:creationId xmlns:a16="http://schemas.microsoft.com/office/drawing/2014/main" id="{9ABFB699-FC2F-E59A-9D4C-F4F08977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402289"/>
            <a:ext cx="5131653" cy="20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Free A Woman Receiving Her Delivered Items Stock Photo">
            <a:extLst>
              <a:ext uri="{FF2B5EF4-FFF2-40B4-BE49-F238E27FC236}">
                <a16:creationId xmlns:a16="http://schemas.microsoft.com/office/drawing/2014/main" id="{872EBA4E-BC5B-623F-BC46-28194D6F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1001959"/>
            <a:ext cx="5118182" cy="287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t-LT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3909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6662-E3A6-9086-18D1-51C3390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F851B68-9149-D844-F9CC-917A7510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092310" cy="491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14EFF9-9373-BEB2-AB39-B2C2019CFBE3}"/>
              </a:ext>
            </a:extLst>
          </p:cNvPr>
          <p:cNvSpPr txBox="1">
            <a:spLocks/>
          </p:cNvSpPr>
          <p:nvPr/>
        </p:nvSpPr>
        <p:spPr>
          <a:xfrm>
            <a:off x="641463" y="5222592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Currently delivery to the carrier takes ~2 days, that is not effective. </a:t>
            </a:r>
          </a:p>
          <a:p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R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ecommended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: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improve the order process - 80% of the orders 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to be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delivered 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&lt;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1 day.</a:t>
            </a:r>
          </a:p>
        </p:txBody>
      </p:sp>
    </p:spTree>
    <p:extLst>
      <p:ext uri="{BB962C8B-B14F-4D97-AF65-F5344CB8AC3E}">
        <p14:creationId xmlns:p14="http://schemas.microsoft.com/office/powerpoint/2010/main" val="27689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D4F1FD4-60AC-E1FD-042C-14E0A1F0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464CEF-5297-E569-04F5-22B982C73A3E}"/>
              </a:ext>
            </a:extLst>
          </p:cNvPr>
          <p:cNvSpPr txBox="1">
            <a:spLocks/>
          </p:cNvSpPr>
          <p:nvPr/>
        </p:nvSpPr>
        <p:spPr>
          <a:xfrm>
            <a:off x="371475" y="5191252"/>
            <a:ext cx="11160011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Shorter distances deliveries should be transferred in less than 3</a:t>
            </a:r>
            <a:r>
              <a:rPr lang="lt-L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working days.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Longer distances delivery should be optimized too</a:t>
            </a:r>
            <a:r>
              <a:rPr lang="lt-L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1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5891-B239-FC3C-2FF9-C978FCB1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latin typeface="Avenir Next LT Pro Demi" panose="020B0704020202020204" pitchFamily="34" charset="0"/>
              </a:rPr>
              <a:t>Conclusions</a:t>
            </a:r>
            <a:r>
              <a:rPr lang="lt-LT" dirty="0">
                <a:latin typeface="Avenir Next LT Pro Demi" panose="020B0704020202020204" pitchFamily="34" charset="0"/>
              </a:rPr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2A21-9710-E3F6-5648-78BB3B9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4091"/>
          </a:xfrm>
        </p:spPr>
        <p:txBody>
          <a:bodyPr>
            <a:normAutofit/>
          </a:bodyPr>
          <a:lstStyle/>
          <a:p>
            <a:r>
              <a:rPr lang="en-US" sz="1900" b="1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Avg. review score is high 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– product</a:t>
            </a:r>
            <a:r>
              <a:rPr lang="lt-LT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/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shopping experience is </a:t>
            </a:r>
            <a:r>
              <a:rPr lang="en-US" sz="1900" b="1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well appreciated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.</a:t>
            </a:r>
            <a:endParaRPr lang="lt-LT" sz="1900" b="0" i="0" dirty="0">
              <a:solidFill>
                <a:schemeClr val="tx2"/>
              </a:solidFill>
              <a:effectLst/>
              <a:latin typeface="Avenir Next LT Pro Demi" panose="020B0704020202020204" pitchFamily="34" charset="0"/>
            </a:endParaRPr>
          </a:p>
          <a:p>
            <a:r>
              <a:rPr lang="en-US" sz="1900" b="1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Average order value remains stable 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(~142$) with a slight tendency to decrease. </a:t>
            </a:r>
            <a:endParaRPr lang="lt-LT" sz="1900" b="0" i="0" dirty="0">
              <a:solidFill>
                <a:schemeClr val="tx2"/>
              </a:solidFill>
              <a:effectLst/>
              <a:latin typeface="Avenir Next LT Pro Demi" panose="020B0704020202020204" pitchFamily="34" charset="0"/>
            </a:endParaRPr>
          </a:p>
          <a:p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Customers have a </a:t>
            </a:r>
            <a:r>
              <a:rPr lang="en-US" sz="1900" b="1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higher tendency to buy more on Tuesday, Wednesday and Thursday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.</a:t>
            </a:r>
            <a:r>
              <a:rPr lang="lt-LT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 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These days </a:t>
            </a:r>
            <a:r>
              <a:rPr lang="en-US" sz="1900" b="0" i="0" dirty="0" err="1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cou</a:t>
            </a:r>
            <a:r>
              <a:rPr lang="lt-LT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l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d be boosted with marketing campaigns and promotions.</a:t>
            </a:r>
            <a:r>
              <a:rPr lang="lt-LT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 </a:t>
            </a:r>
            <a:r>
              <a:rPr lang="en-US" sz="1900" b="1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Saturday and Sunday are more successful in selling expensive orders</a:t>
            </a:r>
            <a:r>
              <a:rPr lang="en-US" sz="1900" b="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.</a:t>
            </a:r>
            <a:endParaRPr lang="lt-LT" sz="1900" b="0" i="0" dirty="0">
              <a:solidFill>
                <a:schemeClr val="tx2"/>
              </a:solidFill>
              <a:effectLst/>
              <a:latin typeface="Avenir Next LT Pro Demi" panose="020B0704020202020204" pitchFamily="34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Top 20% product categories generate 80% profit</a:t>
            </a:r>
            <a:r>
              <a:rPr lang="en-US" sz="19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.</a:t>
            </a:r>
            <a:r>
              <a:rPr lang="lt-LT" sz="19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</a:t>
            </a:r>
            <a:r>
              <a:rPr lang="en-US" sz="19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It is recommended to focus on these products to boost the profitability.</a:t>
            </a:r>
            <a:endParaRPr lang="lt-LT" sz="1900" dirty="0">
              <a:solidFill>
                <a:schemeClr val="tx2"/>
              </a:solidFill>
              <a:latin typeface="Avenir Next LT Pro Demi" panose="020B0704020202020204" pitchFamily="34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Credit card </a:t>
            </a:r>
            <a:r>
              <a:rPr lang="en-US" sz="19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offer an option to pay with many </a:t>
            </a:r>
            <a:r>
              <a:rPr lang="en-US" sz="19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installments</a:t>
            </a:r>
            <a:r>
              <a:rPr lang="en-US" sz="19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. Such option strengthens consumers’ purchasing power, and consequently boosts the average transaction value per customer.</a:t>
            </a:r>
            <a:endParaRPr lang="lt-LT" sz="1900" dirty="0">
              <a:solidFill>
                <a:schemeClr val="tx2"/>
              </a:solidFill>
              <a:latin typeface="Avenir Next LT Pro Demi" panose="020B07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	</a:t>
            </a:r>
            <a:r>
              <a:rPr lang="en-US" dirty="0">
                <a:latin typeface="Avenir Next LT Pro Demi" panose="020B0704020202020204" pitchFamily="34" charset="0"/>
              </a:rPr>
              <a:t>							</a:t>
            </a:r>
            <a:endParaRPr lang="lt-LT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8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5891-B239-FC3C-2FF9-C978FCB1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>
                <a:latin typeface="Avenir Next LT Pro Demi" panose="020B0704020202020204" pitchFamily="34" charset="0"/>
              </a:rPr>
              <a:t>Conclusions</a:t>
            </a:r>
            <a:r>
              <a:rPr lang="lt-LT" dirty="0">
                <a:latin typeface="Avenir Next LT Pro Demi" panose="020B0704020202020204" pitchFamily="34" charset="0"/>
              </a:rPr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2A21-9710-E3F6-5648-78BB3B9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845734"/>
            <a:ext cx="10269855" cy="436456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Customers needing attention </a:t>
            </a:r>
            <a:r>
              <a:rPr lang="lt-LT" sz="18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&gt;</a:t>
            </a:r>
            <a:r>
              <a:rPr lang="en-US" sz="18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30%</a:t>
            </a:r>
            <a:r>
              <a:rPr lang="en-US" sz="18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. Represents customers with </a:t>
            </a:r>
            <a:r>
              <a:rPr lang="lt-LT" sz="1800" dirty="0" err="1">
                <a:solidFill>
                  <a:schemeClr val="tx2"/>
                </a:solidFill>
                <a:latin typeface="Avenir Next LT Pro Demi" panose="020B0704020202020204" pitchFamily="34" charset="0"/>
              </a:rPr>
              <a:t>low</a:t>
            </a:r>
            <a:r>
              <a:rPr lang="lt-LT" sz="18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frequency, recency and monetary values.</a:t>
            </a:r>
            <a:r>
              <a:rPr lang="lt-LT" sz="18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S</a:t>
            </a:r>
            <a:r>
              <a:rPr lang="en-US" sz="1800" dirty="0" err="1">
                <a:solidFill>
                  <a:schemeClr val="tx2"/>
                </a:solidFill>
                <a:latin typeface="Avenir Next LT Pro Demi" panose="020B0704020202020204" pitchFamily="34" charset="0"/>
              </a:rPr>
              <a:t>trategy</a:t>
            </a:r>
            <a:r>
              <a:rPr lang="en-US" sz="18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to win the attention - make limited time offers, recommend based on past purchases.</a:t>
            </a:r>
            <a:endParaRPr lang="lt-LT" sz="1800" i="0" dirty="0">
              <a:solidFill>
                <a:schemeClr val="tx2"/>
              </a:solidFill>
              <a:effectLst/>
              <a:latin typeface="Avenir Next LT Pro Demi" panose="020B0704020202020204" pitchFamily="34" charset="0"/>
            </a:endParaRPr>
          </a:p>
          <a:p>
            <a:r>
              <a:rPr lang="en-US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Top 5</a:t>
            </a:r>
            <a:r>
              <a:rPr lang="lt-LT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 </a:t>
            </a:r>
            <a:r>
              <a:rPr lang="lt-LT" sz="1800" i="0" dirty="0" err="1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buying</a:t>
            </a:r>
            <a:r>
              <a:rPr lang="lt-LT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 </a:t>
            </a:r>
            <a:r>
              <a:rPr lang="en-US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cities represent the </a:t>
            </a:r>
            <a:r>
              <a:rPr lang="en-US" sz="1800" b="1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most populated </a:t>
            </a:r>
            <a:r>
              <a:rPr lang="en-US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(or close to the most populated cities) In Brazil.</a:t>
            </a:r>
            <a:r>
              <a:rPr lang="lt-LT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 </a:t>
            </a:r>
            <a:r>
              <a:rPr lang="lt-LT" sz="1800" i="0" dirty="0" err="1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Main</a:t>
            </a:r>
            <a:r>
              <a:rPr lang="lt-LT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 </a:t>
            </a:r>
            <a:r>
              <a:rPr lang="lt-LT" sz="1800" i="0" dirty="0" err="1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features</a:t>
            </a:r>
            <a:r>
              <a:rPr lang="lt-LT" sz="18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: </a:t>
            </a:r>
            <a:r>
              <a:rPr lang="en-US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growing </a:t>
            </a:r>
            <a:r>
              <a:rPr lang="lt-LT" sz="1800" dirty="0" err="1">
                <a:solidFill>
                  <a:schemeClr val="tx2"/>
                </a:solidFill>
                <a:latin typeface="Avenir Next LT Pro Demi" panose="020B0704020202020204" pitchFamily="34" charset="0"/>
              </a:rPr>
              <a:t>bying</a:t>
            </a:r>
            <a:r>
              <a:rPr lang="lt-LT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 </a:t>
            </a:r>
            <a:r>
              <a:rPr lang="en-US" sz="1800" i="0" dirty="0">
                <a:solidFill>
                  <a:schemeClr val="tx2"/>
                </a:solidFill>
                <a:effectLst/>
                <a:latin typeface="Avenir Next LT Pro Demi" panose="020B0704020202020204" pitchFamily="34" charset="0"/>
              </a:rPr>
              <a:t>tendency, with a high peak reached in 2018 Black Friday and Mothers Day.</a:t>
            </a:r>
            <a:endParaRPr lang="lt-LT" sz="1800" i="0" dirty="0">
              <a:solidFill>
                <a:schemeClr val="tx2"/>
              </a:solidFill>
              <a:effectLst/>
              <a:latin typeface="Avenir Next LT Pro Demi" panose="020B0704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Costumers are providing their review about shopping experience, and smooth delivery is very important aspect.</a:t>
            </a:r>
            <a:endParaRPr lang="lt-LT" sz="1800" dirty="0">
              <a:solidFill>
                <a:schemeClr val="tx2"/>
              </a:solidFill>
              <a:latin typeface="Avenir Next LT Pro Demi" panose="020B0704020202020204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Currently order approval takes ~10 h</a:t>
            </a:r>
            <a:r>
              <a:rPr lang="lt-LT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. R</a:t>
            </a:r>
            <a:r>
              <a:rPr lang="en-US" dirty="0" err="1">
                <a:solidFill>
                  <a:schemeClr val="tx2"/>
                </a:solidFill>
                <a:latin typeface="Avenir Next LT Pro Demi" panose="020B0704020202020204" pitchFamily="34" charset="0"/>
              </a:rPr>
              <a:t>ecommended</a:t>
            </a:r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to improve the order process</a:t>
            </a:r>
            <a:r>
              <a:rPr lang="lt-LT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to</a:t>
            </a:r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</a:t>
            </a:r>
            <a:r>
              <a:rPr lang="lt-LT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&lt;</a:t>
            </a:r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1.	</a:t>
            </a:r>
            <a:endParaRPr lang="lt-LT" dirty="0">
              <a:solidFill>
                <a:schemeClr val="tx2"/>
              </a:solidFill>
              <a:latin typeface="Avenir Next LT Pro Demi" panose="020B0704020202020204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Currently delivery to the carrier takes ~2 d</a:t>
            </a:r>
            <a:r>
              <a:rPr lang="lt-LT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. </a:t>
            </a:r>
            <a:r>
              <a:rPr lang="lt-LT" dirty="0" err="1">
                <a:solidFill>
                  <a:schemeClr val="tx2"/>
                </a:solidFill>
                <a:latin typeface="Avenir Next LT Pro Demi" panose="020B0704020202020204" pitchFamily="34" charset="0"/>
              </a:rPr>
              <a:t>Recommended</a:t>
            </a:r>
            <a:r>
              <a:rPr lang="lt-LT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to improve the order</a:t>
            </a:r>
            <a:r>
              <a:rPr lang="lt-LT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: &lt; </a:t>
            </a:r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1 d.	</a:t>
            </a:r>
            <a:endParaRPr lang="lt-LT" dirty="0">
              <a:solidFill>
                <a:schemeClr val="tx2"/>
              </a:solidFill>
              <a:latin typeface="Avenir Next LT Pro Demi" panose="020B0704020202020204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&lt;250 km deliveries should be transferred in less than 3/4 working days.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&gt;500 km delivery should be optimized too: using planes, which increases the average travel speed of a parcel</a:t>
            </a:r>
            <a:r>
              <a:rPr lang="lt-LT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1366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743D-47E8-EB17-4C5C-ABC48BAC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48" y="286603"/>
            <a:ext cx="10456952" cy="1450757"/>
          </a:xfrm>
        </p:spPr>
        <p:txBody>
          <a:bodyPr/>
          <a:lstStyle/>
          <a:p>
            <a:r>
              <a:rPr lang="lt-LT" b="1" dirty="0">
                <a:latin typeface="Avenir Next LT Pro Demi" panose="020F0502020204030204" pitchFamily="34" charset="0"/>
              </a:rPr>
              <a:t>Business </a:t>
            </a:r>
            <a:r>
              <a:rPr lang="lt-LT" b="1" dirty="0" err="1">
                <a:latin typeface="Avenir Next LT Pro Demi" panose="020F0502020204030204" pitchFamily="34" charset="0"/>
              </a:rPr>
              <a:t>overview</a:t>
            </a:r>
            <a:endParaRPr lang="lt-LT" b="1" dirty="0">
              <a:latin typeface="Avenir Next LT Pro Dem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3C3677-E3BD-0540-2D43-F974F54F4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04901"/>
              </p:ext>
            </p:extLst>
          </p:nvPr>
        </p:nvGraphicFramePr>
        <p:xfrm>
          <a:off x="668248" y="2182682"/>
          <a:ext cx="10916464" cy="33494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64436">
                  <a:extLst>
                    <a:ext uri="{9D8B030D-6E8A-4147-A177-3AD203B41FA5}">
                      <a16:colId xmlns:a16="http://schemas.microsoft.com/office/drawing/2014/main" val="1357737206"/>
                    </a:ext>
                  </a:extLst>
                </a:gridCol>
                <a:gridCol w="2475732">
                  <a:extLst>
                    <a:ext uri="{9D8B030D-6E8A-4147-A177-3AD203B41FA5}">
                      <a16:colId xmlns:a16="http://schemas.microsoft.com/office/drawing/2014/main" val="3202115079"/>
                    </a:ext>
                  </a:extLst>
                </a:gridCol>
                <a:gridCol w="2896504">
                  <a:extLst>
                    <a:ext uri="{9D8B030D-6E8A-4147-A177-3AD203B41FA5}">
                      <a16:colId xmlns:a16="http://schemas.microsoft.com/office/drawing/2014/main" val="2144691708"/>
                    </a:ext>
                  </a:extLst>
                </a:gridCol>
                <a:gridCol w="2779792">
                  <a:extLst>
                    <a:ext uri="{9D8B030D-6E8A-4147-A177-3AD203B41FA5}">
                      <a16:colId xmlns:a16="http://schemas.microsoft.com/office/drawing/2014/main" val="2068066128"/>
                    </a:ext>
                  </a:extLst>
                </a:gridCol>
              </a:tblGrid>
              <a:tr h="837366"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All </a:t>
                      </a:r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customers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Total</a:t>
                      </a:r>
                      <a:r>
                        <a:rPr lang="lt-LT" sz="2700" b="1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 </a:t>
                      </a:r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orders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Payment</a:t>
                      </a:r>
                      <a:r>
                        <a:rPr lang="lt-LT" sz="2700" b="1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 </a:t>
                      </a:r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value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Total</a:t>
                      </a:r>
                      <a:r>
                        <a:rPr lang="lt-LT" sz="2700" b="1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 </a:t>
                      </a:r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Reviews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extLst>
                  <a:ext uri="{0D108BD9-81ED-4DB2-BD59-A6C34878D82A}">
                    <a16:rowId xmlns:a16="http://schemas.microsoft.com/office/drawing/2014/main" val="2126125716"/>
                  </a:ext>
                </a:extLst>
              </a:tr>
              <a:tr h="837366"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99.44 K</a:t>
                      </a: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98.67 K</a:t>
                      </a: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16 M</a:t>
                      </a: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98.41 K</a:t>
                      </a:r>
                    </a:p>
                  </a:txBody>
                  <a:tcPr marL="229981" marR="36856" marT="176908" marB="176908" anchor="b"/>
                </a:tc>
                <a:extLst>
                  <a:ext uri="{0D108BD9-81ED-4DB2-BD59-A6C34878D82A}">
                    <a16:rowId xmlns:a16="http://schemas.microsoft.com/office/drawing/2014/main" val="226215961"/>
                  </a:ext>
                </a:extLst>
              </a:tr>
              <a:tr h="837366"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All </a:t>
                      </a:r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sellers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Total</a:t>
                      </a:r>
                      <a:r>
                        <a:rPr lang="lt-LT" sz="2700" b="1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 </a:t>
                      </a:r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items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Revenue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Review</a:t>
                      </a:r>
                      <a:r>
                        <a:rPr lang="lt-LT" sz="2700" b="1" cap="none" spc="0" dirty="0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 </a:t>
                      </a:r>
                      <a:r>
                        <a:rPr lang="lt-LT" sz="2700" b="1" cap="none" spc="0" dirty="0" err="1">
                          <a:solidFill>
                            <a:schemeClr val="tx2"/>
                          </a:solidFill>
                          <a:effectLst/>
                          <a:latin typeface="Avenir Next LT Pro Demi" panose="020B0704020202020204" pitchFamily="34" charset="0"/>
                        </a:rPr>
                        <a:t>score</a:t>
                      </a:r>
                      <a:endParaRPr lang="lt-LT" sz="2700" b="1" cap="none" spc="0" dirty="0">
                        <a:solidFill>
                          <a:schemeClr val="tx2"/>
                        </a:solidFill>
                        <a:effectLst/>
                        <a:latin typeface="Avenir Next LT Pro Demi" panose="020B0704020202020204" pitchFamily="34" charset="0"/>
                      </a:endParaRPr>
                    </a:p>
                  </a:txBody>
                  <a:tcPr marL="229981" marR="36856" marT="176908" marB="176908" anchor="b"/>
                </a:tc>
                <a:extLst>
                  <a:ext uri="{0D108BD9-81ED-4DB2-BD59-A6C34878D82A}">
                    <a16:rowId xmlns:a16="http://schemas.microsoft.com/office/drawing/2014/main" val="2483244304"/>
                  </a:ext>
                </a:extLst>
              </a:tr>
              <a:tr h="837366"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1"/>
                          </a:solidFill>
                          <a:effectLst/>
                          <a:latin typeface="Avenir Next LT Pro Demi" panose="020B0704020202020204" pitchFamily="34" charset="0"/>
                        </a:rPr>
                        <a:t>3.10 K</a:t>
                      </a: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1"/>
                          </a:solidFill>
                          <a:effectLst/>
                          <a:latin typeface="Avenir Next LT Pro Demi" panose="020B0704020202020204" pitchFamily="34" charset="0"/>
                        </a:rPr>
                        <a:t>112.65 K</a:t>
                      </a: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1"/>
                          </a:solidFill>
                          <a:effectLst/>
                          <a:latin typeface="Avenir Next LT Pro Demi" panose="020B0704020202020204" pitchFamily="34" charset="0"/>
                        </a:rPr>
                        <a:t>15.84 M</a:t>
                      </a:r>
                    </a:p>
                  </a:txBody>
                  <a:tcPr marL="229981" marR="36856" marT="176908" marB="176908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lt-LT" sz="2700" cap="none" spc="0" dirty="0">
                          <a:solidFill>
                            <a:schemeClr val="tx1"/>
                          </a:solidFill>
                          <a:effectLst/>
                          <a:latin typeface="Avenir Next LT Pro Demi" panose="020B0704020202020204" pitchFamily="34" charset="0"/>
                        </a:rPr>
                        <a:t>4.08</a:t>
                      </a:r>
                    </a:p>
                  </a:txBody>
                  <a:tcPr marL="229981" marR="36856" marT="176908" marB="176908" anchor="b"/>
                </a:tc>
                <a:extLst>
                  <a:ext uri="{0D108BD9-81ED-4DB2-BD59-A6C34878D82A}">
                    <a16:rowId xmlns:a16="http://schemas.microsoft.com/office/drawing/2014/main" val="383637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51F-48AF-D624-250D-68AA4B03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5131818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Growing tendency, with a high peak in 2017 Black Friday.</a:t>
            </a:r>
          </a:p>
        </p:txBody>
      </p:sp>
      <p:pic>
        <p:nvPicPr>
          <p:cNvPr id="3074" name="Picture 2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7E7F732D-662F-6972-F568-13703C38D0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/>
          <a:stretch/>
        </p:blipFill>
        <p:spPr bwMode="auto">
          <a:xfrm>
            <a:off x="-29705" y="-17267"/>
            <a:ext cx="12248261" cy="49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F70CB0-2C52-84C5-03E4-8B10E592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5131818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H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igher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tendency to buy more on Tuesday, Wednesday and Thursday.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F69F787-21FD-A364-8D7A-74EA7C0388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12220201" cy="54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2B8B6-CCCB-79A2-B44A-244A35D1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lt-LT" dirty="0" err="1">
                <a:latin typeface="Avenir Next LT Pro Demi" panose="020B0704020202020204" pitchFamily="34" charset="0"/>
              </a:rPr>
              <a:t>Freight</a:t>
            </a:r>
            <a:r>
              <a:rPr lang="lt-LT" dirty="0">
                <a:latin typeface="Avenir Next LT Pro Demi" panose="020B0704020202020204" pitchFamily="34" charset="0"/>
              </a:rPr>
              <a:t> </a:t>
            </a:r>
            <a:r>
              <a:rPr lang="lt-LT" dirty="0" err="1">
                <a:latin typeface="Avenir Next LT Pro Demi" panose="020B0704020202020204" pitchFamily="34" charset="0"/>
              </a:rPr>
              <a:t>costs</a:t>
            </a:r>
            <a:endParaRPr lang="lt-LT" dirty="0">
              <a:latin typeface="Avenir Next LT Pro Demi" panose="020B0704020202020204" pitchFamily="34" charset="0"/>
            </a:endParaRPr>
          </a:p>
        </p:txBody>
      </p:sp>
      <p:pic>
        <p:nvPicPr>
          <p:cNvPr id="13314" name="Picture 2" descr="Free Tilt-shift Photography of Railway in Between of Roads at Day Stock Photo">
            <a:extLst>
              <a:ext uri="{FF2B5EF4-FFF2-40B4-BE49-F238E27FC236}">
                <a16:creationId xmlns:a16="http://schemas.microsoft.com/office/drawing/2014/main" id="{E371C69A-0776-1978-9398-6F2B2FFBC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6" r="32724" b="1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23" name="Straight Connector 1332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3C79-845C-CF5D-B40D-E994CFF9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Avenir Next LT Pro Demi" panose="020B0704020202020204" pitchFamily="34" charset="0"/>
              </a:rPr>
              <a:t>Developing new strategy to lower the freight cost for customers</a:t>
            </a:r>
            <a:r>
              <a:rPr lang="lt-LT" b="0" i="0">
                <a:effectLst/>
                <a:latin typeface="Avenir Next LT Pro Demi" panose="020B0704020202020204" pitchFamily="34" charset="0"/>
              </a:rPr>
              <a:t>.</a:t>
            </a:r>
            <a:endParaRPr lang="lt-LT" dirty="0">
              <a:latin typeface="Avenir Next LT Pro Demi" panose="020B0704020202020204" pitchFamily="34" charset="0"/>
            </a:endParaRPr>
          </a:p>
          <a:p>
            <a:endParaRPr lang="lt-LT" dirty="0">
              <a:latin typeface="Avenir Next LT Pro Demi" panose="020B0704020202020204" pitchFamily="34" charset="0"/>
            </a:endParaRPr>
          </a:p>
          <a:p>
            <a:r>
              <a:rPr lang="lt-LT" err="1">
                <a:latin typeface="Avenir Next LT Pro Demi" panose="020B0704020202020204" pitchFamily="34" charset="0"/>
              </a:rPr>
              <a:t>Currently</a:t>
            </a:r>
            <a:r>
              <a:rPr lang="lt-LT">
                <a:latin typeface="Avenir Next LT Pro Demi" panose="020B0704020202020204" pitchFamily="34" charset="0"/>
              </a:rPr>
              <a:t> </a:t>
            </a:r>
            <a:r>
              <a:rPr lang="lt-LT" err="1">
                <a:latin typeface="Avenir Next LT Pro Demi" panose="020B0704020202020204" pitchFamily="34" charset="0"/>
              </a:rPr>
              <a:t>shipping</a:t>
            </a:r>
            <a:r>
              <a:rPr lang="lt-LT">
                <a:latin typeface="Avenir Next LT Pro Demi" panose="020B0704020202020204" pitchFamily="34" charset="0"/>
              </a:rPr>
              <a:t> </a:t>
            </a:r>
            <a:r>
              <a:rPr lang="lt-LT" err="1">
                <a:latin typeface="Avenir Next LT Pro Demi" panose="020B0704020202020204" pitchFamily="34" charset="0"/>
              </a:rPr>
              <a:t>cost</a:t>
            </a:r>
            <a:r>
              <a:rPr lang="lt-LT">
                <a:latin typeface="Avenir Next LT Pro Demi" panose="020B0704020202020204" pitchFamily="34" charset="0"/>
              </a:rPr>
              <a:t> </a:t>
            </a:r>
            <a:r>
              <a:rPr lang="lt-LT" err="1">
                <a:latin typeface="Avenir Next LT Pro Demi" panose="020B0704020202020204" pitchFamily="34" charset="0"/>
              </a:rPr>
              <a:t>depends</a:t>
            </a:r>
            <a:r>
              <a:rPr lang="lt-LT">
                <a:latin typeface="Avenir Next LT Pro Demi" panose="020B0704020202020204" pitchFamily="34" charset="0"/>
              </a:rPr>
              <a:t> on:</a:t>
            </a:r>
            <a:r>
              <a:rPr lang="en-US">
                <a:latin typeface="Avenir Next LT Pro Demi" panose="020B0704020202020204" pitchFamily="34" charset="0"/>
              </a:rPr>
              <a:t> </a:t>
            </a:r>
            <a:r>
              <a:rPr lang="en-US" u="sng">
                <a:latin typeface="Avenir Next LT Pro Demi" panose="020B0704020202020204" pitchFamily="34" charset="0"/>
              </a:rPr>
              <a:t>product volume </a:t>
            </a:r>
            <a:r>
              <a:rPr lang="lt-LT">
                <a:latin typeface="Avenir Next LT Pro Demi" panose="020B0704020202020204" pitchFamily="34" charset="0"/>
              </a:rPr>
              <a:t>and </a:t>
            </a:r>
            <a:r>
              <a:rPr lang="en-US" u="sng">
                <a:latin typeface="Avenir Next LT Pro Demi" panose="020B0704020202020204" pitchFamily="34" charset="0"/>
              </a:rPr>
              <a:t>product weight</a:t>
            </a:r>
            <a:r>
              <a:rPr lang="lt-LT">
                <a:latin typeface="Avenir Next LT Pro Demi" panose="020B0704020202020204" pitchFamily="34" charset="0"/>
              </a:rPr>
              <a:t>.</a:t>
            </a:r>
          </a:p>
          <a:p>
            <a:r>
              <a:rPr lang="en-US">
                <a:latin typeface="Avenir Next LT Pro Demi" panose="020B0704020202020204" pitchFamily="34" charset="0"/>
              </a:rPr>
              <a:t>Recommended to offer higher discounts for </a:t>
            </a:r>
            <a:r>
              <a:rPr lang="en-US" u="sng">
                <a:latin typeface="Avenir Next LT Pro Demi" panose="020B0704020202020204" pitchFamily="34" charset="0"/>
              </a:rPr>
              <a:t>bigger (in value) </a:t>
            </a:r>
            <a:r>
              <a:rPr lang="en-US">
                <a:latin typeface="Avenir Next LT Pro Demi" panose="020B0704020202020204" pitchFamily="34" charset="0"/>
              </a:rPr>
              <a:t>orders</a:t>
            </a:r>
            <a:r>
              <a:rPr lang="lt-LT">
                <a:latin typeface="Avenir Next LT Pro Demi" panose="020B07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68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F70CB0-2C52-84C5-03E4-8B10E592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3" y="5192778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Top 5 product categories (by revenue) stay at the top throughout the year, 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and are well responding to Black Friday offers.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06311D-AB7E-A7AD-F7E6-B00B6EEC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3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B09448-D6E3-008B-05C4-FDD57821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90" y="4714592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The most popular payment type is credit cards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, </a:t>
            </a:r>
            <a:r>
              <a:rPr lang="lt-LT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presumably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</a:t>
            </a:r>
            <a:r>
              <a:rPr lang="lt-LT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due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to </a:t>
            </a:r>
            <a:r>
              <a:rPr lang="lt-LT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option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to </a:t>
            </a:r>
            <a:r>
              <a:rPr lang="lt-LT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pay</a:t>
            </a:r>
            <a:r>
              <a:rPr lang="lt-LT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with many installments.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C2B788F-92A5-8F08-D630-39EA7B805C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484"/>
            <a:ext cx="12206167" cy="47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1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t-LT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t-LT"/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BFD1E-8726-9626-414C-91895989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t-LT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Customers</a:t>
            </a:r>
            <a:r>
              <a:rPr lang="lt-LT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 </a:t>
            </a:r>
            <a:r>
              <a:rPr lang="lt-LT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overview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C82BBE-44E5-2D44-4727-A680A97BB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6" r="1" b="1"/>
          <a:stretch/>
        </p:blipFill>
        <p:spPr bwMode="auto">
          <a:xfrm>
            <a:off x="635457" y="640080"/>
            <a:ext cx="1091646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7" name="Straight Connector 820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t-LT"/>
          </a:p>
        </p:txBody>
      </p: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477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B09448-D6E3-008B-05C4-FDD57821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63" y="5222592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Top 5 buying cities represent the most populated (or close to the most populated cities) In Brazil.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44FF1C-9F92-3770-313E-19F4ADE8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88"/>
            <a:ext cx="12192000" cy="53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86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521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Demi</vt:lpstr>
      <vt:lpstr>Calibri</vt:lpstr>
      <vt:lpstr>Calibri Light</vt:lpstr>
      <vt:lpstr>Retrospect</vt:lpstr>
      <vt:lpstr>PowerPoint Presentation</vt:lpstr>
      <vt:lpstr>Business overview</vt:lpstr>
      <vt:lpstr>Growing tendency, with a high peak in 2017 Black Friday.</vt:lpstr>
      <vt:lpstr>Higher tendency to buy more on Tuesday, Wednesday and Thursday.</vt:lpstr>
      <vt:lpstr>Freight costs</vt:lpstr>
      <vt:lpstr>Top 5 product categories (by revenue) stay at the top throughout the year,  and are well responding to Black Friday offers.</vt:lpstr>
      <vt:lpstr>The most popular payment type is credit cards, presumably due to option to pay with many installments.</vt:lpstr>
      <vt:lpstr>Customers overview</vt:lpstr>
      <vt:lpstr>Top 5 buying cities represent the most populated (or close to the most populated cities) In Brazil.</vt:lpstr>
      <vt:lpstr>PowerPoint Presentation</vt:lpstr>
      <vt:lpstr>PowerPoint Presentation</vt:lpstr>
      <vt:lpstr>Conclusions I</vt:lpstr>
      <vt:lpstr>Conclusions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Vaiva Kelmelytė</dc:creator>
  <cp:lastModifiedBy>Vaiva Kelmelytė</cp:lastModifiedBy>
  <cp:revision>1</cp:revision>
  <dcterms:created xsi:type="dcterms:W3CDTF">2023-09-06T15:00:44Z</dcterms:created>
  <dcterms:modified xsi:type="dcterms:W3CDTF">2023-09-06T16:10:41Z</dcterms:modified>
</cp:coreProperties>
</file>