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0BOrrk7S7vg65vAWmJsA0HpvX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156479D-90FF-481F-8122-C40CA341FA98}">
  <a:tblStyle styleId="{F156479D-90FF-481F-8122-C40CA341FA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customschemas.google.com/relationships/presentationmetadata" Target="metadata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1893299" y="685965"/>
            <a:ext cx="3071401" cy="34298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1" y="4343409"/>
            <a:ext cx="5486400" cy="4114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 txBox="1"/>
          <p:nvPr>
            <p:ph idx="12" type="sldNum"/>
          </p:nvPr>
        </p:nvSpPr>
        <p:spPr>
          <a:xfrm>
            <a:off x="3884615" y="8685230"/>
            <a:ext cx="2971800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85f2a4337_1_4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885f2a4337_1_4:notes"/>
          <p:cNvSpPr/>
          <p:nvPr>
            <p:ph idx="2" type="sldImg"/>
          </p:nvPr>
        </p:nvSpPr>
        <p:spPr>
          <a:xfrm>
            <a:off x="1893299" y="685965"/>
            <a:ext cx="30714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85f2a4337_1_42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885f2a4337_1_42:notes"/>
          <p:cNvSpPr/>
          <p:nvPr>
            <p:ph idx="2" type="sldImg"/>
          </p:nvPr>
        </p:nvSpPr>
        <p:spPr>
          <a:xfrm>
            <a:off x="1893299" y="685965"/>
            <a:ext cx="30714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a9069d8eb_1_0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8a9069d8eb_1_0:notes"/>
          <p:cNvSpPr/>
          <p:nvPr>
            <p:ph idx="2" type="sldImg"/>
          </p:nvPr>
        </p:nvSpPr>
        <p:spPr>
          <a:xfrm>
            <a:off x="1893299" y="685965"/>
            <a:ext cx="30714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a9069d8eb_1_26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8a9069d8eb_1_26:notes"/>
          <p:cNvSpPr/>
          <p:nvPr>
            <p:ph idx="2" type="sldImg"/>
          </p:nvPr>
        </p:nvSpPr>
        <p:spPr>
          <a:xfrm>
            <a:off x="1893299" y="685965"/>
            <a:ext cx="30714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a9069d8eb_1_45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8a9069d8eb_1_45:notes"/>
          <p:cNvSpPr/>
          <p:nvPr>
            <p:ph idx="2" type="sldImg"/>
          </p:nvPr>
        </p:nvSpPr>
        <p:spPr>
          <a:xfrm>
            <a:off x="1893299" y="685965"/>
            <a:ext cx="30714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1" y="4343409"/>
            <a:ext cx="5486400" cy="41148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893299" y="685965"/>
            <a:ext cx="3071401" cy="34298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5e983adb_1_22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885e983adb_1_22:notes"/>
          <p:cNvSpPr/>
          <p:nvPr>
            <p:ph idx="2" type="sldImg"/>
          </p:nvPr>
        </p:nvSpPr>
        <p:spPr>
          <a:xfrm>
            <a:off x="1893299" y="685965"/>
            <a:ext cx="30714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9069d8eb_2_5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8a9069d8eb_2_5:notes"/>
          <p:cNvSpPr/>
          <p:nvPr>
            <p:ph idx="2" type="sldImg"/>
          </p:nvPr>
        </p:nvSpPr>
        <p:spPr>
          <a:xfrm>
            <a:off x="1893299" y="685965"/>
            <a:ext cx="30714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85e983adb_1_11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885e983adb_1_11:notes"/>
          <p:cNvSpPr/>
          <p:nvPr>
            <p:ph idx="2" type="sldImg"/>
          </p:nvPr>
        </p:nvSpPr>
        <p:spPr>
          <a:xfrm>
            <a:off x="1893299" y="685965"/>
            <a:ext cx="30714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a9069d8eb_1_12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8a9069d8eb_1_12:notes"/>
          <p:cNvSpPr/>
          <p:nvPr>
            <p:ph idx="2" type="sldImg"/>
          </p:nvPr>
        </p:nvSpPr>
        <p:spPr>
          <a:xfrm>
            <a:off x="1893299" y="685965"/>
            <a:ext cx="30714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9069d8eb_1_34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8a9069d8eb_1_34:notes"/>
          <p:cNvSpPr/>
          <p:nvPr>
            <p:ph idx="2" type="sldImg"/>
          </p:nvPr>
        </p:nvSpPr>
        <p:spPr>
          <a:xfrm>
            <a:off x="1893299" y="685965"/>
            <a:ext cx="30714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a9069d8eb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a9069d8eb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85f2a4337_1_32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885f2a4337_1_32:notes"/>
          <p:cNvSpPr/>
          <p:nvPr>
            <p:ph idx="2" type="sldImg"/>
          </p:nvPr>
        </p:nvSpPr>
        <p:spPr>
          <a:xfrm>
            <a:off x="1893299" y="685965"/>
            <a:ext cx="30714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/>
          <p:nvPr/>
        </p:nvSpPr>
        <p:spPr>
          <a:xfrm>
            <a:off x="8347635" y="4806203"/>
            <a:ext cx="575236" cy="2689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7"/>
          <p:cNvSpPr txBox="1"/>
          <p:nvPr>
            <p:ph idx="12" type="sldNum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" name="Google Shape;14;p17"/>
          <p:cNvSpPr txBox="1"/>
          <p:nvPr>
            <p:ph idx="11" type="ftr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">
  <p:cSld name="Inhal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idx="1" type="body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3" name="Google Shape;23;p19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>
  <p:cSld name="zwei Inhalt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2" type="body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0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 + Text">
  <p:cSld name="Zwei Inhalte +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1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2" type="body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1"/>
          <p:cNvSpPr/>
          <p:nvPr>
            <p:ph idx="3" type="pic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2"/>
          <p:cNvSpPr/>
          <p:nvPr/>
        </p:nvSpPr>
        <p:spPr>
          <a:xfrm>
            <a:off x="8347635" y="4806203"/>
            <a:ext cx="575236" cy="2689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+ Text">
  <p:cSld name="Inhalt + 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3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2" type="body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 + Text (Hintergrund)">
  <p:cSld name="Zwei Inhalte + Text (Hintergrund)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/>
          <p:nvPr/>
        </p:nvSpPr>
        <p:spPr>
          <a:xfrm>
            <a:off x="0" y="2152650"/>
            <a:ext cx="9144000" cy="29908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4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" type="body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4"/>
          <p:cNvSpPr/>
          <p:nvPr>
            <p:ph idx="2" type="pic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24"/>
          <p:cNvSpPr txBox="1"/>
          <p:nvPr>
            <p:ph idx="3" type="body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oße Bilder">
  <p:cSld name="große Bil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0" name="Google Shape;60;p25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/>
          <p:nvPr>
            <p:ph idx="2" type="pic"/>
          </p:nvPr>
        </p:nvSpPr>
        <p:spPr>
          <a:xfrm>
            <a:off x="0" y="2133600"/>
            <a:ext cx="91440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er formatfüllend">
  <p:cSld name="Bilder formatfüllend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/>
          <p:nvPr>
            <p:ph idx="2" type="pic"/>
          </p:nvPr>
        </p:nvSpPr>
        <p:spPr>
          <a:xfrm>
            <a:off x="0" y="1600200"/>
            <a:ext cx="9144000" cy="354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6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7" name="Google Shape;67;p26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idx="11" type="ftr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2" type="sldNum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descr="20150416 tum logo blau png final.png" id="8" name="Google Shape;8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800" y="324000"/>
            <a:ext cx="604774" cy="3185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0416 tum logo blau png final.png" id="16" name="Google Shape;16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411" y="324000"/>
            <a:ext cx="604774" cy="31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" name="Google Shape;18;p18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M_Glockenturm.tif" id="73" name="Google Shape;7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215" y="1476375"/>
            <a:ext cx="3819542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 txBox="1"/>
          <p:nvPr>
            <p:ph type="title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Using the Explainable AI SS3 Classification Model</a:t>
            </a:r>
            <a:endParaRPr/>
          </a:p>
        </p:txBody>
      </p:sp>
      <p:sp>
        <p:nvSpPr>
          <p:cNvPr id="75" name="Google Shape;75;p1"/>
          <p:cNvSpPr txBox="1"/>
          <p:nvPr>
            <p:ph idx="1" type="body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Muneeb Vaiyani, Florian Angermeir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Technical University Munich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Department of Informatics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Munich, 22. June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85f2a4337_1_4"/>
          <p:cNvSpPr txBox="1"/>
          <p:nvPr>
            <p:ph type="title"/>
          </p:nvPr>
        </p:nvSpPr>
        <p:spPr>
          <a:xfrm>
            <a:off x="319090" y="972000"/>
            <a:ext cx="850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Backup</a:t>
            </a:r>
            <a:endParaRPr/>
          </a:p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885f2a4337_1_4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3" name="Google Shape;153;g885f2a4337_1_4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Muneeb Vaiyani, Florian Angermeir | SS3 Model | 22.06.2020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85f2a4337_1_42"/>
          <p:cNvSpPr txBox="1"/>
          <p:nvPr>
            <p:ph type="title"/>
          </p:nvPr>
        </p:nvSpPr>
        <p:spPr>
          <a:xfrm>
            <a:off x="319090" y="972000"/>
            <a:ext cx="850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Different confidence value for different classes</a:t>
            </a:r>
            <a:endParaRPr/>
          </a:p>
        </p:txBody>
      </p:sp>
      <p:sp>
        <p:nvSpPr>
          <p:cNvPr id="159" name="Google Shape;159;g885f2a4337_1_4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60" name="Google Shape;160;g885f2a4337_1_42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Muneeb Vaiyani, Florian Angermeir | SS3 Model | 22.06.2020</a:t>
            </a:r>
            <a:endParaRPr/>
          </a:p>
        </p:txBody>
      </p:sp>
      <p:pic>
        <p:nvPicPr>
          <p:cNvPr id="161" name="Google Shape;161;g885f2a4337_1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05100"/>
            <a:ext cx="3985396" cy="3197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885f2a4337_1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6550" y="1505100"/>
            <a:ext cx="3985396" cy="319748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885f2a4337_1_42"/>
          <p:cNvSpPr/>
          <p:nvPr/>
        </p:nvSpPr>
        <p:spPr>
          <a:xfrm>
            <a:off x="373325" y="2181850"/>
            <a:ext cx="141000" cy="103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885f2a4337_1_42"/>
          <p:cNvSpPr/>
          <p:nvPr/>
        </p:nvSpPr>
        <p:spPr>
          <a:xfrm>
            <a:off x="647550" y="2285650"/>
            <a:ext cx="141000" cy="103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885f2a4337_1_42"/>
          <p:cNvSpPr/>
          <p:nvPr/>
        </p:nvSpPr>
        <p:spPr>
          <a:xfrm>
            <a:off x="993825" y="2493250"/>
            <a:ext cx="141000" cy="103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885f2a4337_1_42"/>
          <p:cNvSpPr/>
          <p:nvPr/>
        </p:nvSpPr>
        <p:spPr>
          <a:xfrm>
            <a:off x="647550" y="2389450"/>
            <a:ext cx="141000" cy="103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885f2a4337_1_42"/>
          <p:cNvSpPr txBox="1"/>
          <p:nvPr/>
        </p:nvSpPr>
        <p:spPr>
          <a:xfrm>
            <a:off x="76200" y="2220725"/>
            <a:ext cx="3360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de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&lt;a</a:t>
            </a:r>
            <a:endParaRPr b="0" i="0" sz="9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885f2a4337_1_42"/>
          <p:cNvSpPr txBox="1"/>
          <p:nvPr/>
        </p:nvSpPr>
        <p:spPr>
          <a:xfrm>
            <a:off x="4601025" y="2094125"/>
            <a:ext cx="4437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de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&lt;a1</a:t>
            </a:r>
            <a:endParaRPr b="0" i="0" sz="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de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&lt;a2</a:t>
            </a:r>
            <a:endParaRPr b="0" i="0" sz="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de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&lt;a3</a:t>
            </a:r>
            <a:endParaRPr b="0" i="0" sz="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de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&lt;a4</a:t>
            </a:r>
            <a:endParaRPr b="0" i="0" sz="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885f2a4337_1_42"/>
          <p:cNvSpPr/>
          <p:nvPr/>
        </p:nvSpPr>
        <p:spPr>
          <a:xfrm>
            <a:off x="4898775" y="2181850"/>
            <a:ext cx="3293400" cy="8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885f2a4337_1_42"/>
          <p:cNvSpPr/>
          <p:nvPr/>
        </p:nvSpPr>
        <p:spPr>
          <a:xfrm>
            <a:off x="4898775" y="2294050"/>
            <a:ext cx="3293400" cy="8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885f2a4337_1_42"/>
          <p:cNvSpPr/>
          <p:nvPr/>
        </p:nvSpPr>
        <p:spPr>
          <a:xfrm>
            <a:off x="4898775" y="2397850"/>
            <a:ext cx="3293400" cy="8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885f2a4337_1_42"/>
          <p:cNvSpPr/>
          <p:nvPr/>
        </p:nvSpPr>
        <p:spPr>
          <a:xfrm>
            <a:off x="4898775" y="2501650"/>
            <a:ext cx="3293400" cy="8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a9069d8eb_1_0"/>
          <p:cNvSpPr txBox="1"/>
          <p:nvPr>
            <p:ph idx="1" type="body"/>
          </p:nvPr>
        </p:nvSpPr>
        <p:spPr>
          <a:xfrm>
            <a:off x="319090" y="1600200"/>
            <a:ext cx="8508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Use multiple datasets to find correlation.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de"/>
              <a:t>SemEval 2017 Task 4 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de"/>
              <a:t>Amazon Alexa Review (5 Classes)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de"/>
              <a:t>IMDB Review (2 Classes)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de"/>
              <a:t>SS3 Tutorial Datasets (2 Classes/8 Classes)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Characteristics: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de"/>
              <a:t>Overlap of Words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de"/>
              <a:t>Overlap of important words (Important = confidence value &gt; 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de"/>
              <a:t>Average # of important words per sample (per class)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de"/>
              <a:t>Ratio of important to unimportant words per sample (per class)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de"/>
              <a:t>Average CV for sample for target class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de"/>
              <a:t>Average # of sentences/paragraphs per sample (per class)</a:t>
            </a:r>
            <a:endParaRPr/>
          </a:p>
        </p:txBody>
      </p:sp>
      <p:sp>
        <p:nvSpPr>
          <p:cNvPr id="178" name="Google Shape;178;g8a9069d8eb_1_0"/>
          <p:cNvSpPr txBox="1"/>
          <p:nvPr>
            <p:ph type="title"/>
          </p:nvPr>
        </p:nvSpPr>
        <p:spPr>
          <a:xfrm>
            <a:off x="319090" y="972000"/>
            <a:ext cx="850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Dataset Characteristics</a:t>
            </a:r>
            <a:endParaRPr/>
          </a:p>
        </p:txBody>
      </p:sp>
      <p:sp>
        <p:nvSpPr>
          <p:cNvPr id="179" name="Google Shape;179;g8a9069d8eb_1_0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0" name="Google Shape;180;g8a9069d8eb_1_0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Muneeb Vaiyani, Florian Angermeir | SS3 Model | 22.06.2020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a9069d8eb_1_26"/>
          <p:cNvSpPr txBox="1"/>
          <p:nvPr>
            <p:ph type="title"/>
          </p:nvPr>
        </p:nvSpPr>
        <p:spPr>
          <a:xfrm>
            <a:off x="319090" y="972000"/>
            <a:ext cx="850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Dataset Characteristics</a:t>
            </a:r>
            <a:endParaRPr/>
          </a:p>
        </p:txBody>
      </p:sp>
      <p:sp>
        <p:nvSpPr>
          <p:cNvPr id="186" name="Google Shape;186;g8a9069d8eb_1_26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7" name="Google Shape;187;g8a9069d8eb_1_26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Muneeb Vaiyani, Florian Angermeir | SS3 Model | 22.06.2020</a:t>
            </a:r>
            <a:endParaRPr/>
          </a:p>
        </p:txBody>
      </p:sp>
      <p:pic>
        <p:nvPicPr>
          <p:cNvPr id="188" name="Google Shape;188;g8a9069d8eb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5100"/>
            <a:ext cx="8319727" cy="32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a9069d8eb_1_45"/>
          <p:cNvSpPr txBox="1"/>
          <p:nvPr>
            <p:ph type="title"/>
          </p:nvPr>
        </p:nvSpPr>
        <p:spPr>
          <a:xfrm>
            <a:off x="319090" y="972000"/>
            <a:ext cx="850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Dataset Characteristics</a:t>
            </a:r>
            <a:endParaRPr/>
          </a:p>
        </p:txBody>
      </p:sp>
      <p:sp>
        <p:nvSpPr>
          <p:cNvPr id="194" name="Google Shape;194;g8a9069d8eb_1_45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95" name="Google Shape;195;g8a9069d8eb_1_45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Muneeb Vaiyani, Florian Angermeir | SS3 Model | 22.06.2020</a:t>
            </a:r>
            <a:endParaRPr/>
          </a:p>
        </p:txBody>
      </p:sp>
      <p:pic>
        <p:nvPicPr>
          <p:cNvPr id="196" name="Google Shape;196;g8a9069d8eb_1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5100"/>
            <a:ext cx="8622325" cy="3197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625" y="1072877"/>
            <a:ext cx="3088325" cy="346224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"/>
          <p:cNvSpPr txBox="1"/>
          <p:nvPr>
            <p:ph idx="1" type="body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1-vs-rest Classification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Class specific CV-Thresholds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Dataset Characteristics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2"/>
          <p:cNvSpPr txBox="1"/>
          <p:nvPr>
            <p:ph type="title"/>
          </p:nvPr>
        </p:nvSpPr>
        <p:spPr>
          <a:xfrm>
            <a:off x="319090" y="972000"/>
            <a:ext cx="8508999" cy="380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What happened so far?</a:t>
            </a:r>
            <a:endParaRPr/>
          </a:p>
        </p:txBody>
      </p:sp>
      <p:sp>
        <p:nvSpPr>
          <p:cNvPr id="83" name="Google Shape;83;p2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4" name="Google Shape;84;p2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Muneeb Vaiyani, Florian Angermeir | SS3 Model | 22.06.2020</a:t>
            </a:r>
            <a:endParaRPr/>
          </a:p>
        </p:txBody>
      </p:sp>
      <p:grpSp>
        <p:nvGrpSpPr>
          <p:cNvPr id="85" name="Google Shape;85;p2"/>
          <p:cNvGrpSpPr/>
          <p:nvPr/>
        </p:nvGrpSpPr>
        <p:grpSpPr>
          <a:xfrm>
            <a:off x="4787630" y="3689644"/>
            <a:ext cx="824066" cy="94500"/>
            <a:chOff x="6401673" y="1464414"/>
            <a:chExt cx="824066" cy="94500"/>
          </a:xfrm>
        </p:grpSpPr>
        <p:cxnSp>
          <p:nvCxnSpPr>
            <p:cNvPr id="86" name="Google Shape;86;p2"/>
            <p:cNvCxnSpPr/>
            <p:nvPr/>
          </p:nvCxnSpPr>
          <p:spPr>
            <a:xfrm>
              <a:off x="6501539" y="1505664"/>
              <a:ext cx="7242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7" name="Google Shape;87;p2"/>
            <p:cNvSpPr/>
            <p:nvPr/>
          </p:nvSpPr>
          <p:spPr>
            <a:xfrm>
              <a:off x="6401673" y="1464414"/>
              <a:ext cx="103200" cy="94500"/>
            </a:xfrm>
            <a:prstGeom prst="ellipse">
              <a:avLst/>
            </a:prstGeom>
            <a:solidFill>
              <a:srgbClr val="C00000"/>
            </a:solidFill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85e983adb_1_22"/>
          <p:cNvSpPr txBox="1"/>
          <p:nvPr>
            <p:ph type="title"/>
          </p:nvPr>
        </p:nvSpPr>
        <p:spPr>
          <a:xfrm>
            <a:off x="319090" y="972000"/>
            <a:ext cx="850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1-vs-rest Classification</a:t>
            </a:r>
            <a:endParaRPr/>
          </a:p>
        </p:txBody>
      </p:sp>
      <p:sp>
        <p:nvSpPr>
          <p:cNvPr id="93" name="Google Shape;93;g885e983adb_1_2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4" name="Google Shape;94;g885e983adb_1_22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Muneeb Vaiyani, Florian Angermeir | SS3 Model | 22.06.2020</a:t>
            </a:r>
            <a:endParaRPr/>
          </a:p>
        </p:txBody>
      </p:sp>
      <p:sp>
        <p:nvSpPr>
          <p:cNvPr id="95" name="Google Shape;95;g885e983adb_1_22"/>
          <p:cNvSpPr txBox="1"/>
          <p:nvPr/>
        </p:nvSpPr>
        <p:spPr>
          <a:xfrm>
            <a:off x="341100" y="1558975"/>
            <a:ext cx="8461800" cy="3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b="1" lang="de" u="sng"/>
              <a:t>Single Label:</a:t>
            </a:r>
            <a:endParaRPr b="1" u="sng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	</a:t>
            </a:r>
            <a:r>
              <a:rPr lang="de" u="sng"/>
              <a:t>Policy for selection:</a:t>
            </a:r>
            <a:endParaRPr u="sng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		Class with the highest confidence value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6" name="Google Shape;96;g885e983adb_1_22"/>
          <p:cNvGraphicFramePr/>
          <p:nvPr/>
        </p:nvGraphicFramePr>
        <p:xfrm>
          <a:off x="471750" y="232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{F156479D-90FF-481F-8122-C40CA341FA98}</a:tableStyleId>
              </a:tblPr>
              <a:tblGrid>
                <a:gridCol w="1671250"/>
                <a:gridCol w="1671250"/>
                <a:gridCol w="1671250"/>
                <a:gridCol w="1671250"/>
                <a:gridCol w="1671250"/>
              </a:tblGrid>
              <a:tr h="56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DATASET</a:t>
                      </a:r>
                      <a:r>
                        <a:rPr lang="de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One vs rest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(Macro F1)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Default classifier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(Macro F1</a:t>
                      </a:r>
                      <a:r>
                        <a:rPr lang="de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One vs rest 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(Micro F1)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Default classifier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(Micro F1)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Movie reviews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0.86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Beer review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/>
                        <a:t>0.69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SemEval2017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IMDB reviews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9069d8eb_2_5"/>
          <p:cNvSpPr txBox="1"/>
          <p:nvPr>
            <p:ph type="title"/>
          </p:nvPr>
        </p:nvSpPr>
        <p:spPr>
          <a:xfrm>
            <a:off x="319090" y="972000"/>
            <a:ext cx="850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1-vs-rest Classification</a:t>
            </a:r>
            <a:endParaRPr/>
          </a:p>
        </p:txBody>
      </p:sp>
      <p:sp>
        <p:nvSpPr>
          <p:cNvPr id="102" name="Google Shape;102;g8a9069d8eb_2_5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3" name="Google Shape;103;g8a9069d8eb_2_5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Muneeb Vaiyani, Florian Angermeir | SS3 Model | 22.06.2020</a:t>
            </a:r>
            <a:endParaRPr/>
          </a:p>
        </p:txBody>
      </p:sp>
      <p:sp>
        <p:nvSpPr>
          <p:cNvPr id="104" name="Google Shape;104;g8a9069d8eb_2_5"/>
          <p:cNvSpPr txBox="1"/>
          <p:nvPr/>
        </p:nvSpPr>
        <p:spPr>
          <a:xfrm>
            <a:off x="341100" y="1558975"/>
            <a:ext cx="8461800" cy="3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b="1" lang="de" u="sng"/>
              <a:t>Multi </a:t>
            </a:r>
            <a:r>
              <a:rPr b="1" lang="de" u="sng"/>
              <a:t>Label:</a:t>
            </a:r>
            <a:endParaRPr b="1" u="sng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	</a:t>
            </a:r>
            <a:r>
              <a:rPr lang="de" u="sng"/>
              <a:t>Policy for selection:</a:t>
            </a:r>
            <a:endParaRPr u="sng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		Specific class from each classifier (ignoring “rest”)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g8a9069d8eb_2_5"/>
          <p:cNvGraphicFramePr/>
          <p:nvPr/>
        </p:nvGraphicFramePr>
        <p:xfrm>
          <a:off x="4717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{F156479D-90FF-481F-8122-C40CA341FA98}</a:tableStyleId>
              </a:tblPr>
              <a:tblGrid>
                <a:gridCol w="1671250"/>
                <a:gridCol w="1671250"/>
                <a:gridCol w="1671250"/>
                <a:gridCol w="1671250"/>
                <a:gridCol w="1671250"/>
              </a:tblGrid>
              <a:tr h="56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DATASET</a:t>
                      </a:r>
                      <a:r>
                        <a:rPr lang="de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One vs rest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(Macro F1)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Default classifier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(Macro F1)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One vs rest 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(Micro F1)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Default classifier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(Micro F1)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Restaurant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Movie Genre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0.54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0.50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0.51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85e983adb_1_11"/>
          <p:cNvSpPr txBox="1"/>
          <p:nvPr>
            <p:ph idx="1" type="body"/>
          </p:nvPr>
        </p:nvSpPr>
        <p:spPr>
          <a:xfrm>
            <a:off x="317540" y="1555988"/>
            <a:ext cx="8508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Increased the dimension of alpha (each class having its own alpha)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 related to the training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For proof of concept work on </a:t>
            </a:r>
            <a:r>
              <a:rPr lang="de"/>
              <a:t>semeval</a:t>
            </a:r>
            <a:r>
              <a:rPr lang="de"/>
              <a:t> 2017 (3 alphas) to investigate the variation in performance (if any) from the default one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	</a:t>
            </a:r>
            <a:endParaRPr/>
          </a:p>
        </p:txBody>
      </p:sp>
      <p:sp>
        <p:nvSpPr>
          <p:cNvPr id="111" name="Google Shape;111;g885e983adb_1_11"/>
          <p:cNvSpPr txBox="1"/>
          <p:nvPr>
            <p:ph type="title"/>
          </p:nvPr>
        </p:nvSpPr>
        <p:spPr>
          <a:xfrm>
            <a:off x="319090" y="972000"/>
            <a:ext cx="850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Class Specific CV-Threshold</a:t>
            </a:r>
            <a:endParaRPr/>
          </a:p>
        </p:txBody>
      </p:sp>
      <p:sp>
        <p:nvSpPr>
          <p:cNvPr id="112" name="Google Shape;112;g885e983adb_1_11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3" name="Google Shape;113;g885e983adb_1_11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Muneeb Vaiyani, Florian Angermeir | SS3 Model | 22.06.2020</a:t>
            </a:r>
            <a:endParaRPr/>
          </a:p>
        </p:txBody>
      </p:sp>
      <p:graphicFrame>
        <p:nvGraphicFramePr>
          <p:cNvPr id="114" name="Google Shape;114;g885e983adb_1_11"/>
          <p:cNvGraphicFramePr/>
          <p:nvPr/>
        </p:nvGraphicFramePr>
        <p:xfrm>
          <a:off x="882175" y="293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{F156479D-90FF-481F-8122-C40CA341FA98}</a:tableStyleId>
              </a:tblPr>
              <a:tblGrid>
                <a:gridCol w="1781100"/>
                <a:gridCol w="1781100"/>
              </a:tblGrid>
              <a:tr h="39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CLASSIFIER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F1 (Macro)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Default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Class specific alphas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0.56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8a9069d8eb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300" y="1233275"/>
            <a:ext cx="3486725" cy="351333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8a9069d8eb_1_12"/>
          <p:cNvSpPr txBox="1"/>
          <p:nvPr>
            <p:ph type="title"/>
          </p:nvPr>
        </p:nvSpPr>
        <p:spPr>
          <a:xfrm>
            <a:off x="319090" y="972000"/>
            <a:ext cx="850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Dataset Characteristics (1) - 8 Datasets</a:t>
            </a:r>
            <a:endParaRPr/>
          </a:p>
        </p:txBody>
      </p:sp>
      <p:sp>
        <p:nvSpPr>
          <p:cNvPr id="121" name="Google Shape;121;g8a9069d8eb_1_1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2" name="Google Shape;122;g8a9069d8eb_1_12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Muneeb Vaiyani, Florian Angermeir | SS3 Model | 22.06.2020</a:t>
            </a:r>
            <a:endParaRPr/>
          </a:p>
        </p:txBody>
      </p:sp>
      <p:pic>
        <p:nvPicPr>
          <p:cNvPr id="123" name="Google Shape;123;g8a9069d8eb_1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950" y="1524738"/>
            <a:ext cx="5095351" cy="28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8a9069d8eb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425" y="1213650"/>
            <a:ext cx="3473575" cy="354551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8a9069d8eb_1_34"/>
          <p:cNvSpPr txBox="1"/>
          <p:nvPr>
            <p:ph type="title"/>
          </p:nvPr>
        </p:nvSpPr>
        <p:spPr>
          <a:xfrm>
            <a:off x="319090" y="972000"/>
            <a:ext cx="850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Dataset Characteristics (2) - 12 Datasets</a:t>
            </a:r>
            <a:endParaRPr/>
          </a:p>
        </p:txBody>
      </p:sp>
      <p:sp>
        <p:nvSpPr>
          <p:cNvPr id="130" name="Google Shape;130;g8a9069d8eb_1_34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1" name="Google Shape;131;g8a9069d8eb_1_34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Muneeb Vaiyani, Florian Angermeir | SS3 Model | 22.06.2020</a:t>
            </a:r>
            <a:endParaRPr/>
          </a:p>
        </p:txBody>
      </p:sp>
      <p:pic>
        <p:nvPicPr>
          <p:cNvPr id="132" name="Google Shape;132;g8a9069d8eb_1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05100"/>
            <a:ext cx="5236125" cy="28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a9069d8eb_1_53"/>
          <p:cNvSpPr txBox="1"/>
          <p:nvPr>
            <p:ph idx="1" type="body"/>
          </p:nvPr>
        </p:nvSpPr>
        <p:spPr>
          <a:xfrm>
            <a:off x="319090" y="1600200"/>
            <a:ext cx="8508900" cy="309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 representative, too few datasets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Different Tasks (Topic Classification, Sentiment Classification, ...)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 hyperparameter optimization</a:t>
            </a:r>
            <a:endParaRPr/>
          </a:p>
        </p:txBody>
      </p:sp>
      <p:sp>
        <p:nvSpPr>
          <p:cNvPr id="138" name="Google Shape;138;g8a9069d8eb_1_53"/>
          <p:cNvSpPr txBox="1"/>
          <p:nvPr>
            <p:ph type="title"/>
          </p:nvPr>
        </p:nvSpPr>
        <p:spPr>
          <a:xfrm>
            <a:off x="319090" y="972000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 Characteristics (3)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5f2a4337_1_32"/>
          <p:cNvSpPr txBox="1"/>
          <p:nvPr>
            <p:ph idx="1" type="body"/>
          </p:nvPr>
        </p:nvSpPr>
        <p:spPr>
          <a:xfrm>
            <a:off x="319090" y="1600200"/>
            <a:ext cx="8508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Class Specific Hyperparameters (s,l,p)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Policy for number of output for multi label classification?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Back Correlation with more datasets?</a:t>
            </a:r>
            <a:endParaRPr/>
          </a:p>
        </p:txBody>
      </p:sp>
      <p:sp>
        <p:nvSpPr>
          <p:cNvPr id="144" name="Google Shape;144;g885f2a4337_1_32"/>
          <p:cNvSpPr txBox="1"/>
          <p:nvPr>
            <p:ph type="title"/>
          </p:nvPr>
        </p:nvSpPr>
        <p:spPr>
          <a:xfrm>
            <a:off x="319090" y="972000"/>
            <a:ext cx="850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Next Steps</a:t>
            </a:r>
            <a:endParaRPr/>
          </a:p>
        </p:txBody>
      </p:sp>
      <p:sp>
        <p:nvSpPr>
          <p:cNvPr id="145" name="Google Shape;145;g885f2a4337_1_3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6" name="Google Shape;146;g885f2a4337_1_32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Muneeb Vaiyani, Florian Angermeir | SS3 Model | 22.06.2020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el 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