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5"/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365140-8432-4B3C-BA6E-AB3D4DF07DD1}">
  <a:tblStyle styleId="{1B365140-8432-4B3C-BA6E-AB3D4DF07DD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59796467_2_10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759796467_2_10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8759796467_2_10:notes"/>
          <p:cNvSpPr txBox="1"/>
          <p:nvPr>
            <p:ph idx="12" type="sldNum"/>
          </p:nvPr>
        </p:nvSpPr>
        <p:spPr>
          <a:xfrm>
            <a:off x="3884615" y="8685230"/>
            <a:ext cx="29718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59796467_2_146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759796467_2_146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759796467_2_153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759796467_2_153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759796467_0_7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759796467_0_7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759796467_6_6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759796467_6_6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759796467_0_29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8759796467_0_29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759796467_0_21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8759796467_0_21:notes"/>
          <p:cNvSpPr/>
          <p:nvPr>
            <p:ph idx="2" type="sldImg"/>
          </p:nvPr>
        </p:nvSpPr>
        <p:spPr>
          <a:xfrm>
            <a:off x="1893299" y="685965"/>
            <a:ext cx="30714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759796467_2_71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759796467_2_71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759796467_2_82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759796467_2_82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759796467_2_89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8759796467_2_89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59796467_2_96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8759796467_2_96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59796467_2_111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759796467_2_111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59796467_2_125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759796467_2_125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59796467_2_132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759796467_2_132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59796467_2_139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759796467_2_139:notes"/>
          <p:cNvSpPr/>
          <p:nvPr>
            <p:ph idx="2" type="sldImg"/>
          </p:nvPr>
        </p:nvSpPr>
        <p:spPr>
          <a:xfrm>
            <a:off x="1893299" y="685965"/>
            <a:ext cx="3071401" cy="342982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">
  <p:cSld name="Inhal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">
  <p:cSld name="Zwei Inhalte +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/>
          <p:nvPr>
            <p:ph idx="3" type="pic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rt">
  <p:cSld name="Star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+ Text">
  <p:cSld name="Inhalt +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 + Text (Hintergrund)">
  <p:cSld name="Zwei Inhalte + Text (Hintergrund)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ße Bilder">
  <p:cSld name="große Bil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er formatfüllend">
  <p:cSld name="Bilder formatfüllen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>
            <p:ph idx="2" type="pic"/>
          </p:nvPr>
        </p:nvSpPr>
        <p:spPr>
          <a:xfrm>
            <a:off x="0" y="1600200"/>
            <a:ext cx="9144000" cy="354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20150416 tum logo blau png final.png"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50416 tum logo blau png final.png" id="61" name="Google Shape;6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_Glockenturm.tif"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Using the Explainable AI SS3 Classification Model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Technical University Munich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Department of Informatics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Munich, 11. May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1" name="Google Shape;211;p3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How to tackle small sample size?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Ideas/Suggestions?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Backup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19" name="Google Shape;219;p3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SemEval Dataset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(Attribute)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6" name="Google Shape;226;p35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id="227" name="Google Shape;227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300" y="1352700"/>
            <a:ext cx="5517276" cy="34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SemEval Dataset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(Entity)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4" name="Google Shape;234;p36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75" y="1505100"/>
            <a:ext cx="5171136" cy="319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Organic Dataset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(Attribute)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2" name="Google Shape;242;p37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id="243" name="Google Shape;243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75" y="1352700"/>
            <a:ext cx="5388375" cy="333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9090" y="972000"/>
            <a:ext cx="850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Organic</a:t>
            </a:r>
            <a:r>
              <a:rPr lang="de"/>
              <a:t> Dataset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(Entity)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0" name="Google Shape;250;p38"/>
          <p:cNvSpPr txBox="1"/>
          <p:nvPr>
            <p:ph idx="11" type="ftr"/>
          </p:nvPr>
        </p:nvSpPr>
        <p:spPr>
          <a:xfrm>
            <a:off x="311162" y="4854985"/>
            <a:ext cx="646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id="251" name="Google Shape;251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00" y="1352700"/>
            <a:ext cx="5860554" cy="362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de"/>
              <a:t>Multilabel evaluation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de"/>
              <a:t>Different techniques to improve classification</a:t>
            </a:r>
            <a:endParaRPr/>
          </a:p>
          <a:p>
            <a:pPr indent="-3429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de"/>
              <a:t>Analyze Problems with Classifier and Dataset</a:t>
            </a:r>
            <a:endParaRPr/>
          </a:p>
          <a:p>
            <a:pPr indent="-254000" lvl="0" marL="3429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happened so far?</a:t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descr="A screenshot of a cell phone&#10;&#10;Description automatically generated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656" y="859407"/>
            <a:ext cx="2825956" cy="358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5448530" y="2340069"/>
            <a:ext cx="824150" cy="94536"/>
            <a:chOff x="6401673" y="1464414"/>
            <a:chExt cx="824150" cy="94536"/>
          </a:xfrm>
        </p:grpSpPr>
        <p:cxnSp>
          <p:nvCxnSpPr>
            <p:cNvPr id="131" name="Google Shape;131;p25"/>
            <p:cNvCxnSpPr/>
            <p:nvPr/>
          </p:nvCxnSpPr>
          <p:spPr>
            <a:xfrm>
              <a:off x="6501539" y="1505664"/>
              <a:ext cx="724284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2" name="Google Shape;132;p25"/>
            <p:cNvSpPr/>
            <p:nvPr/>
          </p:nvSpPr>
          <p:spPr>
            <a:xfrm>
              <a:off x="6401673" y="1464414"/>
              <a:ext cx="103128" cy="94536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Different Approaches</a:t>
            </a:r>
            <a:endParaRPr/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1823703" y="18661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{1B365140-8432-4B3C-BA6E-AB3D4DF07DD1}</a:tableStyleId>
              </a:tblPr>
              <a:tblGrid>
                <a:gridCol w="1565775"/>
                <a:gridCol w="1505675"/>
                <a:gridCol w="1663800"/>
              </a:tblGrid>
              <a:tr h="34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 u="none" cap="none" strike="noStrike"/>
                        <a:t>Approach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Entity (Macro F1)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Attribute (Macro F1)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Vanilla SS3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n-Gram SS3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Different Operators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0.40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Classes Removal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0.59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0.65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Glove Embeddings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/>
                        <a:t>0.55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9140" y="1480575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000000"/>
                </a:solidFill>
              </a:rPr>
              <a:t>Globalvalue (gv) = local value * </a:t>
            </a:r>
            <a:r>
              <a:rPr b="1" lang="de">
                <a:solidFill>
                  <a:srgbClr val="000000"/>
                </a:solidFill>
              </a:rPr>
              <a:t>significance</a:t>
            </a:r>
            <a:r>
              <a:rPr b="1" lang="de">
                <a:solidFill>
                  <a:srgbClr val="000000"/>
                </a:solidFill>
              </a:rPr>
              <a:t> * sanction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>
                <a:solidFill>
                  <a:srgbClr val="000000"/>
                </a:solidFill>
              </a:rPr>
              <a:t>Local value (lv)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>
                <a:solidFill>
                  <a:srgbClr val="000000"/>
                </a:solidFill>
              </a:rPr>
              <a:t> Significance (sg)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de">
                <a:solidFill>
                  <a:srgbClr val="000000"/>
                </a:solidFill>
              </a:rPr>
              <a:t>Sanction value (sv)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Vanilla SS3</a:t>
            </a:r>
            <a:endParaRPr/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250" y="2001100"/>
            <a:ext cx="2019392" cy="6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125" y="2673950"/>
            <a:ext cx="3676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3125" y="3316675"/>
            <a:ext cx="25336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Different Operators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4166419" y="1091381"/>
            <a:ext cx="4658490" cy="2445939"/>
            <a:chOff x="4647179" y="2047098"/>
            <a:chExt cx="4180910" cy="2205430"/>
          </a:xfrm>
        </p:grpSpPr>
        <p:pic>
          <p:nvPicPr>
            <p:cNvPr descr="page6image25391920" id="160" name="Google Shape;1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47179" y="2047098"/>
              <a:ext cx="4180910" cy="22054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8"/>
            <p:cNvSpPr/>
            <p:nvPr/>
          </p:nvSpPr>
          <p:spPr>
            <a:xfrm>
              <a:off x="5594961" y="2944013"/>
              <a:ext cx="269075" cy="280450"/>
            </a:xfrm>
            <a:prstGeom prst="ellipse">
              <a:avLst/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602946" y="2944013"/>
              <a:ext cx="269075" cy="280450"/>
            </a:xfrm>
            <a:prstGeom prst="ellipse">
              <a:avLst/>
            </a:prstGeom>
            <a:noFill/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600388" y="3543299"/>
              <a:ext cx="269075" cy="280450"/>
            </a:xfrm>
            <a:prstGeom prst="ellipse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8"/>
          <p:cNvSpPr txBox="1"/>
          <p:nvPr/>
        </p:nvSpPr>
        <p:spPr>
          <a:xfrm>
            <a:off x="487851" y="2627039"/>
            <a:ext cx="1736437" cy="3315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924" l="-2173" r="0" t="-3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25466" y="1595082"/>
            <a:ext cx="6804380" cy="3095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Default Operation (F1=n-Gram)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Max Operation (F1= 0.47/0.33)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Average Operation (F1= 0.46/0.40)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Problem: </a:t>
            </a:r>
            <a:endParaRPr/>
          </a:p>
          <a:p>
            <a:pPr indent="-285750" lvl="0" marL="28575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/>
              <a:t>Review mainly consists of one sentence.</a:t>
            </a:r>
            <a:endParaRPr b="1"/>
          </a:p>
          <a:p>
            <a:pPr indent="-285750" lvl="0" marL="28575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de"/>
              <a:t>Only one level operation can be used – will be same for Organic Dataset </a:t>
            </a:r>
            <a:endParaRPr b="1"/>
          </a:p>
        </p:txBody>
      </p:sp>
      <p:sp>
        <p:nvSpPr>
          <p:cNvPr id="166" name="Google Shape;166;p28"/>
          <p:cNvSpPr txBox="1"/>
          <p:nvPr/>
        </p:nvSpPr>
        <p:spPr>
          <a:xfrm>
            <a:off x="487851" y="3361001"/>
            <a:ext cx="1779718" cy="3311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924" l="-2112" r="0" t="-3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487851" y="1893527"/>
            <a:ext cx="1739643" cy="33111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5925" l="-21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Classes Removal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319100" y="1600200"/>
            <a:ext cx="85089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Took powerset of all labels, tested on all subsets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(Attribute:) removing</a:t>
            </a:r>
            <a:r>
              <a:rPr lang="de"/>
              <a:t> </a:t>
            </a:r>
            <a:r>
              <a:rPr i="1" lang="de"/>
              <a:t>General</a:t>
            </a:r>
            <a:r>
              <a:rPr i="1" lang="de"/>
              <a:t>, Quality, Connectivity</a:t>
            </a:r>
            <a:r>
              <a:rPr lang="de"/>
              <a:t>           F1: 0.65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(“Some text here”,  [</a:t>
            </a:r>
            <a:r>
              <a:rPr i="1" lang="de"/>
              <a:t>General, Price</a:t>
            </a:r>
            <a:r>
              <a:rPr lang="de"/>
              <a:t>])           (“Some text here”, [</a:t>
            </a:r>
            <a:r>
              <a:rPr i="1" lang="de"/>
              <a:t>Price</a:t>
            </a:r>
            <a:r>
              <a:rPr lang="de"/>
              <a:t>])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(“Some other text”, [</a:t>
            </a:r>
            <a:r>
              <a:rPr i="1" lang="de"/>
              <a:t>Quality</a:t>
            </a:r>
            <a:r>
              <a:rPr lang="de"/>
              <a:t>])                       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Removes ~50% of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Fewer classes doesn’t have a big impact</a:t>
            </a:r>
            <a:endParaRPr/>
          </a:p>
        </p:txBody>
      </p:sp>
      <p:cxnSp>
        <p:nvCxnSpPr>
          <p:cNvPr id="176" name="Google Shape;176;p29"/>
          <p:cNvCxnSpPr/>
          <p:nvPr/>
        </p:nvCxnSpPr>
        <p:spPr>
          <a:xfrm flipH="1" rot="10800000">
            <a:off x="5319825" y="1946875"/>
            <a:ext cx="39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9"/>
          <p:cNvCxnSpPr/>
          <p:nvPr/>
        </p:nvCxnSpPr>
        <p:spPr>
          <a:xfrm flipH="1" rot="10800000">
            <a:off x="4130775" y="2567850"/>
            <a:ext cx="39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9"/>
          <p:cNvCxnSpPr/>
          <p:nvPr/>
        </p:nvCxnSpPr>
        <p:spPr>
          <a:xfrm flipH="1" rot="10800000">
            <a:off x="4130775" y="2803575"/>
            <a:ext cx="39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Problem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 lot of samples can’t be classified          assigned to (overall) most probable class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Proposed Solution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Increase number of relevant words for smaller classes in train process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Approach: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Tokenize + Remove Stopwords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Calculate the x “closest” words and append to sample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Example</a:t>
            </a:r>
            <a:endParaRPr/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 go to the restaurant.          I go to the restaurant. </a:t>
            </a:r>
            <a:r>
              <a:rPr lang="de">
                <a:solidFill>
                  <a:srgbClr val="6AA84F"/>
                </a:solidFill>
              </a:rPr>
              <a:t>go come gone restaurant cafe eatery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>
                <a:solidFill>
                  <a:srgbClr val="000000"/>
                </a:solidFill>
              </a:rPr>
              <a:t>Problem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de">
                <a:solidFill>
                  <a:srgbClr val="000000"/>
                </a:solidFill>
              </a:rPr>
              <a:t>Lot of words not in embedding: </a:t>
            </a:r>
            <a:r>
              <a:rPr lang="de">
                <a:solidFill>
                  <a:srgbClr val="FF0000"/>
                </a:solidFill>
              </a:rPr>
              <a:t>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Glove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cxnSp>
        <p:nvCxnSpPr>
          <p:cNvPr id="187" name="Google Shape;187;p30"/>
          <p:cNvCxnSpPr/>
          <p:nvPr/>
        </p:nvCxnSpPr>
        <p:spPr>
          <a:xfrm flipH="1" rot="10800000">
            <a:off x="4015775" y="1968950"/>
            <a:ext cx="39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30"/>
          <p:cNvCxnSpPr/>
          <p:nvPr/>
        </p:nvCxnSpPr>
        <p:spPr>
          <a:xfrm flipH="1" rot="10800000">
            <a:off x="2977775" y="3690025"/>
            <a:ext cx="39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 with Dataset/Classifier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95" name="Google Shape;195;p31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9090" y="1600200"/>
            <a:ext cx="85089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Imbalanced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Samples to small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Big overlap between classes (Merge classes)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Classifier </a:t>
            </a:r>
            <a:r>
              <a:rPr lang="de"/>
              <a:t>assigns</a:t>
            </a:r>
            <a:r>
              <a:rPr lang="de"/>
              <a:t> most probable if can’t classify (Glove) 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Use Glove to classify if SS3 can classify sample (for unknown test case)</a:t>
            </a:r>
            <a:endParaRPr/>
          </a:p>
          <a:p>
            <a: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Improving Preprocessing, since simply removing stopwords improves F1-Score by </a:t>
            </a:r>
            <a:r>
              <a:rPr lang="de"/>
              <a:t>~7% (Attribute)</a:t>
            </a:r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9090" y="972000"/>
            <a:ext cx="8508999" cy="38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Next Steps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Muneeb Vaiyani, Florian Angermeir | SS3 Model | 25.05.2020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