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rCXGhdMGouI/l+yAT49jQFPqv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1893299" y="685965"/>
            <a:ext cx="3071401" cy="34298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 txBox="1"/>
          <p:nvPr>
            <p:ph idx="12" type="sldNum"/>
          </p:nvPr>
        </p:nvSpPr>
        <p:spPr>
          <a:xfrm>
            <a:off x="3884615" y="8685230"/>
            <a:ext cx="29718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5f2a4337_1_42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885f2a4337_1_42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893299" y="685965"/>
            <a:ext cx="3071401" cy="34298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5e983adb_1_22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885e983adb_1_22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5e983adb_1_11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885e983adb_1_11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5e983adb_1_0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885e983adb_1_0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85e983adb_1_33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885e983adb_1_33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85e983adb_1_44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885e983adb_1_44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85f2a4337_1_32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885f2a4337_1_32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5f2a4337_1_4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885f2a4337_1_4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7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">
  <p:cSld name="Inhal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>
  <p:cSld name="zwei Inhalt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2" type="body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">
  <p:cSld name="Zwei Inhalte +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2" type="body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1"/>
          <p:cNvSpPr/>
          <p:nvPr>
            <p:ph idx="3" type="pic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2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+ Text">
  <p:cSld name="Inhalt +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3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2" type="body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 (Hintergrund)">
  <p:cSld name="Zwei Inhalte + Text (Hintergrund)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/>
          <p:nvPr/>
        </p:nvSpPr>
        <p:spPr>
          <a:xfrm>
            <a:off x="0" y="2152650"/>
            <a:ext cx="9144000" cy="29908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4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4"/>
          <p:cNvSpPr/>
          <p:nvPr>
            <p:ph idx="2" type="pic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3" type="body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ße Bilder">
  <p:cSld name="große Bil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/>
          <p:nvPr>
            <p:ph idx="2" type="pic"/>
          </p:nvPr>
        </p:nvSpPr>
        <p:spPr>
          <a:xfrm>
            <a:off x="0" y="2133600"/>
            <a:ext cx="91440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er formatfüllend">
  <p:cSld name="Bilder formatfüllend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/>
          <p:nvPr>
            <p:ph idx="2" type="pic"/>
          </p:nvPr>
        </p:nvSpPr>
        <p:spPr>
          <a:xfrm>
            <a:off x="0" y="1600200"/>
            <a:ext cx="9144000" cy="35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6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idx="11" type="ftr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descr="20150416 tum logo blau png final.png" id="8" name="Google Shape;8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800" y="324000"/>
            <a:ext cx="604774" cy="3185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16" name="Google Shape;16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000"/>
            <a:ext cx="604774" cy="31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" name="Google Shape;18;p18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_Glockenturm.tif"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215" y="1476375"/>
            <a:ext cx="3819542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Using the Explainable AI SS3 Classification Model</a:t>
            </a:r>
            <a:endParaRPr/>
          </a:p>
        </p:txBody>
      </p:sp>
      <p:sp>
        <p:nvSpPr>
          <p:cNvPr id="75" name="Google Shape;75;p1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Technical University Munich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Department of Informatics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Munich, 08. June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5f2a4337_1_42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Different confidence value for different classes</a:t>
            </a:r>
            <a:endParaRPr/>
          </a:p>
        </p:txBody>
      </p:sp>
      <p:sp>
        <p:nvSpPr>
          <p:cNvPr id="153" name="Google Shape;153;g885f2a4337_1_4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4" name="Google Shape;154;g885f2a4337_1_4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08.06.2020</a:t>
            </a:r>
            <a:endParaRPr/>
          </a:p>
        </p:txBody>
      </p:sp>
      <p:pic>
        <p:nvPicPr>
          <p:cNvPr id="155" name="Google Shape;155;g885f2a4337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5100"/>
            <a:ext cx="3985396" cy="3197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885f2a4337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550" y="1505100"/>
            <a:ext cx="3985396" cy="31974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885f2a4337_1_42"/>
          <p:cNvSpPr/>
          <p:nvPr/>
        </p:nvSpPr>
        <p:spPr>
          <a:xfrm>
            <a:off x="373325" y="2181850"/>
            <a:ext cx="141000" cy="103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885f2a4337_1_42"/>
          <p:cNvSpPr/>
          <p:nvPr/>
        </p:nvSpPr>
        <p:spPr>
          <a:xfrm>
            <a:off x="647550" y="2285650"/>
            <a:ext cx="141000" cy="103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85f2a4337_1_42"/>
          <p:cNvSpPr/>
          <p:nvPr/>
        </p:nvSpPr>
        <p:spPr>
          <a:xfrm>
            <a:off x="993825" y="2493250"/>
            <a:ext cx="141000" cy="103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85f2a4337_1_42"/>
          <p:cNvSpPr/>
          <p:nvPr/>
        </p:nvSpPr>
        <p:spPr>
          <a:xfrm>
            <a:off x="647550" y="2389450"/>
            <a:ext cx="141000" cy="103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885f2a4337_1_42"/>
          <p:cNvSpPr txBox="1"/>
          <p:nvPr/>
        </p:nvSpPr>
        <p:spPr>
          <a:xfrm>
            <a:off x="76200" y="2220725"/>
            <a:ext cx="3360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FF0000"/>
                </a:solidFill>
              </a:rPr>
              <a:t>&lt;a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62" name="Google Shape;162;g885f2a4337_1_42"/>
          <p:cNvSpPr txBox="1"/>
          <p:nvPr/>
        </p:nvSpPr>
        <p:spPr>
          <a:xfrm>
            <a:off x="4601025" y="2094125"/>
            <a:ext cx="443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rgbClr val="FF0000"/>
                </a:solidFill>
              </a:rPr>
              <a:t>&lt;a1</a:t>
            </a:r>
            <a:endParaRPr sz="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rgbClr val="FF0000"/>
                </a:solidFill>
              </a:rPr>
              <a:t>&lt;a2</a:t>
            </a:r>
            <a:endParaRPr sz="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rgbClr val="FF0000"/>
                </a:solidFill>
              </a:rPr>
              <a:t>&lt;a3</a:t>
            </a:r>
            <a:endParaRPr sz="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rgbClr val="FF0000"/>
                </a:solidFill>
              </a:rPr>
              <a:t>&lt;a4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163" name="Google Shape;163;g885f2a4337_1_42"/>
          <p:cNvSpPr/>
          <p:nvPr/>
        </p:nvSpPr>
        <p:spPr>
          <a:xfrm>
            <a:off x="4898775" y="2181850"/>
            <a:ext cx="3293400" cy="8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885f2a4337_1_42"/>
          <p:cNvSpPr/>
          <p:nvPr/>
        </p:nvSpPr>
        <p:spPr>
          <a:xfrm>
            <a:off x="4898775" y="2294050"/>
            <a:ext cx="3293400" cy="8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85f2a4337_1_42"/>
          <p:cNvSpPr/>
          <p:nvPr/>
        </p:nvSpPr>
        <p:spPr>
          <a:xfrm>
            <a:off x="4898775" y="2397850"/>
            <a:ext cx="3293400" cy="8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885f2a4337_1_42"/>
          <p:cNvSpPr/>
          <p:nvPr/>
        </p:nvSpPr>
        <p:spPr>
          <a:xfrm>
            <a:off x="4898775" y="2501650"/>
            <a:ext cx="3293400" cy="8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idx="1" type="body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de"/>
              <a:t>SS3 does not perform well on SemEval 2016 Task 5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Analysis of Reasoning pretty hard due to multilabel classification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 txBox="1"/>
          <p:nvPr>
            <p:ph type="title"/>
          </p:nvPr>
        </p:nvSpPr>
        <p:spPr>
          <a:xfrm>
            <a:off x="319090" y="972000"/>
            <a:ext cx="8508999" cy="380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What happened so far?</a:t>
            </a:r>
            <a:endParaRPr/>
          </a:p>
        </p:txBody>
      </p:sp>
      <p:sp>
        <p:nvSpPr>
          <p:cNvPr id="82" name="Google Shape;82;p2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3" name="Google Shape;83;p2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08.06.2020</a:t>
            </a:r>
            <a:endParaRPr/>
          </a:p>
        </p:txBody>
      </p:sp>
      <p:pic>
        <p:nvPicPr>
          <p:cNvPr descr="A screenshot of a cell phone&#10;&#10;Description automatically generated"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3656" y="859407"/>
            <a:ext cx="2825956" cy="3588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2"/>
          <p:cNvGrpSpPr/>
          <p:nvPr/>
        </p:nvGrpSpPr>
        <p:grpSpPr>
          <a:xfrm>
            <a:off x="5448530" y="2340069"/>
            <a:ext cx="824150" cy="94536"/>
            <a:chOff x="6401673" y="1464414"/>
            <a:chExt cx="824150" cy="94536"/>
          </a:xfrm>
        </p:grpSpPr>
        <p:cxnSp>
          <p:nvCxnSpPr>
            <p:cNvPr id="86" name="Google Shape;86;p2"/>
            <p:cNvCxnSpPr/>
            <p:nvPr/>
          </p:nvCxnSpPr>
          <p:spPr>
            <a:xfrm>
              <a:off x="6501539" y="1505664"/>
              <a:ext cx="724284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7" name="Google Shape;87;p2"/>
            <p:cNvSpPr/>
            <p:nvPr/>
          </p:nvSpPr>
          <p:spPr>
            <a:xfrm>
              <a:off x="6401673" y="1464414"/>
              <a:ext cx="103128" cy="94536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85e983adb_1_22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SS3 Performance on SemEval 2016 Task 5</a:t>
            </a:r>
            <a:endParaRPr/>
          </a:p>
        </p:txBody>
      </p:sp>
      <p:sp>
        <p:nvSpPr>
          <p:cNvPr id="93" name="Google Shape;93;g885e983adb_1_2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4" name="Google Shape;94;g885e983adb_1_2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08.06.2020</a:t>
            </a:r>
            <a:endParaRPr/>
          </a:p>
        </p:txBody>
      </p:sp>
      <p:pic>
        <p:nvPicPr>
          <p:cNvPr id="95" name="Google Shape;95;g885e983adb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375" y="2259923"/>
            <a:ext cx="4925500" cy="22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885e983adb_1_22"/>
          <p:cNvSpPr txBox="1"/>
          <p:nvPr/>
        </p:nvSpPr>
        <p:spPr>
          <a:xfrm>
            <a:off x="348425" y="1543050"/>
            <a:ext cx="8461800" cy="3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At Sentence Level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5e983adb_1_11"/>
          <p:cNvSpPr txBox="1"/>
          <p:nvPr>
            <p:ph idx="1" type="body"/>
          </p:nvPr>
        </p:nvSpPr>
        <p:spPr>
          <a:xfrm>
            <a:off x="31909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Live Test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findings: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False Negatives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Overlap of words from vocabulary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85e983adb_1_11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Analysis of Reasoning</a:t>
            </a:r>
            <a:endParaRPr/>
          </a:p>
        </p:txBody>
      </p:sp>
      <p:sp>
        <p:nvSpPr>
          <p:cNvPr id="103" name="Google Shape;103;g885e983adb_1_1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4" name="Google Shape;104;g885e983adb_1_1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08.06.2020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885e983ad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150" y="954825"/>
            <a:ext cx="3379474" cy="320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885e983adb_1_0"/>
          <p:cNvSpPr txBox="1"/>
          <p:nvPr>
            <p:ph idx="1" type="body"/>
          </p:nvPr>
        </p:nvSpPr>
        <p:spPr>
          <a:xfrm>
            <a:off x="31909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de"/>
              <a:t>Try out SemEval 2017 Task 4 Subtask A (Sentiment Analysis)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Search for correlation between characteristics of dataset and</a:t>
            </a:r>
            <a:br>
              <a:rPr lang="de"/>
            </a:br>
            <a:r>
              <a:rPr lang="de"/>
              <a:t>SS3 performance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g885e983adb_1_0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What is the new plan?</a:t>
            </a:r>
            <a:endParaRPr/>
          </a:p>
        </p:txBody>
      </p:sp>
      <p:sp>
        <p:nvSpPr>
          <p:cNvPr id="112" name="Google Shape;112;g885e983adb_1_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3" name="Google Shape;113;g885e983adb_1_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08.06.2020</a:t>
            </a:r>
            <a:endParaRPr/>
          </a:p>
        </p:txBody>
      </p:sp>
      <p:grpSp>
        <p:nvGrpSpPr>
          <p:cNvPr id="114" name="Google Shape;114;g885e983adb_1_0"/>
          <p:cNvGrpSpPr/>
          <p:nvPr/>
        </p:nvGrpSpPr>
        <p:grpSpPr>
          <a:xfrm>
            <a:off x="6311630" y="3080044"/>
            <a:ext cx="824066" cy="94500"/>
            <a:chOff x="6401673" y="1464414"/>
            <a:chExt cx="824066" cy="94500"/>
          </a:xfrm>
        </p:grpSpPr>
        <p:cxnSp>
          <p:nvCxnSpPr>
            <p:cNvPr id="115" name="Google Shape;115;g885e983adb_1_0"/>
            <p:cNvCxnSpPr/>
            <p:nvPr/>
          </p:nvCxnSpPr>
          <p:spPr>
            <a:xfrm>
              <a:off x="6501539" y="1505664"/>
              <a:ext cx="7242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6" name="Google Shape;116;g885e983adb_1_0"/>
            <p:cNvSpPr/>
            <p:nvPr/>
          </p:nvSpPr>
          <p:spPr>
            <a:xfrm>
              <a:off x="6401673" y="1464414"/>
              <a:ext cx="103200" cy="94500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5e983adb_1_33"/>
          <p:cNvSpPr txBox="1"/>
          <p:nvPr>
            <p:ph idx="1" type="body"/>
          </p:nvPr>
        </p:nvSpPr>
        <p:spPr>
          <a:xfrm>
            <a:off x="31909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Bad results on vanilla (</a:t>
            </a:r>
            <a:r>
              <a:rPr lang="de"/>
              <a:t>~50% F1 Score</a:t>
            </a:r>
            <a:r>
              <a:rPr lang="de"/>
              <a:t>)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Multiple 1-vs-rest Classifiers: 58%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885e983adb_1_33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SS3 on SemEval 2017 Task 4 Subtask A</a:t>
            </a:r>
            <a:endParaRPr/>
          </a:p>
        </p:txBody>
      </p:sp>
      <p:sp>
        <p:nvSpPr>
          <p:cNvPr id="123" name="Google Shape;123;g885e983adb_1_3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4" name="Google Shape;124;g885e983adb_1_3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08.06.2020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5e983adb_1_44"/>
          <p:cNvSpPr txBox="1"/>
          <p:nvPr>
            <p:ph idx="1" type="body"/>
          </p:nvPr>
        </p:nvSpPr>
        <p:spPr>
          <a:xfrm>
            <a:off x="31909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 multiple datasets to find correlation.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SemEval 2017 Task 4 A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Amazon Alexa Review (5 Classes)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IMDB Review (2 Classes)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SS3 Tutorial Datasets (2 Classes/8 Classes)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Characteristics: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Overlap of Words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Overlap of important words (Important = </a:t>
            </a:r>
            <a:r>
              <a:rPr lang="de"/>
              <a:t>confidence</a:t>
            </a:r>
            <a:r>
              <a:rPr lang="de"/>
              <a:t> value &gt; 0)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Average # of important words per sample (per class)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Ratio of important to unimportant words per sample (per class)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Average CV for sample for target class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Average # of sentences/paragraphs per sample (per class)</a:t>
            </a:r>
            <a:endParaRPr/>
          </a:p>
        </p:txBody>
      </p:sp>
      <p:sp>
        <p:nvSpPr>
          <p:cNvPr id="130" name="Google Shape;130;g885e983adb_1_44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Correlation of Dataset characteristics and SS3 performance</a:t>
            </a:r>
            <a:endParaRPr/>
          </a:p>
        </p:txBody>
      </p:sp>
      <p:sp>
        <p:nvSpPr>
          <p:cNvPr id="131" name="Google Shape;131;g885e983adb_1_4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2" name="Google Shape;132;g885e983adb_1_4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08.06.2020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5f2a4337_1_32"/>
          <p:cNvSpPr txBox="1"/>
          <p:nvPr>
            <p:ph idx="1" type="body"/>
          </p:nvPr>
        </p:nvSpPr>
        <p:spPr>
          <a:xfrm>
            <a:off x="31909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Apply different metrics to (hopefully) find correlation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Different confidence value thresholds for different classes</a:t>
            </a:r>
            <a:endParaRPr/>
          </a:p>
        </p:txBody>
      </p:sp>
      <p:sp>
        <p:nvSpPr>
          <p:cNvPr id="138" name="Google Shape;138;g885f2a4337_1_32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Next Steps</a:t>
            </a:r>
            <a:endParaRPr/>
          </a:p>
        </p:txBody>
      </p:sp>
      <p:sp>
        <p:nvSpPr>
          <p:cNvPr id="139" name="Google Shape;139;g885f2a4337_1_3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0" name="Google Shape;140;g885f2a4337_1_3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08.06.2020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5f2a4337_1_4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Backup</a:t>
            </a:r>
            <a:endParaRPr/>
          </a:p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885f2a4337_1_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7" name="Google Shape;147;g885f2a4337_1_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Muneeb Vaiyani, Florian Angermeir | SS3 Model | 08.06.2020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