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3A0-C593-46A7-9439-4B497545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3765648-0AB7-4FD1-8840-D24242C37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ABF7505-4EAC-44B6-ADE7-BA7A00648392}"/>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A7274FAA-512A-4DA2-B97A-9A99A3819E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04FEE6F-577D-44D0-90D7-84ED8A1F321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2720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D99-6015-42CD-AE9A-930141EBD80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0EE843-5B6B-485F-A032-0D770E695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71217B-793F-402E-84E4-B8645FC2BE13}"/>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EBA41CC4-E53F-4FFE-903F-04E76808C7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E4A28E-35F8-49E5-B19A-083BCDBBF585}"/>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2745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9ABC9-2BCB-4B04-9CE9-187DEDBFF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F55179B-BB06-4059-B6A8-DA3DE3E40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D794F6-80A4-4219-9C6A-970F92CBD41B}"/>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976359AD-7EF3-43AE-AFBC-8A89C9B28A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A71EC41-F6F2-4A05-B26E-962652D1B14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7243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4D9-9F2C-4CCE-BD4A-CAB7D90885E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5A0B31-EBBE-40BB-9DC2-177A1F4F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1CA1B-259D-4250-BC94-A320C8A6AFF8}"/>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8A01A655-74F2-4330-9F52-DD35D5391C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4AAC1F-EA46-4645-B934-8E8D0F60B70E}"/>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15887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F553-6DA9-460C-B862-F254226D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EC14C6C-DAEA-4980-B79E-24BDD44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7FF44-1BA0-44DA-AC8D-2B4A86FADE54}"/>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D708F6A4-BD80-4A07-A262-9E13352BBA6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679FD79-F5FA-442E-A188-93FAE0C93614}"/>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39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057F-A924-4E9F-87A5-FA4E591491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C8DB97F-5620-4AD0-9A28-BB07FBE57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5877E-AE91-474C-9DD1-E956324E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45C72F4-8F7D-46A5-8B8F-CFCFA08463EA}"/>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6" name="Footer Placeholder 5">
            <a:extLst>
              <a:ext uri="{FF2B5EF4-FFF2-40B4-BE49-F238E27FC236}">
                <a16:creationId xmlns:a16="http://schemas.microsoft.com/office/drawing/2014/main" id="{FF699367-70DD-48C1-8B52-C79BE50F8A9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7EBA8E9-F6CD-4FCB-9EF8-DF6C68D9053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048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C7-4F7A-4080-9E6B-B15B7769ABE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A5A9706-5DEE-418A-A5EC-26302E6A0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F1C0-E55C-465A-859E-F7D17CA45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BA2F3EC-725F-49A8-A97D-B8457060F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67C9-FA7B-41DF-B75E-56EDF95FA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5A00F9-5B33-4A5E-88EB-B4812EDA472C}"/>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8" name="Footer Placeholder 7">
            <a:extLst>
              <a:ext uri="{FF2B5EF4-FFF2-40B4-BE49-F238E27FC236}">
                <a16:creationId xmlns:a16="http://schemas.microsoft.com/office/drawing/2014/main" id="{414765E8-4CB0-4BE6-AA96-3A96D799603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200E110-E37D-4839-80FD-CB59161FA2A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466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E34D-791A-4C5B-AA9D-FB86DF4202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1932081-5706-4774-95AE-0BE15D3E58A6}"/>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4" name="Footer Placeholder 3">
            <a:extLst>
              <a:ext uri="{FF2B5EF4-FFF2-40B4-BE49-F238E27FC236}">
                <a16:creationId xmlns:a16="http://schemas.microsoft.com/office/drawing/2014/main" id="{51441596-90CD-4ADC-95EE-37DE38FBE84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A0185F2-29B3-45B3-99BE-54387EF14CA1}"/>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5091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B9BE-BA21-4633-A8FB-2A48E7E1F440}"/>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3" name="Footer Placeholder 2">
            <a:extLst>
              <a:ext uri="{FF2B5EF4-FFF2-40B4-BE49-F238E27FC236}">
                <a16:creationId xmlns:a16="http://schemas.microsoft.com/office/drawing/2014/main" id="{FA16897E-8CEF-47D4-BE51-9B424FCA6DB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DCC266A-75C1-4400-B11D-B276CFE4C57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6924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D6E-3162-46D1-8701-775B4F7CB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7C131-0507-4F48-B407-93286A9DB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45A556C-D4A2-4A5D-B727-CC44B05D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CC80E-571B-473D-8CB2-AC3D86F2A2A8}"/>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6" name="Footer Placeholder 5">
            <a:extLst>
              <a:ext uri="{FF2B5EF4-FFF2-40B4-BE49-F238E27FC236}">
                <a16:creationId xmlns:a16="http://schemas.microsoft.com/office/drawing/2014/main" id="{589A789A-6470-419E-9C9F-B2BAF52481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5F115E-24DC-4585-86C2-C8A9AD61C220}"/>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31208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FABA-42C3-436F-A92A-669E059B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0C47472-8714-443F-B403-23D81F946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37B1789-F359-4C8A-955F-557A7FCD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00CF5-A38F-48F2-AA96-1F5129B93260}"/>
              </a:ext>
            </a:extLst>
          </p:cNvPr>
          <p:cNvSpPr>
            <a:spLocks noGrp="1"/>
          </p:cNvSpPr>
          <p:nvPr>
            <p:ph type="dt" sz="half" idx="10"/>
          </p:nvPr>
        </p:nvSpPr>
        <p:spPr/>
        <p:txBody>
          <a:bodyPr/>
          <a:lstStyle/>
          <a:p>
            <a:fld id="{6A211790-0A0F-4433-9786-8125E37D2A1B}" type="datetimeFigureOut">
              <a:rPr lang="LID4096" smtClean="0"/>
              <a:t>02/23/2021</a:t>
            </a:fld>
            <a:endParaRPr lang="LID4096"/>
          </a:p>
        </p:txBody>
      </p:sp>
      <p:sp>
        <p:nvSpPr>
          <p:cNvPr id="6" name="Footer Placeholder 5">
            <a:extLst>
              <a:ext uri="{FF2B5EF4-FFF2-40B4-BE49-F238E27FC236}">
                <a16:creationId xmlns:a16="http://schemas.microsoft.com/office/drawing/2014/main" id="{D05EA88E-6F24-4C1B-81B3-4487E714D0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F8967B3-AA0F-4678-865F-7760653D31E3}"/>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2759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B2303-5E9F-4DBF-905D-C48EFDC3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5462507-4346-4847-A074-E050F06D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79DCB1-8AD1-4E3C-9234-C2F9E0B4D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11790-0A0F-4433-9786-8125E37D2A1B}" type="datetimeFigureOut">
              <a:rPr lang="LID4096" smtClean="0"/>
              <a:t>02/23/2021</a:t>
            </a:fld>
            <a:endParaRPr lang="LID4096"/>
          </a:p>
        </p:txBody>
      </p:sp>
      <p:sp>
        <p:nvSpPr>
          <p:cNvPr id="5" name="Footer Placeholder 4">
            <a:extLst>
              <a:ext uri="{FF2B5EF4-FFF2-40B4-BE49-F238E27FC236}">
                <a16:creationId xmlns:a16="http://schemas.microsoft.com/office/drawing/2014/main" id="{49C39A4E-3E26-4EB1-8C85-0DFA8199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1D17AC7-D131-42D1-9CC0-6DD0B0528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EE1D-D310-444B-BFF6-04436F20D57E}" type="slidenum">
              <a:rPr lang="LID4096" smtClean="0"/>
              <a:t>‹#›</a:t>
            </a:fld>
            <a:endParaRPr lang="LID4096"/>
          </a:p>
        </p:txBody>
      </p:sp>
    </p:spTree>
    <p:extLst>
      <p:ext uri="{BB962C8B-B14F-4D97-AF65-F5344CB8AC3E}">
        <p14:creationId xmlns:p14="http://schemas.microsoft.com/office/powerpoint/2010/main" val="275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4ds.had.co.nz/" TargetMode="External"/><Relationship Id="rId2" Type="http://schemas.openxmlformats.org/officeDocument/2006/relationships/hyperlink" Target="https://www.statlearning.com/" TargetMode="External"/><Relationship Id="rId1" Type="http://schemas.openxmlformats.org/officeDocument/2006/relationships/slideLayout" Target="../slideLayouts/slideLayout2.xml"/><Relationship Id="rId4" Type="http://schemas.openxmlformats.org/officeDocument/2006/relationships/hyperlink" Target="https://github.com/venpopov/DataSciencePsychUZH"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fviz.com/hierarchical-mode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09BA-1DE2-45F7-99BA-07398CB8A0A8}"/>
              </a:ext>
            </a:extLst>
          </p:cNvPr>
          <p:cNvSpPr>
            <a:spLocks noGrp="1"/>
          </p:cNvSpPr>
          <p:nvPr>
            <p:ph type="ctrTitle"/>
          </p:nvPr>
        </p:nvSpPr>
        <p:spPr/>
        <p:txBody>
          <a:bodyPr/>
          <a:lstStyle/>
          <a:p>
            <a:r>
              <a:rPr lang="en-US" dirty="0"/>
              <a:t>Data Science for Psychologists</a:t>
            </a:r>
            <a:endParaRPr lang="LID4096" dirty="0"/>
          </a:p>
        </p:txBody>
      </p:sp>
      <p:sp>
        <p:nvSpPr>
          <p:cNvPr id="3" name="Subtitle 2">
            <a:extLst>
              <a:ext uri="{FF2B5EF4-FFF2-40B4-BE49-F238E27FC236}">
                <a16:creationId xmlns:a16="http://schemas.microsoft.com/office/drawing/2014/main" id="{22AA14A0-80B4-46B4-BD0D-443672C55F8F}"/>
              </a:ext>
            </a:extLst>
          </p:cNvPr>
          <p:cNvSpPr>
            <a:spLocks noGrp="1"/>
          </p:cNvSpPr>
          <p:nvPr>
            <p:ph type="subTitle" idx="1"/>
          </p:nvPr>
        </p:nvSpPr>
        <p:spPr/>
        <p:txBody>
          <a:bodyPr>
            <a:normAutofit fontScale="77500" lnSpcReduction="20000"/>
          </a:bodyPr>
          <a:lstStyle/>
          <a:p>
            <a:endParaRPr lang="en-US" dirty="0"/>
          </a:p>
          <a:p>
            <a:r>
              <a:rPr lang="en-US" dirty="0"/>
              <a:t>Ven Popov, PhD</a:t>
            </a:r>
          </a:p>
          <a:p>
            <a:endParaRPr lang="en-US" dirty="0"/>
          </a:p>
          <a:p>
            <a:r>
              <a:rPr lang="en-US" dirty="0"/>
              <a:t>Week 1, Introduction to Data Science</a:t>
            </a:r>
          </a:p>
          <a:p>
            <a:r>
              <a:rPr lang="en-US" dirty="0"/>
              <a:t>2/23/2021</a:t>
            </a:r>
            <a:endParaRPr lang="LID4096" dirty="0"/>
          </a:p>
        </p:txBody>
      </p:sp>
    </p:spTree>
    <p:extLst>
      <p:ext uri="{BB962C8B-B14F-4D97-AF65-F5344CB8AC3E}">
        <p14:creationId xmlns:p14="http://schemas.microsoft.com/office/powerpoint/2010/main" val="385108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C94E-73B9-4D3B-9FDF-20241977C757}"/>
              </a:ext>
            </a:extLst>
          </p:cNvPr>
          <p:cNvSpPr>
            <a:spLocks noGrp="1"/>
          </p:cNvSpPr>
          <p:nvPr>
            <p:ph type="title"/>
          </p:nvPr>
        </p:nvSpPr>
        <p:spPr/>
        <p:txBody>
          <a:bodyPr/>
          <a:lstStyle/>
          <a:p>
            <a:r>
              <a:rPr lang="en-US" dirty="0"/>
              <a:t>Structured discussion sessions</a:t>
            </a:r>
            <a:endParaRPr lang="LID4096" dirty="0"/>
          </a:p>
        </p:txBody>
      </p:sp>
      <p:sp>
        <p:nvSpPr>
          <p:cNvPr id="3" name="Content Placeholder 2">
            <a:extLst>
              <a:ext uri="{FF2B5EF4-FFF2-40B4-BE49-F238E27FC236}">
                <a16:creationId xmlns:a16="http://schemas.microsoft.com/office/drawing/2014/main" id="{1B31A192-4F61-45FC-BDA5-93BE7C2B41F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lecture segments and Q&amp;A sessions, students will split into separate breakout groups of 4-5 to discuss the topic of the day.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Each group should select one student who will summarize the discussion of their group for the rest of the class during the final summary sessions.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Each group should after class submit a short written summary of their discussion. </a:t>
            </a:r>
          </a:p>
          <a:p>
            <a:r>
              <a:rPr lang="en-US" sz="1800" i="1" dirty="0">
                <a:effectLst/>
                <a:latin typeface="Calibri" panose="020F0502020204030204" pitchFamily="34" charset="0"/>
                <a:ea typeface="Calibri" panose="020F0502020204030204" pitchFamily="34" charset="0"/>
                <a:cs typeface="Times New Roman" panose="02020603050405020304" pitchFamily="18" charset="0"/>
              </a:rPr>
              <a:t>If a student is unable to be present for the in-class discussions, they should contact the instructor beforehand to organize an alternative for in-class participation.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389003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C27D-882C-4BD8-B21B-9FA3AEF80C33}"/>
              </a:ext>
            </a:extLst>
          </p:cNvPr>
          <p:cNvSpPr>
            <a:spLocks noGrp="1"/>
          </p:cNvSpPr>
          <p:nvPr>
            <p:ph type="title"/>
          </p:nvPr>
        </p:nvSpPr>
        <p:spPr/>
        <p:txBody>
          <a:bodyPr/>
          <a:lstStyle/>
          <a:p>
            <a:r>
              <a:rPr lang="en-US" dirty="0"/>
              <a:t>Grading</a:t>
            </a:r>
            <a:endParaRPr lang="LID4096" dirty="0"/>
          </a:p>
        </p:txBody>
      </p:sp>
      <p:sp>
        <p:nvSpPr>
          <p:cNvPr id="3" name="Content Placeholder 2">
            <a:extLst>
              <a:ext uri="{FF2B5EF4-FFF2-40B4-BE49-F238E27FC236}">
                <a16:creationId xmlns:a16="http://schemas.microsoft.com/office/drawing/2014/main" id="{441D7239-1461-4BBF-A1BD-9D4361E9F34F}"/>
              </a:ext>
            </a:extLst>
          </p:cNvPr>
          <p:cNvSpPr>
            <a:spLocks noGrp="1"/>
          </p:cNvSpPr>
          <p:nvPr>
            <p:ph idx="1"/>
          </p:nvPr>
        </p:nvSpPr>
        <p:spPr/>
        <p:txBody>
          <a:bodyPr>
            <a:normAutofit/>
          </a:bodyPr>
          <a:lstStyle/>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Data Science is learned through practice and the grading of this course will reflect this. Grades will be composed of:</a:t>
            </a:r>
          </a:p>
          <a:p>
            <a:pPr marL="342900" marR="0" lvl="0" indent="-342900">
              <a:lnSpc>
                <a:spcPct val="107000"/>
              </a:lnSpc>
              <a:spcBef>
                <a:spcPts val="0"/>
              </a:spcBef>
              <a:spcAft>
                <a:spcPts val="0"/>
              </a:spcAft>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30%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homeworks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15% submission of two questions on the weekly readings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prior to class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15% participation in class discussions</a:t>
            </a:r>
          </a:p>
          <a:p>
            <a:pPr marL="342900" marR="0" lvl="0" indent="-342900">
              <a:lnSpc>
                <a:spcPct val="107000"/>
              </a:lnSpc>
              <a:spcBef>
                <a:spcPts val="0"/>
              </a:spcBef>
              <a:spcAft>
                <a:spcPts val="800"/>
              </a:spcAft>
              <a:buFont typeface="Calibri" panose="020F050202020403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40% final project</a:t>
            </a:r>
          </a:p>
        </p:txBody>
      </p:sp>
    </p:spTree>
    <p:extLst>
      <p:ext uri="{BB962C8B-B14F-4D97-AF65-F5344CB8AC3E}">
        <p14:creationId xmlns:p14="http://schemas.microsoft.com/office/powerpoint/2010/main" val="321291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DDBF-A407-46D5-8980-10D17C26F6B2}"/>
              </a:ext>
            </a:extLst>
          </p:cNvPr>
          <p:cNvSpPr>
            <a:spLocks noGrp="1"/>
          </p:cNvSpPr>
          <p:nvPr>
            <p:ph type="title"/>
          </p:nvPr>
        </p:nvSpPr>
        <p:spPr/>
        <p:txBody>
          <a:bodyPr/>
          <a:lstStyle/>
          <a:p>
            <a:r>
              <a:rPr lang="en-US" dirty="0"/>
              <a:t>Final project</a:t>
            </a:r>
            <a:endParaRPr lang="LID4096" dirty="0"/>
          </a:p>
        </p:txBody>
      </p:sp>
      <p:sp>
        <p:nvSpPr>
          <p:cNvPr id="3" name="Content Placeholder 2">
            <a:extLst>
              <a:ext uri="{FF2B5EF4-FFF2-40B4-BE49-F238E27FC236}">
                <a16:creationId xmlns:a16="http://schemas.microsoft.com/office/drawing/2014/main" id="{C74BAD06-DDC6-4E75-A4B0-47A0ADA2E91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the end of this class you will have to submit a final project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will involve an analysis of a dataset of your choosing, using the techniques acquired in the class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Ideally, the dataset you choose will either be part of research you are currently involved in or related to your interests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You will have to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select a dataset for your final project by April 13</a:t>
            </a:r>
            <a:r>
              <a:rPr lang="en-US" sz="1800"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You should submit a short written summary of why you have chosen this dataset for your final project before the start of the April 13</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must be sufficiently complex to allow you to use a variety of the methods presented in the class.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You will be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notified by April 19</a:t>
            </a:r>
            <a:r>
              <a:rPr lang="en-US" sz="1800"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whether your final project proposal is approved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If you do not have access to a dataset from your research, please contact the instructor to help you find an appropriate publicly available dataset for your final project.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complete the final project, you must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submit a 10 minute pre-recorded video presentation by May 28</a:t>
            </a:r>
            <a:r>
              <a:rPr lang="en-US" sz="1800"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 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written description of the project in the form of a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notebook by June 6</a:t>
            </a:r>
            <a:r>
              <a:rPr lang="en-US" sz="1800" b="1"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62167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88B4-B231-482C-8A1A-84882A556F83}"/>
              </a:ext>
            </a:extLst>
          </p:cNvPr>
          <p:cNvSpPr>
            <a:spLocks noGrp="1"/>
          </p:cNvSpPr>
          <p:nvPr>
            <p:ph type="title"/>
          </p:nvPr>
        </p:nvSpPr>
        <p:spPr/>
        <p:txBody>
          <a:bodyPr/>
          <a:lstStyle/>
          <a:p>
            <a:r>
              <a:rPr lang="en-US" dirty="0"/>
              <a:t>Materials &amp; Tools</a:t>
            </a:r>
            <a:endParaRPr lang="LID4096" dirty="0"/>
          </a:p>
        </p:txBody>
      </p:sp>
      <p:sp>
        <p:nvSpPr>
          <p:cNvPr id="3" name="Content Placeholder 2">
            <a:extLst>
              <a:ext uri="{FF2B5EF4-FFF2-40B4-BE49-F238E27FC236}">
                <a16:creationId xmlns:a16="http://schemas.microsoft.com/office/drawing/2014/main" id="{01D6499A-01C9-4E6A-BD31-A89BFA4FE38A}"/>
              </a:ext>
            </a:extLst>
          </p:cNvPr>
          <p:cNvSpPr>
            <a:spLocks noGrp="1"/>
          </p:cNvSpPr>
          <p:nvPr>
            <p:ph idx="1"/>
          </p:nvPr>
        </p:nvSpPr>
        <p:spPr/>
        <p:txBody>
          <a:bodyPr>
            <a:normAutofit fontScale="70000" lnSpcReduction="20000"/>
          </a:bodyPr>
          <a:lstStyle/>
          <a:p>
            <a:r>
              <a:rPr lang="en-US" dirty="0"/>
              <a:t>Tools</a:t>
            </a:r>
          </a:p>
          <a:p>
            <a:pPr lvl="1"/>
            <a:r>
              <a:rPr lang="en-US" dirty="0"/>
              <a:t>GitHub</a:t>
            </a:r>
          </a:p>
          <a:p>
            <a:pPr lvl="1"/>
            <a:r>
              <a:rPr lang="en-US" dirty="0" err="1"/>
              <a:t>Jupyter</a:t>
            </a:r>
            <a:r>
              <a:rPr lang="en-US" dirty="0"/>
              <a:t> notebooks</a:t>
            </a:r>
          </a:p>
          <a:p>
            <a:pPr lvl="1"/>
            <a:r>
              <a:rPr lang="en-US" dirty="0" err="1"/>
              <a:t>Rstudio</a:t>
            </a:r>
            <a:endParaRPr lang="en-US" dirty="0"/>
          </a:p>
          <a:p>
            <a:pPr marL="0" indent="0">
              <a:buNone/>
            </a:pPr>
            <a:endParaRPr lang="en-US" dirty="0"/>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Required textbook:</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James, G., Witten, D., Hastie, T., &amp; </a:t>
            </a:r>
            <a:r>
              <a:rPr lang="en-US" sz="18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Tibshirani</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R. (2013). </a:t>
            </a:r>
            <a:r>
              <a:rPr lang="en-US" sz="180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An introduction to statistical learning</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(Vol. 112, p. 18). New York: springer. Freely available for download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https://www.statlearning.com/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Most weekly required readings come from this textbook</a:t>
            </a:r>
          </a:p>
          <a:p>
            <a:pPr marL="342900" marR="0" lvl="0" indent="-342900">
              <a:lnSpc>
                <a:spcPct val="107000"/>
              </a:lnSpc>
              <a:spcBef>
                <a:spcPts val="0"/>
              </a:spcBef>
              <a:spcAft>
                <a:spcPts val="80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Recommended textbook:</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Wickham, H. &amp;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Grolemund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 (2016). </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 for Data Science.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O’Reilly. Freely available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https://r4ds.had.co.nz/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No required readings, but a great reference for how to use many of the techniques discussed in class with the R statistical programming language</a:t>
            </a:r>
          </a:p>
          <a:p>
            <a:pPr marL="342900" marR="0" lvl="0" indent="-342900">
              <a:lnSpc>
                <a:spcPct val="107000"/>
              </a:lnSpc>
              <a:spcBef>
                <a:spcPts val="0"/>
              </a:spcBef>
              <a:spcAft>
                <a:spcPts val="80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Tutorials: </a:t>
            </a:r>
            <a:r>
              <a:rPr lang="en-US" sz="1800" dirty="0">
                <a:effectLst/>
                <a:latin typeface="Calibri" panose="020F0502020204030204" pitchFamily="34" charset="0"/>
                <a:ea typeface="Calibri" panose="020F0502020204030204" pitchFamily="34" charset="0"/>
                <a:cs typeface="Calibri" panose="020F0502020204030204" pitchFamily="34" charset="0"/>
              </a:rPr>
              <a:t>the practical side of the course will involve tutorials related to the </a:t>
            </a:r>
            <a:r>
              <a:rPr lang="en-US" sz="1800" dirty="0" err="1">
                <a:effectLst/>
                <a:latin typeface="Calibri" panose="020F0502020204030204" pitchFamily="34" charset="0"/>
                <a:ea typeface="Calibri" panose="020F0502020204030204" pitchFamily="34" charset="0"/>
                <a:cs typeface="Calibri" panose="020F0502020204030204" pitchFamily="34" charset="0"/>
              </a:rPr>
              <a:t>homeworks</a:t>
            </a:r>
            <a:r>
              <a:rPr lang="en-US" sz="1800" dirty="0">
                <a:effectLst/>
                <a:latin typeface="Calibri" panose="020F0502020204030204" pitchFamily="34" charset="0"/>
                <a:ea typeface="Calibri" panose="020F0502020204030204" pitchFamily="34" charset="0"/>
                <a:cs typeface="Calibri" panose="020F0502020204030204" pitchFamily="34" charset="0"/>
              </a:rPr>
              <a:t>. These tutorials will be available as </a:t>
            </a:r>
            <a:r>
              <a:rPr lang="en-US" sz="1800" dirty="0" err="1">
                <a:effectLst/>
                <a:latin typeface="Calibri" panose="020F0502020204030204" pitchFamily="34" charset="0"/>
                <a:ea typeface="Calibri" panose="020F0502020204030204" pitchFamily="34" charset="0"/>
                <a:cs typeface="Calibri" panose="020F0502020204030204" pitchFamily="34" charset="0"/>
              </a:rPr>
              <a:t>Jupyter</a:t>
            </a:r>
            <a:r>
              <a:rPr lang="en-US" sz="1800" dirty="0">
                <a:effectLst/>
                <a:latin typeface="Calibri" panose="020F0502020204030204" pitchFamily="34" charset="0"/>
                <a:ea typeface="Calibri" panose="020F0502020204030204" pitchFamily="34" charset="0"/>
                <a:cs typeface="Calibri" panose="020F0502020204030204" pitchFamily="34" charset="0"/>
              </a:rPr>
              <a:t> notebooks on the class GitHub page</a:t>
            </a: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GitHub repository: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https://github.com/venpopov/DataSciencePsychUZH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50654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F131-AABB-402B-B382-95A760F89B0C}"/>
              </a:ext>
            </a:extLst>
          </p:cNvPr>
          <p:cNvSpPr>
            <a:spLocks noGrp="1"/>
          </p:cNvSpPr>
          <p:nvPr>
            <p:ph type="title"/>
          </p:nvPr>
        </p:nvSpPr>
        <p:spPr>
          <a:xfrm>
            <a:off x="371132" y="88797"/>
            <a:ext cx="10515600" cy="1325563"/>
          </a:xfrm>
        </p:spPr>
        <p:txBody>
          <a:bodyPr/>
          <a:lstStyle/>
          <a:p>
            <a:pPr algn="ctr"/>
            <a:r>
              <a:rPr lang="en-US" dirty="0"/>
              <a:t>Class schedule</a:t>
            </a:r>
            <a:endParaRPr lang="LID4096" dirty="0"/>
          </a:p>
        </p:txBody>
      </p:sp>
      <p:graphicFrame>
        <p:nvGraphicFramePr>
          <p:cNvPr id="5" name="Table 4">
            <a:extLst>
              <a:ext uri="{FF2B5EF4-FFF2-40B4-BE49-F238E27FC236}">
                <a16:creationId xmlns:a16="http://schemas.microsoft.com/office/drawing/2014/main" id="{0ED12628-894A-43D0-8631-FD0A65DD552D}"/>
              </a:ext>
            </a:extLst>
          </p:cNvPr>
          <p:cNvGraphicFramePr>
            <a:graphicFrameLocks noGrp="1"/>
          </p:cNvGraphicFramePr>
          <p:nvPr>
            <p:extLst>
              <p:ext uri="{D42A27DB-BD31-4B8C-83A1-F6EECF244321}">
                <p14:modId xmlns:p14="http://schemas.microsoft.com/office/powerpoint/2010/main" val="1199200810"/>
              </p:ext>
            </p:extLst>
          </p:nvPr>
        </p:nvGraphicFramePr>
        <p:xfrm>
          <a:off x="2075498" y="1414360"/>
          <a:ext cx="7435558" cy="5002348"/>
        </p:xfrm>
        <a:graphic>
          <a:graphicData uri="http://schemas.openxmlformats.org/drawingml/2006/table">
            <a:tbl>
              <a:tblPr firstRow="1" firstCol="1" bandRow="1">
                <a:tableStyleId>{5C22544A-7EE6-4342-B048-85BDC9FD1C3A}</a:tableStyleId>
              </a:tblPr>
              <a:tblGrid>
                <a:gridCol w="573015">
                  <a:extLst>
                    <a:ext uri="{9D8B030D-6E8A-4147-A177-3AD203B41FA5}">
                      <a16:colId xmlns:a16="http://schemas.microsoft.com/office/drawing/2014/main" val="3741537226"/>
                    </a:ext>
                  </a:extLst>
                </a:gridCol>
                <a:gridCol w="937660">
                  <a:extLst>
                    <a:ext uri="{9D8B030D-6E8A-4147-A177-3AD203B41FA5}">
                      <a16:colId xmlns:a16="http://schemas.microsoft.com/office/drawing/2014/main" val="1504825469"/>
                    </a:ext>
                  </a:extLst>
                </a:gridCol>
                <a:gridCol w="2307283">
                  <a:extLst>
                    <a:ext uri="{9D8B030D-6E8A-4147-A177-3AD203B41FA5}">
                      <a16:colId xmlns:a16="http://schemas.microsoft.com/office/drawing/2014/main" val="2248498678"/>
                    </a:ext>
                  </a:extLst>
                </a:gridCol>
                <a:gridCol w="1808800">
                  <a:extLst>
                    <a:ext uri="{9D8B030D-6E8A-4147-A177-3AD203B41FA5}">
                      <a16:colId xmlns:a16="http://schemas.microsoft.com/office/drawing/2014/main" val="2949914761"/>
                    </a:ext>
                  </a:extLst>
                </a:gridCol>
                <a:gridCol w="1808800">
                  <a:extLst>
                    <a:ext uri="{9D8B030D-6E8A-4147-A177-3AD203B41FA5}">
                      <a16:colId xmlns:a16="http://schemas.microsoft.com/office/drawing/2014/main" val="1144673550"/>
                    </a:ext>
                  </a:extLst>
                </a:gridCol>
              </a:tblGrid>
              <a:tr h="196520">
                <a:tc>
                  <a:txBody>
                    <a:bodyPr/>
                    <a:lstStyle/>
                    <a:p>
                      <a:pPr marL="0" marR="0">
                        <a:lnSpc>
                          <a:spcPct val="107000"/>
                        </a:lnSpc>
                        <a:spcBef>
                          <a:spcPts val="0"/>
                        </a:spcBef>
                        <a:spcAft>
                          <a:spcPts val="800"/>
                        </a:spcAft>
                      </a:pPr>
                      <a:r>
                        <a:rPr lang="en-US" sz="1300">
                          <a:effectLst/>
                        </a:rPr>
                        <a:t>Week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Topic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Readings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Due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722698839"/>
                  </a:ext>
                </a:extLst>
              </a:tr>
              <a:tr h="240244">
                <a:tc>
                  <a:txBody>
                    <a:bodyPr/>
                    <a:lstStyle/>
                    <a:p>
                      <a:pPr marL="0" marR="0">
                        <a:lnSpc>
                          <a:spcPct val="107000"/>
                        </a:lnSpc>
                        <a:spcBef>
                          <a:spcPts val="0"/>
                        </a:spcBef>
                        <a:spcAft>
                          <a:spcPts val="800"/>
                        </a:spcAft>
                      </a:pPr>
                      <a:r>
                        <a:rPr lang="en-CH" sz="1300">
                          <a:effectLst/>
                        </a:rPr>
                        <a:t>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23.02.2021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Intro to Data Science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endParaRPr lang="en-CH" sz="1400">
                        <a:effectLst/>
                        <a:latin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2722432404"/>
                  </a:ext>
                </a:extLst>
              </a:tr>
              <a:tr h="510919">
                <a:tc>
                  <a:txBody>
                    <a:bodyPr/>
                    <a:lstStyle/>
                    <a:p>
                      <a:pPr marL="0" marR="0">
                        <a:lnSpc>
                          <a:spcPct val="107000"/>
                        </a:lnSpc>
                        <a:spcBef>
                          <a:spcPts val="0"/>
                        </a:spcBef>
                        <a:spcAft>
                          <a:spcPts val="0"/>
                        </a:spcAft>
                      </a:pPr>
                      <a:r>
                        <a:rPr lang="en-CH" sz="1300">
                          <a:effectLst/>
                        </a:rPr>
                        <a:t>2</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02.03.2021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Data organization &amp; reproducibility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dirty="0">
                          <a:effectLst/>
                        </a:rPr>
                        <a:t>TBD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3690051929"/>
                  </a:ext>
                </a:extLst>
              </a:tr>
              <a:tr h="735948">
                <a:tc>
                  <a:txBody>
                    <a:bodyPr/>
                    <a:lstStyle/>
                    <a:p>
                      <a:pPr marL="0" marR="0">
                        <a:lnSpc>
                          <a:spcPct val="107000"/>
                        </a:lnSpc>
                        <a:spcBef>
                          <a:spcPts val="0"/>
                        </a:spcBef>
                        <a:spcAft>
                          <a:spcPts val="800"/>
                        </a:spcAft>
                      </a:pPr>
                      <a:r>
                        <a:rPr lang="en-CH" sz="1300">
                          <a:effectLst/>
                        </a:rPr>
                        <a:t>3</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09.03.2021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Data structures and data cleaning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Wickham (2014);</a:t>
                      </a:r>
                      <a:endParaRPr lang="en-US" sz="1400">
                        <a:effectLst/>
                      </a:endParaRPr>
                    </a:p>
                    <a:p>
                      <a:pPr marL="0" marR="0">
                        <a:lnSpc>
                          <a:spcPct val="107000"/>
                        </a:lnSpc>
                        <a:spcBef>
                          <a:spcPts val="0"/>
                        </a:spcBef>
                        <a:spcAft>
                          <a:spcPts val="800"/>
                        </a:spcAft>
                      </a:pPr>
                      <a:r>
                        <a:rPr lang="en-US" sz="1300">
                          <a:effectLst/>
                        </a:rPr>
                        <a:t>Mueller &amp; Freytag (2003)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1292798682"/>
                  </a:ext>
                </a:extLst>
              </a:tr>
              <a:tr h="240244">
                <a:tc>
                  <a:txBody>
                    <a:bodyPr/>
                    <a:lstStyle/>
                    <a:p>
                      <a:pPr marL="0" marR="0">
                        <a:lnSpc>
                          <a:spcPct val="107000"/>
                        </a:lnSpc>
                        <a:spcBef>
                          <a:spcPts val="0"/>
                        </a:spcBef>
                        <a:spcAft>
                          <a:spcPts val="800"/>
                        </a:spcAft>
                      </a:pPr>
                      <a:r>
                        <a:rPr lang="en-CH" sz="1300">
                          <a:effectLst/>
                        </a:rPr>
                        <a:t>4</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16.03.2021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Data visualization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TBD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2599382368"/>
                  </a:ext>
                </a:extLst>
              </a:tr>
              <a:tr h="402169">
                <a:tc>
                  <a:txBody>
                    <a:bodyPr/>
                    <a:lstStyle/>
                    <a:p>
                      <a:pPr marL="0" marR="0">
                        <a:lnSpc>
                          <a:spcPct val="107000"/>
                        </a:lnSpc>
                        <a:spcBef>
                          <a:spcPts val="0"/>
                        </a:spcBef>
                        <a:spcAft>
                          <a:spcPts val="800"/>
                        </a:spcAft>
                      </a:pPr>
                      <a:r>
                        <a:rPr lang="en-CH" sz="1300">
                          <a:effectLst/>
                        </a:rPr>
                        <a:t>5</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23.03.2021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The bias-variance trade-off</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Chapters 1 &amp; 2 </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1999129976"/>
                  </a:ext>
                </a:extLst>
              </a:tr>
              <a:tr h="240244">
                <a:tc>
                  <a:txBody>
                    <a:bodyPr/>
                    <a:lstStyle/>
                    <a:p>
                      <a:pPr marL="0" marR="0">
                        <a:lnSpc>
                          <a:spcPct val="107000"/>
                        </a:lnSpc>
                        <a:spcBef>
                          <a:spcPts val="0"/>
                        </a:spcBef>
                        <a:spcAft>
                          <a:spcPts val="800"/>
                        </a:spcAft>
                      </a:pPr>
                      <a:r>
                        <a:rPr lang="en-CH" sz="1300">
                          <a:effectLst/>
                        </a:rPr>
                        <a:t>6</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30.03.2021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Linear models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3</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2666425299"/>
                  </a:ext>
                </a:extLst>
              </a:tr>
              <a:tr h="735948">
                <a:tc>
                  <a:txBody>
                    <a:bodyPr/>
                    <a:lstStyle/>
                    <a:p>
                      <a:pPr marL="0" marR="0">
                        <a:lnSpc>
                          <a:spcPct val="107000"/>
                        </a:lnSpc>
                        <a:spcBef>
                          <a:spcPts val="0"/>
                        </a:spcBef>
                        <a:spcAft>
                          <a:spcPts val="800"/>
                        </a:spcAft>
                      </a:pPr>
                      <a:r>
                        <a:rPr lang="en-CH" sz="1300">
                          <a:effectLst/>
                        </a:rPr>
                        <a:t>7</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13.04.2021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Mixed-effects models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TBD;</a:t>
                      </a:r>
                      <a:endParaRPr lang="en-US" sz="1400">
                        <a:effectLst/>
                      </a:endParaRPr>
                    </a:p>
                    <a:p>
                      <a:pPr marL="0" marR="0">
                        <a:lnSpc>
                          <a:spcPct val="107000"/>
                        </a:lnSpc>
                        <a:spcBef>
                          <a:spcPts val="0"/>
                        </a:spcBef>
                        <a:spcAft>
                          <a:spcPts val="800"/>
                        </a:spcAft>
                      </a:pPr>
                      <a:r>
                        <a:rPr lang="en-US" sz="1300" u="sng">
                          <a:effectLst/>
                          <a:hlinkClick r:id="rId2"/>
                        </a:rPr>
                        <a:t>http://mfviz.com/hierarchical-models/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1496855508"/>
                  </a:ext>
                </a:extLst>
              </a:tr>
              <a:tr h="240244">
                <a:tc>
                  <a:txBody>
                    <a:bodyPr/>
                    <a:lstStyle/>
                    <a:p>
                      <a:pPr marL="0" marR="0">
                        <a:lnSpc>
                          <a:spcPct val="107000"/>
                        </a:lnSpc>
                        <a:spcBef>
                          <a:spcPts val="0"/>
                        </a:spcBef>
                        <a:spcAft>
                          <a:spcPts val="800"/>
                        </a:spcAft>
                      </a:pPr>
                      <a:r>
                        <a:rPr lang="en-CH" sz="1300">
                          <a:effectLst/>
                        </a:rPr>
                        <a:t>8</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20.04.2021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Classifiers (Part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1976859429"/>
                  </a:ext>
                </a:extLst>
              </a:tr>
              <a:tr h="240244">
                <a:tc>
                  <a:txBody>
                    <a:bodyPr/>
                    <a:lstStyle/>
                    <a:p>
                      <a:pPr marL="0" marR="0">
                        <a:lnSpc>
                          <a:spcPct val="107000"/>
                        </a:lnSpc>
                        <a:spcBef>
                          <a:spcPts val="0"/>
                        </a:spcBef>
                        <a:spcAft>
                          <a:spcPts val="800"/>
                        </a:spcAft>
                      </a:pPr>
                      <a:r>
                        <a:rPr lang="en-CH" sz="1300">
                          <a:effectLst/>
                        </a:rPr>
                        <a:t>9</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27.04.2021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Classifiers (Part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4</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998851634"/>
                  </a:ext>
                </a:extLst>
              </a:tr>
              <a:tr h="240244">
                <a:tc>
                  <a:txBody>
                    <a:bodyPr/>
                    <a:lstStyle/>
                    <a:p>
                      <a:pPr marL="0" marR="0">
                        <a:lnSpc>
                          <a:spcPct val="107000"/>
                        </a:lnSpc>
                        <a:spcBef>
                          <a:spcPts val="0"/>
                        </a:spcBef>
                        <a:spcAft>
                          <a:spcPts val="800"/>
                        </a:spcAft>
                      </a:pPr>
                      <a:r>
                        <a:rPr lang="en-CH" sz="1300">
                          <a:effectLst/>
                        </a:rPr>
                        <a:t>10</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04.05.2021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Cross-validation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4034340913"/>
                  </a:ext>
                </a:extLst>
              </a:tr>
              <a:tr h="240244">
                <a:tc>
                  <a:txBody>
                    <a:bodyPr/>
                    <a:lstStyle/>
                    <a:p>
                      <a:pPr marL="0" marR="0">
                        <a:lnSpc>
                          <a:spcPct val="107000"/>
                        </a:lnSpc>
                        <a:spcBef>
                          <a:spcPts val="0"/>
                        </a:spcBef>
                        <a:spcAft>
                          <a:spcPts val="800"/>
                        </a:spcAft>
                      </a:pPr>
                      <a:r>
                        <a:rPr lang="en-CH" sz="1300">
                          <a:effectLst/>
                        </a:rPr>
                        <a:t>11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11.05.2021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Bootstrapping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5</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4098270036"/>
                  </a:ext>
                </a:extLst>
              </a:tr>
              <a:tr h="240244">
                <a:tc>
                  <a:txBody>
                    <a:bodyPr/>
                    <a:lstStyle/>
                    <a:p>
                      <a:pPr marL="0" marR="0">
                        <a:lnSpc>
                          <a:spcPct val="107000"/>
                        </a:lnSpc>
                        <a:spcBef>
                          <a:spcPts val="0"/>
                        </a:spcBef>
                        <a:spcAft>
                          <a:spcPts val="800"/>
                        </a:spcAft>
                      </a:pPr>
                      <a:r>
                        <a:rPr lang="en-CH" sz="1300">
                          <a:effectLst/>
                        </a:rPr>
                        <a:t>12</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18.05.2021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Power analyses via simulation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Smith &amp; Little (2018)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a:effectLst/>
                        </a:rPr>
                        <a:t> </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884186961"/>
                  </a:ext>
                </a:extLst>
              </a:tr>
              <a:tr h="240244">
                <a:tc>
                  <a:txBody>
                    <a:bodyPr/>
                    <a:lstStyle/>
                    <a:p>
                      <a:pPr marL="0" marR="0">
                        <a:lnSpc>
                          <a:spcPct val="107000"/>
                        </a:lnSpc>
                        <a:spcBef>
                          <a:spcPts val="0"/>
                        </a:spcBef>
                        <a:spcAft>
                          <a:spcPts val="800"/>
                        </a:spcAft>
                      </a:pPr>
                      <a:r>
                        <a:rPr lang="en-CH" sz="1300">
                          <a:effectLst/>
                        </a:rPr>
                        <a:t>13</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25.05.2021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Model selection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6</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US" sz="1300">
                          <a:effectLst/>
                        </a:rPr>
                        <a:t>Homework 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4182433732"/>
                  </a:ext>
                </a:extLst>
              </a:tr>
              <a:tr h="240244">
                <a:tc>
                  <a:txBody>
                    <a:bodyPr/>
                    <a:lstStyle/>
                    <a:p>
                      <a:pPr marL="0" marR="0">
                        <a:lnSpc>
                          <a:spcPct val="107000"/>
                        </a:lnSpc>
                        <a:spcBef>
                          <a:spcPts val="0"/>
                        </a:spcBef>
                        <a:spcAft>
                          <a:spcPts val="800"/>
                        </a:spcAft>
                      </a:pPr>
                      <a:r>
                        <a:rPr lang="en-CH" sz="1300">
                          <a:effectLst/>
                        </a:rPr>
                        <a:t>14</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CH" sz="1300">
                          <a:effectLst/>
                        </a:rPr>
                        <a:t>01.06.2021</a:t>
                      </a:r>
                      <a:endParaRPr lang="en-CH"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en-US" sz="1300">
                          <a:effectLst/>
                        </a:rPr>
                        <a:t>Dimensionality reduction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800"/>
                        </a:spcAft>
                      </a:pPr>
                      <a:r>
                        <a:rPr lang="fr-FR" sz="1300">
                          <a:effectLst/>
                        </a:rPr>
                        <a:t>James et al. Chapter 10</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tc>
                  <a:txBody>
                    <a:bodyPr/>
                    <a:lstStyle/>
                    <a:p>
                      <a:pPr marL="0" marR="0">
                        <a:lnSpc>
                          <a:spcPct val="107000"/>
                        </a:lnSpc>
                        <a:spcBef>
                          <a:spcPts val="0"/>
                        </a:spcBef>
                        <a:spcAft>
                          <a:spcPts val="0"/>
                        </a:spcAft>
                      </a:pPr>
                      <a:r>
                        <a:rPr lang="en-CH" sz="1300" dirty="0">
                          <a:effectLst/>
                        </a:rPr>
                        <a:t> </a:t>
                      </a:r>
                      <a:endParaRPr lang="en-C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6488" marR="86488" marT="0" marB="0"/>
                </a:tc>
                <a:extLst>
                  <a:ext uri="{0D108BD9-81ED-4DB2-BD59-A6C34878D82A}">
                    <a16:rowId xmlns:a16="http://schemas.microsoft.com/office/drawing/2014/main" val="3726013818"/>
                  </a:ext>
                </a:extLst>
              </a:tr>
            </a:tbl>
          </a:graphicData>
        </a:graphic>
      </p:graphicFrame>
    </p:spTree>
    <p:extLst>
      <p:ext uri="{BB962C8B-B14F-4D97-AF65-F5344CB8AC3E}">
        <p14:creationId xmlns:p14="http://schemas.microsoft.com/office/powerpoint/2010/main" val="163035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60EF9E-F917-4F11-BA29-834926E576A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kern="1200" dirty="0">
                <a:solidFill>
                  <a:schemeClr val="tx1"/>
                </a:solidFill>
                <a:latin typeface="+mj-lt"/>
                <a:ea typeface="+mj-ea"/>
                <a:cs typeface="+mj-cs"/>
              </a:rPr>
              <a:t>What is Data Science and why should a psychologist care?</a:t>
            </a:r>
          </a:p>
        </p:txBody>
      </p:sp>
      <p:sp>
        <p:nvSpPr>
          <p:cNvPr id="4" name="Text Placeholder 3">
            <a:extLst>
              <a:ext uri="{FF2B5EF4-FFF2-40B4-BE49-F238E27FC236}">
                <a16:creationId xmlns:a16="http://schemas.microsoft.com/office/drawing/2014/main" id="{50D7C9B8-A8A4-4304-9B67-EBA7E6497FC5}"/>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70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F0E23-A315-4296-A23B-DAFB13538DA6}"/>
              </a:ext>
            </a:extLst>
          </p:cNvPr>
          <p:cNvSpPr>
            <a:spLocks noGrp="1"/>
          </p:cNvSpPr>
          <p:nvPr>
            <p:ph type="title"/>
          </p:nvPr>
        </p:nvSpPr>
        <p:spPr/>
        <p:txBody>
          <a:bodyPr/>
          <a:lstStyle/>
          <a:p>
            <a:pPr algn="ctr"/>
            <a:r>
              <a:rPr lang="en-US" dirty="0"/>
              <a:t>Data Science is like cooking</a:t>
            </a:r>
            <a:endParaRPr lang="LID4096" dirty="0"/>
          </a:p>
        </p:txBody>
      </p:sp>
      <p:pic>
        <p:nvPicPr>
          <p:cNvPr id="6" name="Picture 5">
            <a:extLst>
              <a:ext uri="{FF2B5EF4-FFF2-40B4-BE49-F238E27FC236}">
                <a16:creationId xmlns:a16="http://schemas.microsoft.com/office/drawing/2014/main" id="{010BDF1F-BA19-4C07-A6F3-BBC94FB68C76}"/>
              </a:ext>
            </a:extLst>
          </p:cNvPr>
          <p:cNvPicPr>
            <a:picLocks noChangeAspect="1"/>
          </p:cNvPicPr>
          <p:nvPr/>
        </p:nvPicPr>
        <p:blipFill>
          <a:blip r:embed="rId2"/>
          <a:stretch>
            <a:fillRect/>
          </a:stretch>
        </p:blipFill>
        <p:spPr>
          <a:xfrm>
            <a:off x="329559" y="1884672"/>
            <a:ext cx="3889309" cy="2130746"/>
          </a:xfrm>
          <a:prstGeom prst="rect">
            <a:avLst/>
          </a:prstGeom>
        </p:spPr>
      </p:pic>
      <p:pic>
        <p:nvPicPr>
          <p:cNvPr id="8" name="Picture 7">
            <a:extLst>
              <a:ext uri="{FF2B5EF4-FFF2-40B4-BE49-F238E27FC236}">
                <a16:creationId xmlns:a16="http://schemas.microsoft.com/office/drawing/2014/main" id="{7CE8C9ED-EC7E-48D7-B7E5-37EF17A481E6}"/>
              </a:ext>
            </a:extLst>
          </p:cNvPr>
          <p:cNvPicPr>
            <a:picLocks noChangeAspect="1"/>
          </p:cNvPicPr>
          <p:nvPr/>
        </p:nvPicPr>
        <p:blipFill>
          <a:blip r:embed="rId3"/>
          <a:stretch>
            <a:fillRect/>
          </a:stretch>
        </p:blipFill>
        <p:spPr>
          <a:xfrm>
            <a:off x="5216851" y="1841537"/>
            <a:ext cx="2657607" cy="469434"/>
          </a:xfrm>
          <a:prstGeom prst="rect">
            <a:avLst/>
          </a:prstGeom>
        </p:spPr>
      </p:pic>
      <p:pic>
        <p:nvPicPr>
          <p:cNvPr id="10" name="Picture 9">
            <a:extLst>
              <a:ext uri="{FF2B5EF4-FFF2-40B4-BE49-F238E27FC236}">
                <a16:creationId xmlns:a16="http://schemas.microsoft.com/office/drawing/2014/main" id="{2B6454F6-89E6-43FF-BB93-D3C2FF6ED280}"/>
              </a:ext>
            </a:extLst>
          </p:cNvPr>
          <p:cNvPicPr>
            <a:picLocks noChangeAspect="1"/>
          </p:cNvPicPr>
          <p:nvPr/>
        </p:nvPicPr>
        <p:blipFill>
          <a:blip r:embed="rId4"/>
          <a:stretch>
            <a:fillRect/>
          </a:stretch>
        </p:blipFill>
        <p:spPr>
          <a:xfrm>
            <a:off x="5318862" y="2220435"/>
            <a:ext cx="2453584" cy="1900064"/>
          </a:xfrm>
          <a:prstGeom prst="rect">
            <a:avLst/>
          </a:prstGeom>
        </p:spPr>
      </p:pic>
      <p:pic>
        <p:nvPicPr>
          <p:cNvPr id="12" name="Picture 11">
            <a:extLst>
              <a:ext uri="{FF2B5EF4-FFF2-40B4-BE49-F238E27FC236}">
                <a16:creationId xmlns:a16="http://schemas.microsoft.com/office/drawing/2014/main" id="{5F094D5D-E968-4104-B2A7-3D3AB98A313E}"/>
              </a:ext>
            </a:extLst>
          </p:cNvPr>
          <p:cNvPicPr>
            <a:picLocks noChangeAspect="1"/>
          </p:cNvPicPr>
          <p:nvPr/>
        </p:nvPicPr>
        <p:blipFill>
          <a:blip r:embed="rId5"/>
          <a:stretch>
            <a:fillRect/>
          </a:stretch>
        </p:blipFill>
        <p:spPr>
          <a:xfrm>
            <a:off x="8974452" y="1740679"/>
            <a:ext cx="2723733" cy="2373591"/>
          </a:xfrm>
          <a:prstGeom prst="rect">
            <a:avLst/>
          </a:prstGeom>
        </p:spPr>
      </p:pic>
      <p:cxnSp>
        <p:nvCxnSpPr>
          <p:cNvPr id="16" name="Straight Arrow Connector 15">
            <a:extLst>
              <a:ext uri="{FF2B5EF4-FFF2-40B4-BE49-F238E27FC236}">
                <a16:creationId xmlns:a16="http://schemas.microsoft.com/office/drawing/2014/main" id="{C2B0A32E-D1D8-471B-93AC-12758007CD91}"/>
              </a:ext>
            </a:extLst>
          </p:cNvPr>
          <p:cNvCxnSpPr>
            <a:cxnSpLocks/>
          </p:cNvCxnSpPr>
          <p:nvPr/>
        </p:nvCxnSpPr>
        <p:spPr>
          <a:xfrm>
            <a:off x="4310743" y="2938760"/>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956EE4-5B4E-4741-BC85-16DF1300713A}"/>
              </a:ext>
            </a:extLst>
          </p:cNvPr>
          <p:cNvCxnSpPr>
            <a:cxnSpLocks/>
          </p:cNvCxnSpPr>
          <p:nvPr/>
        </p:nvCxnSpPr>
        <p:spPr>
          <a:xfrm flipV="1">
            <a:off x="7874457" y="2927474"/>
            <a:ext cx="997983" cy="225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ngredients Cooking Tomato - Free photo on Pixabay">
            <a:extLst>
              <a:ext uri="{FF2B5EF4-FFF2-40B4-BE49-F238E27FC236}">
                <a16:creationId xmlns:a16="http://schemas.microsoft.com/office/drawing/2014/main" id="{78666071-42CD-4590-A174-EE2CA92E4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274" y="4209402"/>
            <a:ext cx="3507878" cy="234039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0029E4D6-49E9-43D2-B045-4D81DB2D99E5}"/>
              </a:ext>
            </a:extLst>
          </p:cNvPr>
          <p:cNvCxnSpPr>
            <a:cxnSpLocks/>
          </p:cNvCxnSpPr>
          <p:nvPr/>
        </p:nvCxnSpPr>
        <p:spPr>
          <a:xfrm>
            <a:off x="4310743" y="5368312"/>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ree Images : hand, table, book, restaurant, dish, meal, culinary, produce,  kitchen, recipe, breakfast, paper, healthy, eat, lunch, cuisine, homemade,  page, preparation, cook, tasty, frisch, dine, benefit from, ingredients,  cookbook, italian food,">
            <a:extLst>
              <a:ext uri="{FF2B5EF4-FFF2-40B4-BE49-F238E27FC236}">
                <a16:creationId xmlns:a16="http://schemas.microsoft.com/office/drawing/2014/main" id="{93A210B0-7827-44F2-BCE3-EFF8AFB9F5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5401" y="4703478"/>
            <a:ext cx="2266803" cy="12736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Images : dish, cuisine, ingredient, meal, salad, brunch, produce,  lunch, recipe, vegetarian food, la carte food, vegetable, breakfast, meat,  greek food, supper, mediterranean food 5472x3648 - - 1628356 - Free stock  photos - PxHere">
            <a:extLst>
              <a:ext uri="{FF2B5EF4-FFF2-40B4-BE49-F238E27FC236}">
                <a16:creationId xmlns:a16="http://schemas.microsoft.com/office/drawing/2014/main" id="{60CE1506-40C6-4B35-9917-BB796FB116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9453" y="4575035"/>
            <a:ext cx="2418082" cy="160912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FDDF43A8-F5B9-4582-9871-738FAA246805}"/>
              </a:ext>
            </a:extLst>
          </p:cNvPr>
          <p:cNvCxnSpPr>
            <a:cxnSpLocks/>
          </p:cNvCxnSpPr>
          <p:nvPr/>
        </p:nvCxnSpPr>
        <p:spPr>
          <a:xfrm>
            <a:off x="7966332" y="5329020"/>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7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gredients Cooking Tomato - Free photo on Pixabay">
            <a:extLst>
              <a:ext uri="{FF2B5EF4-FFF2-40B4-BE49-F238E27FC236}">
                <a16:creationId xmlns:a16="http://schemas.microsoft.com/office/drawing/2014/main" id="{78666071-42CD-4590-A174-EE2CA92E4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74" y="4209402"/>
            <a:ext cx="3507878" cy="234039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0029E4D6-49E9-43D2-B045-4D81DB2D99E5}"/>
              </a:ext>
            </a:extLst>
          </p:cNvPr>
          <p:cNvCxnSpPr>
            <a:cxnSpLocks/>
          </p:cNvCxnSpPr>
          <p:nvPr/>
        </p:nvCxnSpPr>
        <p:spPr>
          <a:xfrm>
            <a:off x="4310743" y="5368312"/>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ree Images : hand, table, book, restaurant, dish, meal, culinary, produce,  kitchen, recipe, breakfast, paper, healthy, eat, lunch, cuisine, homemade,  page, preparation, cook, tasty, frisch, dine, benefit from, ingredients,  cookbook, italian food,">
            <a:extLst>
              <a:ext uri="{FF2B5EF4-FFF2-40B4-BE49-F238E27FC236}">
                <a16:creationId xmlns:a16="http://schemas.microsoft.com/office/drawing/2014/main" id="{93A210B0-7827-44F2-BCE3-EFF8AFB9F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5401" y="4703478"/>
            <a:ext cx="2266803" cy="12736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Images : dish, cuisine, ingredient, meal, salad, brunch, produce,  lunch, recipe, vegetarian food, la carte food, vegetable, breakfast, meat,  greek food, supper, mediterranean food 5472x3648 - - 1628356 - Free stock  photos - PxHere">
            <a:extLst>
              <a:ext uri="{FF2B5EF4-FFF2-40B4-BE49-F238E27FC236}">
                <a16:creationId xmlns:a16="http://schemas.microsoft.com/office/drawing/2014/main" id="{60CE1506-40C6-4B35-9917-BB796FB11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9453" y="4575035"/>
            <a:ext cx="2418082" cy="160912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FDDF43A8-F5B9-4582-9871-738FAA246805}"/>
              </a:ext>
            </a:extLst>
          </p:cNvPr>
          <p:cNvCxnSpPr>
            <a:cxnSpLocks/>
          </p:cNvCxnSpPr>
          <p:nvPr/>
        </p:nvCxnSpPr>
        <p:spPr>
          <a:xfrm>
            <a:off x="7966332" y="5329020"/>
            <a:ext cx="906108" cy="11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B5BA50B-1F9C-474D-8EAD-4C599FA91E9F}"/>
              </a:ext>
            </a:extLst>
          </p:cNvPr>
          <p:cNvPicPr>
            <a:picLocks noChangeAspect="1"/>
          </p:cNvPicPr>
          <p:nvPr/>
        </p:nvPicPr>
        <p:blipFill>
          <a:blip r:embed="rId5"/>
          <a:stretch>
            <a:fillRect/>
          </a:stretch>
        </p:blipFill>
        <p:spPr>
          <a:xfrm>
            <a:off x="6910971" y="825642"/>
            <a:ext cx="2929179" cy="2703858"/>
          </a:xfrm>
          <a:prstGeom prst="rect">
            <a:avLst/>
          </a:prstGeom>
        </p:spPr>
      </p:pic>
      <p:sp>
        <p:nvSpPr>
          <p:cNvPr id="7" name="Title 6">
            <a:extLst>
              <a:ext uri="{FF2B5EF4-FFF2-40B4-BE49-F238E27FC236}">
                <a16:creationId xmlns:a16="http://schemas.microsoft.com/office/drawing/2014/main" id="{7CAB5C26-E7C1-4F6C-91DB-346ED9940A5F}"/>
              </a:ext>
            </a:extLst>
          </p:cNvPr>
          <p:cNvSpPr>
            <a:spLocks noGrp="1"/>
          </p:cNvSpPr>
          <p:nvPr>
            <p:ph type="title"/>
          </p:nvPr>
        </p:nvSpPr>
        <p:spPr/>
        <p:txBody>
          <a:bodyPr/>
          <a:lstStyle/>
          <a:p>
            <a:endParaRPr lang="LID4096"/>
          </a:p>
        </p:txBody>
      </p:sp>
    </p:spTree>
    <p:extLst>
      <p:ext uri="{BB962C8B-B14F-4D97-AF65-F5344CB8AC3E}">
        <p14:creationId xmlns:p14="http://schemas.microsoft.com/office/powerpoint/2010/main" val="338018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1733-A390-4142-B631-9F0BAE6406D5}"/>
              </a:ext>
            </a:extLst>
          </p:cNvPr>
          <p:cNvSpPr>
            <a:spLocks noGrp="1"/>
          </p:cNvSpPr>
          <p:nvPr>
            <p:ph type="title"/>
          </p:nvPr>
        </p:nvSpPr>
        <p:spPr/>
        <p:txBody>
          <a:bodyPr/>
          <a:lstStyle/>
          <a:p>
            <a:pPr algn="ctr"/>
            <a:r>
              <a:rPr lang="en-US" dirty="0"/>
              <a:t>Data Science is like cooking</a:t>
            </a:r>
            <a:endParaRPr lang="LID4096" dirty="0"/>
          </a:p>
        </p:txBody>
      </p:sp>
      <p:sp>
        <p:nvSpPr>
          <p:cNvPr id="3" name="Content Placeholder 2">
            <a:extLst>
              <a:ext uri="{FF2B5EF4-FFF2-40B4-BE49-F238E27FC236}">
                <a16:creationId xmlns:a16="http://schemas.microsoft.com/office/drawing/2014/main" id="{D3D8EC87-C23A-4AB2-BA4E-B2101DB3AA34}"/>
              </a:ext>
            </a:extLst>
          </p:cNvPr>
          <p:cNvSpPr>
            <a:spLocks noGrp="1"/>
          </p:cNvSpPr>
          <p:nvPr>
            <p:ph idx="1"/>
          </p:nvPr>
        </p:nvSpPr>
        <p:spPr/>
        <p:txBody>
          <a:bodyPr>
            <a:normAutofit lnSpcReduction="10000"/>
          </a:bodyPr>
          <a:lstStyle/>
          <a:p>
            <a:r>
              <a:rPr lang="en-US" dirty="0"/>
              <a:t>Numbers and data are meaningless on their own</a:t>
            </a:r>
          </a:p>
          <a:p>
            <a:endParaRPr lang="en-US" dirty="0"/>
          </a:p>
          <a:p>
            <a:r>
              <a:rPr lang="en-US" dirty="0"/>
              <a:t>There is no one “correct” recipe – multiple appropriate tools depending on type of data, goals of analysis, </a:t>
            </a:r>
            <a:r>
              <a:rPr lang="en-US" dirty="0" err="1"/>
              <a:t>etc</a:t>
            </a:r>
            <a:endParaRPr lang="en-US" dirty="0"/>
          </a:p>
          <a:p>
            <a:endParaRPr lang="en-US" dirty="0"/>
          </a:p>
          <a:p>
            <a:r>
              <a:rPr lang="en-US" dirty="0"/>
              <a:t>Learning Data Science requires learning:</a:t>
            </a:r>
          </a:p>
          <a:p>
            <a:pPr lvl="1"/>
            <a:r>
              <a:rPr lang="en-US" dirty="0"/>
              <a:t>to recognize different data types and data problems (ingredients)</a:t>
            </a:r>
          </a:p>
          <a:p>
            <a:pPr lvl="1"/>
            <a:r>
              <a:rPr lang="en-US" dirty="0"/>
              <a:t>to know how to use various analytical tools (recipes)</a:t>
            </a:r>
          </a:p>
          <a:p>
            <a:pPr lvl="1"/>
            <a:r>
              <a:rPr lang="en-US" dirty="0"/>
              <a:t>to understand how your project goals (meals) determine the most appropriate tools for analysis</a:t>
            </a:r>
          </a:p>
        </p:txBody>
      </p:sp>
    </p:spTree>
    <p:extLst>
      <p:ext uri="{BB962C8B-B14F-4D97-AF65-F5344CB8AC3E}">
        <p14:creationId xmlns:p14="http://schemas.microsoft.com/office/powerpoint/2010/main" val="409548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AAFF-E8CE-46FE-AC44-1E9D938EFA57}"/>
              </a:ext>
            </a:extLst>
          </p:cNvPr>
          <p:cNvSpPr>
            <a:spLocks noGrp="1"/>
          </p:cNvSpPr>
          <p:nvPr>
            <p:ph type="title"/>
          </p:nvPr>
        </p:nvSpPr>
        <p:spPr/>
        <p:txBody>
          <a:bodyPr/>
          <a:lstStyle/>
          <a:p>
            <a:pPr algn="ctr"/>
            <a:r>
              <a:rPr lang="en-US" dirty="0"/>
              <a:t>Data Science Chef vs Data Science Cook *</a:t>
            </a:r>
            <a:endParaRPr lang="LID4096" dirty="0"/>
          </a:p>
        </p:txBody>
      </p:sp>
      <p:sp>
        <p:nvSpPr>
          <p:cNvPr id="5" name="Text Placeholder 4">
            <a:extLst>
              <a:ext uri="{FF2B5EF4-FFF2-40B4-BE49-F238E27FC236}">
                <a16:creationId xmlns:a16="http://schemas.microsoft.com/office/drawing/2014/main" id="{62836145-FE18-4C61-83D7-70466DC15CEB}"/>
              </a:ext>
            </a:extLst>
          </p:cNvPr>
          <p:cNvSpPr>
            <a:spLocks noGrp="1"/>
          </p:cNvSpPr>
          <p:nvPr>
            <p:ph type="body" idx="1"/>
          </p:nvPr>
        </p:nvSpPr>
        <p:spPr/>
        <p:txBody>
          <a:bodyPr/>
          <a:lstStyle/>
          <a:p>
            <a:r>
              <a:rPr lang="en-US" dirty="0"/>
              <a:t>A cook</a:t>
            </a:r>
            <a:endParaRPr lang="LID4096" dirty="0"/>
          </a:p>
        </p:txBody>
      </p:sp>
      <p:sp>
        <p:nvSpPr>
          <p:cNvPr id="6" name="Content Placeholder 5">
            <a:extLst>
              <a:ext uri="{FF2B5EF4-FFF2-40B4-BE49-F238E27FC236}">
                <a16:creationId xmlns:a16="http://schemas.microsoft.com/office/drawing/2014/main" id="{F85E4E3C-A36C-457B-875B-655293D185DE}"/>
              </a:ext>
            </a:extLst>
          </p:cNvPr>
          <p:cNvSpPr>
            <a:spLocks noGrp="1"/>
          </p:cNvSpPr>
          <p:nvPr>
            <p:ph sz="half" idx="2"/>
          </p:nvPr>
        </p:nvSpPr>
        <p:spPr>
          <a:xfrm>
            <a:off x="839788" y="2505075"/>
            <a:ext cx="5088261" cy="3684588"/>
          </a:xfrm>
        </p:spPr>
        <p:txBody>
          <a:bodyPr>
            <a:normAutofit/>
          </a:bodyPr>
          <a:lstStyle/>
          <a:p>
            <a:endParaRPr lang="en-US" sz="1800" dirty="0"/>
          </a:p>
          <a:p>
            <a:r>
              <a:rPr lang="en-US" sz="1800" dirty="0"/>
              <a:t>Knows how to apply a </a:t>
            </a:r>
            <a:br>
              <a:rPr lang="en-US" sz="1800" dirty="0"/>
            </a:br>
            <a:r>
              <a:rPr lang="en-US" sz="1800" dirty="0"/>
              <a:t>prespecified recipe to a fixed </a:t>
            </a:r>
            <a:br>
              <a:rPr lang="en-US" sz="1800" dirty="0"/>
            </a:br>
            <a:r>
              <a:rPr lang="en-US" sz="1800" dirty="0"/>
              <a:t>set of ingredients </a:t>
            </a:r>
          </a:p>
          <a:p>
            <a:r>
              <a:rPr lang="en-US" sz="1800" dirty="0"/>
              <a:t>Does not understand how or why the recipe works and cannot adapt it to novel problems</a:t>
            </a:r>
          </a:p>
          <a:p>
            <a:r>
              <a:rPr lang="en-US" sz="1800" dirty="0"/>
              <a:t>Cannot develop new recipes </a:t>
            </a:r>
          </a:p>
          <a:p>
            <a:r>
              <a:rPr lang="en-US" sz="1800" dirty="0"/>
              <a:t>Can be successful as long as they deal with repeating simple problems</a:t>
            </a:r>
            <a:endParaRPr lang="LID4096" sz="1800" dirty="0"/>
          </a:p>
        </p:txBody>
      </p:sp>
      <p:sp>
        <p:nvSpPr>
          <p:cNvPr id="7" name="Text Placeholder 6">
            <a:extLst>
              <a:ext uri="{FF2B5EF4-FFF2-40B4-BE49-F238E27FC236}">
                <a16:creationId xmlns:a16="http://schemas.microsoft.com/office/drawing/2014/main" id="{19D2EAA4-1994-4FA8-844F-129E1E5AD1A7}"/>
              </a:ext>
            </a:extLst>
          </p:cNvPr>
          <p:cNvSpPr>
            <a:spLocks noGrp="1"/>
          </p:cNvSpPr>
          <p:nvPr>
            <p:ph type="body" sz="quarter" idx="3"/>
          </p:nvPr>
        </p:nvSpPr>
        <p:spPr/>
        <p:txBody>
          <a:bodyPr/>
          <a:lstStyle/>
          <a:p>
            <a:r>
              <a:rPr lang="en-US" dirty="0"/>
              <a:t>A chef</a:t>
            </a:r>
            <a:endParaRPr lang="LID4096" dirty="0"/>
          </a:p>
        </p:txBody>
      </p:sp>
      <p:sp>
        <p:nvSpPr>
          <p:cNvPr id="8" name="Content Placeholder 7">
            <a:extLst>
              <a:ext uri="{FF2B5EF4-FFF2-40B4-BE49-F238E27FC236}">
                <a16:creationId xmlns:a16="http://schemas.microsoft.com/office/drawing/2014/main" id="{D7C54520-2A0A-40E0-B7FB-87F06608321B}"/>
              </a:ext>
            </a:extLst>
          </p:cNvPr>
          <p:cNvSpPr>
            <a:spLocks noGrp="1"/>
          </p:cNvSpPr>
          <p:nvPr>
            <p:ph sz="quarter" idx="4"/>
          </p:nvPr>
        </p:nvSpPr>
        <p:spPr/>
        <p:txBody>
          <a:bodyPr>
            <a:normAutofit/>
          </a:bodyPr>
          <a:lstStyle/>
          <a:p>
            <a:endParaRPr lang="en-US" sz="1800" dirty="0"/>
          </a:p>
          <a:p>
            <a:r>
              <a:rPr lang="en-US" sz="1800" dirty="0"/>
              <a:t>Deeply understands different</a:t>
            </a:r>
            <a:br>
              <a:rPr lang="en-US" sz="1800" dirty="0"/>
            </a:br>
            <a:r>
              <a:rPr lang="en-US" sz="1800" dirty="0"/>
              <a:t>ingredients and recipes</a:t>
            </a:r>
          </a:p>
          <a:p>
            <a:r>
              <a:rPr lang="en-US" sz="1800" dirty="0"/>
              <a:t>Knows how and why different recipes work and can apply, adapt and extend them to novel problems</a:t>
            </a:r>
          </a:p>
          <a:p>
            <a:r>
              <a:rPr lang="en-US" sz="1800" dirty="0"/>
              <a:t>Can develop new recipes to deal with novel problems, or to better solve existing problems</a:t>
            </a:r>
          </a:p>
          <a:p>
            <a:r>
              <a:rPr lang="en-US" sz="1800" dirty="0"/>
              <a:t>Has a broad toolkit that allows them to address a variety of different problems and questions</a:t>
            </a:r>
          </a:p>
          <a:p>
            <a:endParaRPr lang="en-US" sz="1800" dirty="0"/>
          </a:p>
        </p:txBody>
      </p:sp>
      <p:sp>
        <p:nvSpPr>
          <p:cNvPr id="4" name="TextBox 3">
            <a:extLst>
              <a:ext uri="{FF2B5EF4-FFF2-40B4-BE49-F238E27FC236}">
                <a16:creationId xmlns:a16="http://schemas.microsoft.com/office/drawing/2014/main" id="{07F8167B-370F-487A-9717-D871B03C2566}"/>
              </a:ext>
            </a:extLst>
          </p:cNvPr>
          <p:cNvSpPr txBox="1"/>
          <p:nvPr/>
        </p:nvSpPr>
        <p:spPr>
          <a:xfrm>
            <a:off x="6335016" y="6091444"/>
            <a:ext cx="5958901" cy="584775"/>
          </a:xfrm>
          <a:prstGeom prst="rect">
            <a:avLst/>
          </a:prstGeom>
          <a:noFill/>
        </p:spPr>
        <p:txBody>
          <a:bodyPr wrap="square" rtlCol="0">
            <a:spAutoFit/>
          </a:bodyPr>
          <a:lstStyle/>
          <a:p>
            <a:r>
              <a:rPr lang="en-US" sz="1600" i="1" dirty="0"/>
              <a:t>* Analogy borrowed from Brandon Sanderson who uses these terms to describe the difference between novice and expert writers</a:t>
            </a:r>
            <a:endParaRPr lang="LID4096" sz="1600" i="1" dirty="0"/>
          </a:p>
        </p:txBody>
      </p:sp>
      <p:pic>
        <p:nvPicPr>
          <p:cNvPr id="2050" name="Picture 2" descr="74 Us France Mcdonalds Photos and Premium High Res Pictures - Getty Images">
            <a:extLst>
              <a:ext uri="{FF2B5EF4-FFF2-40B4-BE49-F238E27FC236}">
                <a16:creationId xmlns:a16="http://schemas.microsoft.com/office/drawing/2014/main" id="{FEA84E53-1F3A-41CD-9F51-B7112E8A3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293" y="2018519"/>
            <a:ext cx="1624379" cy="10669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portrait of a young black female chef in a commercial kitchen with her  crew working behing her Stock Photo - Alamy">
            <a:extLst>
              <a:ext uri="{FF2B5EF4-FFF2-40B4-BE49-F238E27FC236}">
                <a16:creationId xmlns:a16="http://schemas.microsoft.com/office/drawing/2014/main" id="{37137292-E63E-421F-A342-5808E35A27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03" b="9003"/>
          <a:stretch/>
        </p:blipFill>
        <p:spPr bwMode="auto">
          <a:xfrm>
            <a:off x="9626862" y="1934397"/>
            <a:ext cx="1632076" cy="114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2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853477-7F94-4B35-A9DF-B93CB90926B3}"/>
              </a:ext>
            </a:extLst>
          </p:cNvPr>
          <p:cNvSpPr>
            <a:spLocks noGrp="1"/>
          </p:cNvSpPr>
          <p:nvPr>
            <p:ph type="title"/>
          </p:nvPr>
        </p:nvSpPr>
        <p:spPr/>
        <p:txBody>
          <a:bodyPr/>
          <a:lstStyle/>
          <a:p>
            <a:r>
              <a:rPr lang="en-US" dirty="0"/>
              <a:t>Learning goals for the class</a:t>
            </a:r>
            <a:endParaRPr lang="LID4096" dirty="0"/>
          </a:p>
        </p:txBody>
      </p:sp>
      <p:sp>
        <p:nvSpPr>
          <p:cNvPr id="8" name="Content Placeholder 7">
            <a:extLst>
              <a:ext uri="{FF2B5EF4-FFF2-40B4-BE49-F238E27FC236}">
                <a16:creationId xmlns:a16="http://schemas.microsoft.com/office/drawing/2014/main" id="{3D2A6DB6-96E3-4DAD-B5DC-FA9D95D8E1E6}"/>
              </a:ext>
            </a:extLst>
          </p:cNvPr>
          <p:cNvSpPr>
            <a:spLocks noGrp="1"/>
          </p:cNvSpPr>
          <p:nvPr>
            <p:ph idx="1"/>
          </p:nvPr>
        </p:nvSpPr>
        <p:spPr/>
        <p:txBody>
          <a:bodyPr>
            <a:normAutofit/>
          </a:bodyPr>
          <a:lstStyle/>
          <a:p>
            <a:r>
              <a:rPr lang="en-US" dirty="0"/>
              <a:t>Become Data Science Chefs</a:t>
            </a:r>
          </a:p>
          <a:p>
            <a:pPr lvl="1"/>
            <a:r>
              <a:rPr lang="en-US" dirty="0"/>
              <a:t>understand and practice proper data organization, archiving and cleansing </a:t>
            </a:r>
          </a:p>
          <a:p>
            <a:pPr lvl="1"/>
            <a:r>
              <a:rPr lang="en-US" dirty="0"/>
              <a:t>learn how to create reproducible data processing workflows</a:t>
            </a:r>
          </a:p>
          <a:p>
            <a:pPr lvl="1"/>
            <a:r>
              <a:rPr lang="en-US" dirty="0"/>
              <a:t>learn how to use extensive visualization techniques in order to gain a deeper understanding of your data</a:t>
            </a:r>
          </a:p>
          <a:p>
            <a:pPr lvl="1"/>
            <a:r>
              <a:rPr lang="en-US" dirty="0"/>
              <a:t>understand the difference between inference and prediction, between regression and classification problems, and learn how to select the proper statistical tools for each</a:t>
            </a:r>
          </a:p>
          <a:p>
            <a:pPr lvl="1"/>
            <a:r>
              <a:rPr lang="en-US" dirty="0"/>
              <a:t>understand model overfitting and how to avoid it</a:t>
            </a:r>
          </a:p>
          <a:p>
            <a:endParaRPr lang="en-US" dirty="0"/>
          </a:p>
          <a:p>
            <a:endParaRPr lang="LID4096" dirty="0"/>
          </a:p>
        </p:txBody>
      </p:sp>
    </p:spTree>
    <p:extLst>
      <p:ext uri="{BB962C8B-B14F-4D97-AF65-F5344CB8AC3E}">
        <p14:creationId xmlns:p14="http://schemas.microsoft.com/office/powerpoint/2010/main" val="248328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F728A-229F-40BD-9414-4D32474D8C5E}"/>
              </a:ext>
            </a:extLst>
          </p:cNvPr>
          <p:cNvSpPr>
            <a:spLocks noGrp="1"/>
          </p:cNvSpPr>
          <p:nvPr>
            <p:ph type="title"/>
          </p:nvPr>
        </p:nvSpPr>
        <p:spPr>
          <a:xfrm>
            <a:off x="831850" y="1268089"/>
            <a:ext cx="10515600" cy="2852737"/>
          </a:xfrm>
        </p:spPr>
        <p:txBody>
          <a:bodyPr/>
          <a:lstStyle/>
          <a:p>
            <a:pPr algn="ctr"/>
            <a:r>
              <a:rPr lang="en-US" dirty="0"/>
              <a:t>A brief round of introductions</a:t>
            </a:r>
            <a:endParaRPr lang="LID4096" dirty="0"/>
          </a:p>
        </p:txBody>
      </p:sp>
      <p:sp>
        <p:nvSpPr>
          <p:cNvPr id="5" name="Text Placeholder 4">
            <a:extLst>
              <a:ext uri="{FF2B5EF4-FFF2-40B4-BE49-F238E27FC236}">
                <a16:creationId xmlns:a16="http://schemas.microsoft.com/office/drawing/2014/main" id="{31317BE4-3727-4891-B438-94A60E6EE028}"/>
              </a:ext>
            </a:extLst>
          </p:cNvPr>
          <p:cNvSpPr>
            <a:spLocks noGrp="1"/>
          </p:cNvSpPr>
          <p:nvPr>
            <p:ph type="body" idx="1"/>
          </p:nvPr>
        </p:nvSpPr>
        <p:spPr/>
        <p:txBody>
          <a:bodyPr/>
          <a:lstStyle/>
          <a:p>
            <a:pPr marL="342900" indent="-342900">
              <a:buFontTx/>
              <a:buChar char="-"/>
            </a:pPr>
            <a:r>
              <a:rPr lang="en-US" dirty="0"/>
              <a:t>Name?</a:t>
            </a:r>
          </a:p>
          <a:p>
            <a:pPr marL="342900" indent="-342900">
              <a:buFontTx/>
              <a:buChar char="-"/>
            </a:pPr>
            <a:r>
              <a:rPr lang="en-US" dirty="0"/>
              <a:t>Why are you taking this class?</a:t>
            </a:r>
          </a:p>
          <a:p>
            <a:pPr marL="342900" indent="-342900">
              <a:buFontTx/>
              <a:buChar char="-"/>
            </a:pPr>
            <a:r>
              <a:rPr lang="en-US" dirty="0"/>
              <a:t>What previous statistical classes have you taken?</a:t>
            </a:r>
            <a:endParaRPr lang="LID4096" dirty="0"/>
          </a:p>
        </p:txBody>
      </p:sp>
    </p:spTree>
    <p:extLst>
      <p:ext uri="{BB962C8B-B14F-4D97-AF65-F5344CB8AC3E}">
        <p14:creationId xmlns:p14="http://schemas.microsoft.com/office/powerpoint/2010/main" val="145751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68C72B-F6F0-4132-91CE-83E72BF7930C}"/>
              </a:ext>
            </a:extLst>
          </p:cNvPr>
          <p:cNvSpPr>
            <a:spLocks noGrp="1"/>
          </p:cNvSpPr>
          <p:nvPr>
            <p:ph type="title"/>
          </p:nvPr>
        </p:nvSpPr>
        <p:spPr/>
        <p:txBody>
          <a:bodyPr/>
          <a:lstStyle/>
          <a:p>
            <a:r>
              <a:rPr lang="en-US" dirty="0"/>
              <a:t>Class structure</a:t>
            </a:r>
            <a:endParaRPr lang="LID4096" dirty="0"/>
          </a:p>
        </p:txBody>
      </p:sp>
      <p:sp>
        <p:nvSpPr>
          <p:cNvPr id="7" name="Content Placeholder 6">
            <a:extLst>
              <a:ext uri="{FF2B5EF4-FFF2-40B4-BE49-F238E27FC236}">
                <a16:creationId xmlns:a16="http://schemas.microsoft.com/office/drawing/2014/main" id="{24476669-7024-40B1-882C-9984E8E1A9EF}"/>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class will involve a mixture of segments of lectures, breakout discussions and Q&amp;A sessions. Except for the first week, students are expected to have finished the assigned readings and tutorials prior to the corresponding class. Students should submit two questions on the assigned readings by 2pm on the Monday before each class. Classes will have the following structure:</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1-3 short lecture segments (20-40 minutes total)</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1-3 Q&amp;A sessions interspersed between lecture segments (20 minutes)</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Small groups break-out discussion sessions (see below for more information; 20 minutes)</a:t>
            </a: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Summary of break-out sessions (10 minutes)</a:t>
            </a:r>
          </a:p>
          <a:p>
            <a:pPr marL="0" indent="0">
              <a:buNone/>
            </a:pPr>
            <a:endParaRPr lang="LID4096" dirty="0"/>
          </a:p>
        </p:txBody>
      </p:sp>
    </p:spTree>
    <p:extLst>
      <p:ext uri="{BB962C8B-B14F-4D97-AF65-F5344CB8AC3E}">
        <p14:creationId xmlns:p14="http://schemas.microsoft.com/office/powerpoint/2010/main" val="3082605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1157</Words>
  <Application>Microsoft Office PowerPoint</Application>
  <PresentationFormat>Widescreen</PresentationFormat>
  <Paragraphs>161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Science for Psychologists</vt:lpstr>
      <vt:lpstr>What is Data Science and why should a psychologist care?</vt:lpstr>
      <vt:lpstr>Data Science is like cooking</vt:lpstr>
      <vt:lpstr>PowerPoint Presentation</vt:lpstr>
      <vt:lpstr>Data Science is like cooking</vt:lpstr>
      <vt:lpstr>Data Science Chef vs Data Science Cook *</vt:lpstr>
      <vt:lpstr>Learning goals for the class</vt:lpstr>
      <vt:lpstr>A brief round of introductions</vt:lpstr>
      <vt:lpstr>Class structure</vt:lpstr>
      <vt:lpstr>Structured discussion sessions</vt:lpstr>
      <vt:lpstr>Grading</vt:lpstr>
      <vt:lpstr>Final project</vt:lpstr>
      <vt:lpstr>Materials &amp; Tools</vt:lpstr>
      <vt:lpstr>Class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Psychologists</dc:title>
  <dc:creator>Ven Popov</dc:creator>
  <cp:lastModifiedBy>Ven Popov</cp:lastModifiedBy>
  <cp:revision>12</cp:revision>
  <dcterms:created xsi:type="dcterms:W3CDTF">2021-02-23T07:35:24Z</dcterms:created>
  <dcterms:modified xsi:type="dcterms:W3CDTF">2021-02-23T08:54:59Z</dcterms:modified>
</cp:coreProperties>
</file>