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3" r:id="rId3"/>
    <p:sldId id="269" r:id="rId4"/>
    <p:sldId id="257" r:id="rId5"/>
    <p:sldId id="270" r:id="rId6"/>
    <p:sldId id="271" r:id="rId7"/>
    <p:sldId id="275" r:id="rId8"/>
    <p:sldId id="277" r:id="rId9"/>
    <p:sldId id="279" r:id="rId10"/>
    <p:sldId id="280" r:id="rId11"/>
    <p:sldId id="278" r:id="rId12"/>
    <p:sldId id="268" r:id="rId13"/>
    <p:sldId id="281" r:id="rId14"/>
    <p:sldId id="282" r:id="rId15"/>
    <p:sldId id="284" r:id="rId16"/>
    <p:sldId id="285" r:id="rId17"/>
    <p:sldId id="274" r:id="rId18"/>
    <p:sldId id="287" r:id="rId19"/>
    <p:sldId id="272"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898" y="-2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C6E14-CED3-425A-9B7E-D25E976162B0}" type="datetimeFigureOut">
              <a:rPr lang="en-IN" smtClean="0"/>
              <a:pPr/>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6F7A6-0F6A-493F-B992-677BC9910190}" type="slidenum">
              <a:rPr lang="en-IN" smtClean="0"/>
              <a:pPr/>
              <a:t>‹#›</a:t>
            </a:fld>
            <a:endParaRPr lang="en-IN"/>
          </a:p>
        </p:txBody>
      </p:sp>
    </p:spTree>
    <p:extLst>
      <p:ext uri="{BB962C8B-B14F-4D97-AF65-F5344CB8AC3E}">
        <p14:creationId xmlns:p14="http://schemas.microsoft.com/office/powerpoint/2010/main" xmlns="" val="228857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34737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123237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138134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9738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221136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193266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422015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113683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390749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27145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57605-BA10-40C5-BF5A-77B17401009C}" type="datetimeFigureOut">
              <a:rPr lang="en-IN" smtClean="0"/>
              <a:pPr/>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333098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57605-BA10-40C5-BF5A-77B17401009C}" type="datetimeFigureOut">
              <a:rPr lang="en-IN" smtClean="0"/>
              <a:pPr/>
              <a:t>09-04-2025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CF4C9-B54B-4102-8C91-2B076780FD97}" type="slidenum">
              <a:rPr lang="en-IN" smtClean="0"/>
              <a:pPr/>
              <a:t>‹#›</a:t>
            </a:fld>
            <a:endParaRPr lang="en-IN"/>
          </a:p>
        </p:txBody>
      </p:sp>
    </p:spTree>
    <p:extLst>
      <p:ext uri="{BB962C8B-B14F-4D97-AF65-F5344CB8AC3E}">
        <p14:creationId xmlns:p14="http://schemas.microsoft.com/office/powerpoint/2010/main" xmlns="" val="3481983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953" y="2180492"/>
            <a:ext cx="9144000" cy="1371600"/>
          </a:xfrm>
        </p:spPr>
        <p:txBody>
          <a:bodyPr>
            <a:noAutofit/>
          </a:bodyPr>
          <a:lstStyle/>
          <a:p>
            <a:r>
              <a:rPr lang="en-US" sz="4800" b="1" dirty="0">
                <a:solidFill>
                  <a:srgbClr val="FF0000"/>
                </a:solidFill>
              </a:rPr>
              <a:t>School security system using </a:t>
            </a:r>
            <a:r>
              <a:rPr lang="en-US" sz="4800" b="1" dirty="0" smtClean="0">
                <a:solidFill>
                  <a:srgbClr val="FF0000"/>
                </a:solidFill>
              </a:rPr>
              <a:t>Finger print sensor</a:t>
            </a:r>
            <a:endParaRPr lang="en-IN" sz="48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000125" y="254977"/>
            <a:ext cx="10191750" cy="1811214"/>
          </a:xfrm>
          <a:prstGeom prst="rect">
            <a:avLst/>
          </a:prstGeom>
          <a:noFill/>
          <a:ln w="9525">
            <a:noFill/>
            <a:miter lim="800000"/>
            <a:headEnd/>
            <a:tailEnd/>
          </a:ln>
        </p:spPr>
      </p:pic>
      <p:sp>
        <p:nvSpPr>
          <p:cNvPr id="6" name="TextBox 5"/>
          <p:cNvSpPr txBox="1"/>
          <p:nvPr/>
        </p:nvSpPr>
        <p:spPr>
          <a:xfrm>
            <a:off x="7807570" y="3543299"/>
            <a:ext cx="2936630" cy="1661993"/>
          </a:xfrm>
          <a:prstGeom prst="rect">
            <a:avLst/>
          </a:prstGeom>
          <a:solidFill>
            <a:schemeClr val="bg1"/>
          </a:solidFill>
        </p:spPr>
        <p:txBody>
          <a:bodyPr wrap="square" rtlCol="0">
            <a:spAutoFit/>
          </a:bodyPr>
          <a:lstStyle/>
          <a:p>
            <a:r>
              <a:rPr lang="en-IN" sz="2400" b="1" dirty="0" smtClean="0"/>
              <a:t>Project guide:</a:t>
            </a:r>
          </a:p>
          <a:p>
            <a:r>
              <a:rPr lang="en-IN" sz="2400" b="1" dirty="0" smtClean="0"/>
              <a:t>Dr . V. V. Sunil Kumar</a:t>
            </a:r>
          </a:p>
          <a:p>
            <a:r>
              <a:rPr lang="en-IN" dirty="0" smtClean="0"/>
              <a:t>     </a:t>
            </a:r>
          </a:p>
          <a:p>
            <a:endParaRPr lang="en-IN" dirty="0" smtClean="0"/>
          </a:p>
          <a:p>
            <a:endParaRPr lang="en-US" b="1" dirty="0"/>
          </a:p>
        </p:txBody>
      </p:sp>
      <p:sp>
        <p:nvSpPr>
          <p:cNvPr id="7" name="TextBox 6"/>
          <p:cNvSpPr txBox="1"/>
          <p:nvPr/>
        </p:nvSpPr>
        <p:spPr>
          <a:xfrm>
            <a:off x="9205546" y="4519246"/>
            <a:ext cx="2986454" cy="1754326"/>
          </a:xfrm>
          <a:prstGeom prst="rect">
            <a:avLst/>
          </a:prstGeom>
          <a:noFill/>
        </p:spPr>
        <p:txBody>
          <a:bodyPr wrap="square" rtlCol="0">
            <a:spAutoFit/>
          </a:bodyPr>
          <a:lstStyle/>
          <a:p>
            <a:r>
              <a:rPr lang="en-IN" b="1" dirty="0" smtClean="0"/>
              <a:t>Batch Members:</a:t>
            </a:r>
          </a:p>
          <a:p>
            <a:r>
              <a:rPr lang="en-IN" dirty="0" err="1" smtClean="0"/>
              <a:t>Vaka</a:t>
            </a:r>
            <a:r>
              <a:rPr lang="en-IN" dirty="0" smtClean="0"/>
              <a:t> .</a:t>
            </a:r>
            <a:r>
              <a:rPr lang="en-IN" dirty="0" err="1" smtClean="0"/>
              <a:t>Amulya</a:t>
            </a:r>
            <a:endParaRPr lang="en-IN" dirty="0" smtClean="0"/>
          </a:p>
          <a:p>
            <a:r>
              <a:rPr lang="en-IN" dirty="0" err="1" smtClean="0"/>
              <a:t>Pokala.Shasikala</a:t>
            </a:r>
            <a:endParaRPr lang="en-IN" dirty="0" smtClean="0"/>
          </a:p>
          <a:p>
            <a:r>
              <a:rPr lang="en-IN" dirty="0" err="1" smtClean="0"/>
              <a:t>Golla.HemaSwaroopa</a:t>
            </a:r>
            <a:endParaRPr lang="en-IN" dirty="0" smtClean="0"/>
          </a:p>
          <a:p>
            <a:r>
              <a:rPr lang="en-IN" dirty="0" err="1" smtClean="0"/>
              <a:t>Gollapudi.Thirumala</a:t>
            </a:r>
            <a:endParaRPr lang="en-IN" dirty="0" smtClean="0"/>
          </a:p>
          <a:p>
            <a:endParaRPr lang="en-US" dirty="0"/>
          </a:p>
        </p:txBody>
      </p:sp>
    </p:spTree>
    <p:extLst>
      <p:ext uri="{BB962C8B-B14F-4D97-AF65-F5344CB8AC3E}">
        <p14:creationId xmlns:p14="http://schemas.microsoft.com/office/powerpoint/2010/main" xmlns="" val="822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http://schemas.openxmlformats.org/wordprocessingml/2006/main" xmlns:w14="http://schemas.microsoft.com/office/word/2010/wordml" xmlns:w10="urn:schemas-microsoft-com:office:word" xmlns:w15="http://schemas.microsoft.com/office/word/2012/wordml" xmlns:wpg="http://schemas.microsoft.com/office/word/2010/wordprocessingGroup" xmlns:wpi="http://schemas.microsoft.com/office/word/2010/wordprocessingInk" xmlns:wps="http://schemas.microsoft.com/office/word/2010/wordprocessingShape" xmlns:wpsCustomData="http://www.wps.cn/officeDocument/2013/wpsCustomData" xmlns:a14="http://schemas.microsoft.com/office/drawing/2010/main" xmlns:pic="http://schemas.openxmlformats.org/drawingml/2006/picture" xmlns:lc="http://schemas.openxmlformats.org/drawingml/2006/lockedCanvas" val="0"/>
              </a:ext>
            </a:extLst>
          </a:blip>
          <a:srcRect/>
          <a:stretch>
            <a:fillRect/>
          </a:stretch>
        </p:blipFill>
        <p:spPr>
          <a:xfrm>
            <a:off x="739140" y="764540"/>
            <a:ext cx="1752600" cy="1752600"/>
          </a:xfrm>
          <a:prstGeom prst="rect">
            <a:avLst/>
          </a:prstGeom>
          <a:noFill/>
          <a:ln>
            <a:solidFill>
              <a:schemeClr val="tx1"/>
            </a:solidFill>
          </a:ln>
        </p:spPr>
      </p:pic>
      <p:sp>
        <p:nvSpPr>
          <p:cNvPr id="4" name="TextBox 3"/>
          <p:cNvSpPr txBox="1"/>
          <p:nvPr/>
        </p:nvSpPr>
        <p:spPr>
          <a:xfrm>
            <a:off x="975359" y="2184401"/>
            <a:ext cx="1524001" cy="369332"/>
          </a:xfrm>
          <a:prstGeom prst="rect">
            <a:avLst/>
          </a:prstGeom>
          <a:noFill/>
        </p:spPr>
        <p:txBody>
          <a:bodyPr wrap="square" rtlCol="0">
            <a:spAutoFit/>
          </a:bodyPr>
          <a:lstStyle/>
          <a:p>
            <a:r>
              <a:rPr lang="en-IN" dirty="0" smtClean="0"/>
              <a:t>Servo motor</a:t>
            </a:r>
            <a:endParaRPr lang="en-US" dirty="0"/>
          </a:p>
        </p:txBody>
      </p:sp>
      <p:sp>
        <p:nvSpPr>
          <p:cNvPr id="7" name="TextBox 6"/>
          <p:cNvSpPr txBox="1"/>
          <p:nvPr/>
        </p:nvSpPr>
        <p:spPr>
          <a:xfrm>
            <a:off x="2997200" y="883920"/>
            <a:ext cx="7366000" cy="1477328"/>
          </a:xfrm>
          <a:prstGeom prst="rect">
            <a:avLst/>
          </a:prstGeom>
          <a:noFill/>
          <a:ln>
            <a:solidFill>
              <a:schemeClr val="tx1"/>
            </a:solidFill>
          </a:ln>
        </p:spPr>
        <p:txBody>
          <a:bodyPr wrap="square" rtlCol="0">
            <a:spAutoFit/>
          </a:bodyPr>
          <a:lstStyle/>
          <a:p>
            <a:pPr algn="just"/>
            <a:r>
              <a:rPr lang="en-US" dirty="0" smtClean="0"/>
              <a:t>A servo motor is a rotary actuator used for precise control of position, speed, and torque in automation and robotics. In </a:t>
            </a:r>
            <a:r>
              <a:rPr lang="en-US" dirty="0" err="1" smtClean="0"/>
              <a:t>IoT</a:t>
            </a:r>
            <a:r>
              <a:rPr lang="en-US" dirty="0" smtClean="0"/>
              <a:t>-based systems, it is commonly used for tasks like smart door locks, robotic arms, and automated control mechanisms. It operates using a control signal to adjust its position accurately based on user commands or sensor inputs.</a:t>
            </a:r>
            <a:endParaRPr lang="en-US" dirty="0"/>
          </a:p>
        </p:txBody>
      </p:sp>
      <p:pic>
        <p:nvPicPr>
          <p:cNvPr id="8" name="Picture 7"/>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http://schemas.openxmlformats.org/wordprocessingml/2006/main" xmlns:w14="http://schemas.microsoft.com/office/word/2010/wordml" xmlns:w10="urn:schemas-microsoft-com:office:word" xmlns:w15="http://schemas.microsoft.com/office/word/2012/wordml" xmlns:wpg="http://schemas.microsoft.com/office/word/2010/wordprocessingGroup" xmlns:wpi="http://schemas.microsoft.com/office/word/2010/wordprocessingInk" xmlns:wps="http://schemas.microsoft.com/office/word/2010/wordprocessingShape" xmlns:wpsCustomData="http://www.wps.cn/officeDocument/2013/wpsCustomData" xmlns:a14="http://schemas.microsoft.com/office/drawing/2010/main" xmlns:pic="http://schemas.openxmlformats.org/drawingml/2006/picture" xmlns:lc="http://schemas.openxmlformats.org/drawingml/2006/lockedCanvas" val="0"/>
              </a:ext>
            </a:extLst>
          </a:blip>
          <a:srcRect/>
          <a:stretch>
            <a:fillRect/>
          </a:stretch>
        </p:blipFill>
        <p:spPr>
          <a:xfrm>
            <a:off x="833120" y="3474720"/>
            <a:ext cx="1757680" cy="1524001"/>
          </a:xfrm>
          <a:prstGeom prst="rect">
            <a:avLst/>
          </a:prstGeom>
          <a:noFill/>
          <a:ln>
            <a:solidFill>
              <a:schemeClr val="tx2"/>
            </a:solidFill>
          </a:ln>
        </p:spPr>
      </p:pic>
      <p:sp>
        <p:nvSpPr>
          <p:cNvPr id="10" name="TextBox 9"/>
          <p:cNvSpPr txBox="1"/>
          <p:nvPr/>
        </p:nvSpPr>
        <p:spPr>
          <a:xfrm>
            <a:off x="3048000" y="3474720"/>
            <a:ext cx="6827520" cy="369332"/>
          </a:xfrm>
          <a:prstGeom prst="rect">
            <a:avLst/>
          </a:prstGeom>
          <a:noFill/>
        </p:spPr>
        <p:txBody>
          <a:bodyPr wrap="square" rtlCol="0">
            <a:spAutoFit/>
          </a:bodyPr>
          <a:lstStyle/>
          <a:p>
            <a:endParaRPr lang="en-US" dirty="0"/>
          </a:p>
        </p:txBody>
      </p:sp>
      <p:sp>
        <p:nvSpPr>
          <p:cNvPr id="11" name="TextBox 10"/>
          <p:cNvSpPr txBox="1"/>
          <p:nvPr/>
        </p:nvSpPr>
        <p:spPr>
          <a:xfrm>
            <a:off x="3037840" y="3616960"/>
            <a:ext cx="7437120" cy="923330"/>
          </a:xfrm>
          <a:prstGeom prst="rect">
            <a:avLst/>
          </a:prstGeom>
          <a:noFill/>
          <a:ln>
            <a:solidFill>
              <a:schemeClr val="tx1"/>
            </a:solidFill>
          </a:ln>
        </p:spPr>
        <p:txBody>
          <a:bodyPr wrap="square" rtlCol="0">
            <a:spAutoFit/>
          </a:bodyPr>
          <a:lstStyle/>
          <a:p>
            <a:pPr algn="just"/>
            <a:r>
              <a:rPr lang="en-US" dirty="0" smtClean="0"/>
              <a:t>In </a:t>
            </a:r>
            <a:r>
              <a:rPr lang="en-US" dirty="0" err="1" smtClean="0"/>
              <a:t>IoT</a:t>
            </a:r>
            <a:r>
              <a:rPr lang="en-US" dirty="0" smtClean="0"/>
              <a:t> systems, a buzzer provides audible alerts for events like status changes or errors. It is activated by the microcontroller to deliver real-time notifications, enhancing user responsiveness.</a:t>
            </a:r>
            <a:endParaRPr lang="en-US" dirty="0"/>
          </a:p>
        </p:txBody>
      </p:sp>
      <p:sp>
        <p:nvSpPr>
          <p:cNvPr id="12" name="TextBox 11"/>
          <p:cNvSpPr txBox="1"/>
          <p:nvPr/>
        </p:nvSpPr>
        <p:spPr>
          <a:xfrm>
            <a:off x="1229360" y="3505200"/>
            <a:ext cx="965200" cy="369332"/>
          </a:xfrm>
          <a:prstGeom prst="rect">
            <a:avLst/>
          </a:prstGeom>
          <a:noFill/>
        </p:spPr>
        <p:txBody>
          <a:bodyPr wrap="square" rtlCol="0">
            <a:spAutoFit/>
          </a:bodyPr>
          <a:lstStyle/>
          <a:p>
            <a:r>
              <a:rPr lang="en-IN" dirty="0" smtClean="0"/>
              <a:t>Buzzer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508"/>
            <a:ext cx="10515600" cy="580292"/>
          </a:xfrm>
        </p:spPr>
        <p:txBody>
          <a:bodyPr>
            <a:normAutofit fontScale="90000"/>
          </a:bodyPr>
          <a:lstStyle/>
          <a:p>
            <a:r>
              <a:rPr lang="en-IN" b="1" dirty="0" smtClean="0">
                <a:solidFill>
                  <a:srgbClr val="FF0000"/>
                </a:solidFill>
              </a:rPr>
              <a:t>                  Software Components:</a:t>
            </a:r>
            <a:endParaRPr lang="en-US" b="1"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0" y="782514"/>
            <a:ext cx="12054254" cy="607548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69" y="472559"/>
            <a:ext cx="3365024" cy="523220"/>
          </a:xfrm>
          <a:prstGeom prst="rect">
            <a:avLst/>
          </a:prstGeom>
        </p:spPr>
        <p:txBody>
          <a:bodyPr wrap="none">
            <a:spAutoFit/>
          </a:bodyPr>
          <a:lstStyle/>
          <a:p>
            <a:r>
              <a:rPr lang="en-US" altLang="en-US" sz="2800" b="1" dirty="0" smtClean="0">
                <a:solidFill>
                  <a:srgbClr val="FF0000"/>
                </a:solidFill>
                <a:latin typeface="Times New Roman" panose="02020603050405020304" pitchFamily="18" charset="0"/>
                <a:cs typeface="Times New Roman" panose="02020603050405020304" pitchFamily="18" charset="0"/>
              </a:rPr>
              <a:t>BLOCK DIAGRAM</a:t>
            </a:r>
          </a:p>
        </p:txBody>
      </p:sp>
      <p:sp>
        <p:nvSpPr>
          <p:cNvPr id="3" name="Rounded Rectangle 2"/>
          <p:cNvSpPr/>
          <p:nvPr/>
        </p:nvSpPr>
        <p:spPr>
          <a:xfrm>
            <a:off x="4726286" y="428599"/>
            <a:ext cx="2185987" cy="4506634"/>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Arduino Uno</a:t>
            </a:r>
            <a:endParaRPr lang="en-US" sz="2400" b="1" dirty="0"/>
          </a:p>
        </p:txBody>
      </p:sp>
      <p:sp>
        <p:nvSpPr>
          <p:cNvPr id="4" name="Rounded Rectangle 3"/>
          <p:cNvSpPr/>
          <p:nvPr/>
        </p:nvSpPr>
        <p:spPr>
          <a:xfrm>
            <a:off x="1817396" y="1527664"/>
            <a:ext cx="2185987"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Finger print sensor</a:t>
            </a:r>
            <a:endParaRPr lang="en-US" b="1" dirty="0"/>
          </a:p>
        </p:txBody>
      </p:sp>
      <p:sp>
        <p:nvSpPr>
          <p:cNvPr id="7" name="Rounded Rectangle 6"/>
          <p:cNvSpPr/>
          <p:nvPr/>
        </p:nvSpPr>
        <p:spPr>
          <a:xfrm>
            <a:off x="7635172" y="2606367"/>
            <a:ext cx="1491244"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LCD</a:t>
            </a:r>
            <a:endParaRPr lang="en-US" b="1" dirty="0"/>
          </a:p>
        </p:txBody>
      </p:sp>
      <p:sp>
        <p:nvSpPr>
          <p:cNvPr id="8" name="Rounded Rectangle 7"/>
          <p:cNvSpPr/>
          <p:nvPr/>
        </p:nvSpPr>
        <p:spPr>
          <a:xfrm>
            <a:off x="7635173" y="3720794"/>
            <a:ext cx="1491244"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Node MCU</a:t>
            </a:r>
            <a:endParaRPr lang="en-US" b="1" dirty="0"/>
          </a:p>
        </p:txBody>
      </p:sp>
      <p:sp>
        <p:nvSpPr>
          <p:cNvPr id="9" name="Right Arrow 8"/>
          <p:cNvSpPr/>
          <p:nvPr/>
        </p:nvSpPr>
        <p:spPr>
          <a:xfrm>
            <a:off x="4003383" y="1970575"/>
            <a:ext cx="622470" cy="24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35172" y="641838"/>
            <a:ext cx="1491245"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Buzzer</a:t>
            </a:r>
            <a:endParaRPr lang="en-US" b="1" dirty="0"/>
          </a:p>
        </p:txBody>
      </p:sp>
      <p:sp>
        <p:nvSpPr>
          <p:cNvPr id="12" name="Right Arrow 11"/>
          <p:cNvSpPr/>
          <p:nvPr/>
        </p:nvSpPr>
        <p:spPr>
          <a:xfrm>
            <a:off x="6937423" y="1974658"/>
            <a:ext cx="622470" cy="24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962487" y="2938550"/>
            <a:ext cx="622470" cy="24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6955007" y="4042261"/>
            <a:ext cx="622470" cy="24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622631" y="5660228"/>
            <a:ext cx="1491244"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Web user interface</a:t>
            </a:r>
            <a:endParaRPr lang="en-US" b="1" dirty="0"/>
          </a:p>
        </p:txBody>
      </p:sp>
      <p:cxnSp>
        <p:nvCxnSpPr>
          <p:cNvPr id="20" name="Elbow Connector 19"/>
          <p:cNvCxnSpPr/>
          <p:nvPr/>
        </p:nvCxnSpPr>
        <p:spPr>
          <a:xfrm>
            <a:off x="9283577" y="4163705"/>
            <a:ext cx="810015" cy="325043"/>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Cloud 20"/>
          <p:cNvSpPr/>
          <p:nvPr/>
        </p:nvSpPr>
        <p:spPr>
          <a:xfrm>
            <a:off x="10215563" y="4086222"/>
            <a:ext cx="1628775" cy="892971"/>
          </a:xfrm>
          <a:prstGeom prst="cloud">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Server</a:t>
            </a:r>
            <a:endParaRPr lang="en-US" b="1" dirty="0"/>
          </a:p>
        </p:txBody>
      </p:sp>
      <p:cxnSp>
        <p:nvCxnSpPr>
          <p:cNvPr id="24" name="Elbow Connector 23"/>
          <p:cNvCxnSpPr/>
          <p:nvPr/>
        </p:nvCxnSpPr>
        <p:spPr>
          <a:xfrm rot="5400000">
            <a:off x="10529688" y="5031199"/>
            <a:ext cx="579596" cy="385761"/>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7635172" y="1606241"/>
            <a:ext cx="1491245" cy="885825"/>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Servo motor</a:t>
            </a:r>
            <a:endParaRPr lang="en-US" b="1" dirty="0"/>
          </a:p>
        </p:txBody>
      </p:sp>
      <p:sp>
        <p:nvSpPr>
          <p:cNvPr id="23" name="Right Arrow 22"/>
          <p:cNvSpPr/>
          <p:nvPr/>
        </p:nvSpPr>
        <p:spPr>
          <a:xfrm>
            <a:off x="6944902" y="1149086"/>
            <a:ext cx="622470" cy="24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0554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840" y="538480"/>
            <a:ext cx="2042160" cy="646331"/>
          </a:xfrm>
          <a:prstGeom prst="rect">
            <a:avLst/>
          </a:prstGeom>
          <a:noFill/>
          <a:ln>
            <a:noFill/>
          </a:ln>
        </p:spPr>
        <p:txBody>
          <a:bodyPr wrap="square" rtlCol="0">
            <a:spAutoFit/>
          </a:bodyPr>
          <a:lstStyle/>
          <a:p>
            <a:r>
              <a:rPr lang="en-IN" sz="3600" b="1" dirty="0" smtClean="0">
                <a:solidFill>
                  <a:srgbClr val="FF0000"/>
                </a:solidFill>
              </a:rPr>
              <a:t>Working:</a:t>
            </a:r>
            <a:endParaRPr lang="en-US" sz="36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6817360" y="160655"/>
            <a:ext cx="5374640" cy="6394450"/>
          </a:xfrm>
          <a:prstGeom prst="rect">
            <a:avLst/>
          </a:prstGeom>
          <a:noFill/>
          <a:ln w="9525">
            <a:noFill/>
            <a:miter lim="800000"/>
            <a:headEnd/>
            <a:tailEnd/>
          </a:ln>
        </p:spPr>
      </p:pic>
      <p:sp>
        <p:nvSpPr>
          <p:cNvPr id="4" name="TextBox 3"/>
          <p:cNvSpPr txBox="1"/>
          <p:nvPr/>
        </p:nvSpPr>
        <p:spPr>
          <a:xfrm>
            <a:off x="1026160" y="1645920"/>
            <a:ext cx="5080000" cy="3693319"/>
          </a:xfrm>
          <a:prstGeom prst="rect">
            <a:avLst/>
          </a:prstGeom>
          <a:noFill/>
          <a:ln>
            <a:solidFill>
              <a:schemeClr val="tx1"/>
            </a:solidFill>
          </a:ln>
        </p:spPr>
        <p:txBody>
          <a:bodyPr wrap="square" rtlCol="0">
            <a:spAutoFit/>
          </a:bodyPr>
          <a:lstStyle/>
          <a:p>
            <a:pPr marL="342900" indent="-342900"/>
            <a:r>
              <a:rPr lang="en-US" b="1" u="sng" dirty="0" smtClean="0"/>
              <a:t>Start:</a:t>
            </a:r>
          </a:p>
          <a:p>
            <a:pPr marL="342900" indent="-342900"/>
            <a:r>
              <a:rPr lang="en-US" dirty="0" smtClean="0"/>
              <a:t>        The process begins when the system is           activated.</a:t>
            </a:r>
          </a:p>
          <a:p>
            <a:pPr marL="342900" indent="-342900"/>
            <a:r>
              <a:rPr lang="en-US" dirty="0" smtClean="0"/>
              <a:t> </a:t>
            </a:r>
            <a:r>
              <a:rPr lang="en-US" b="1" u="sng" dirty="0" smtClean="0"/>
              <a:t>Input Course Code and Attendance Type :</a:t>
            </a:r>
          </a:p>
          <a:p>
            <a:pPr marL="342900" indent="-342900" algn="just"/>
            <a:r>
              <a:rPr lang="en-US" dirty="0" smtClean="0"/>
              <a:t>        Input Course Code and Attendance Type The user (student or administrator) enters the course code to specify which class attendance is being </a:t>
            </a:r>
            <a:r>
              <a:rPr lang="en-US" dirty="0" err="1" smtClean="0"/>
              <a:t>taken.The</a:t>
            </a:r>
            <a:r>
              <a:rPr lang="en-US" dirty="0" smtClean="0"/>
              <a:t> attendance type (e.g., lecture, practical, or tutorial) is also specified.</a:t>
            </a:r>
          </a:p>
          <a:p>
            <a:pPr marL="342900" indent="-342900" algn="just"/>
            <a:r>
              <a:rPr lang="en-US" b="1" u="sng" dirty="0" smtClean="0"/>
              <a:t>Input Fingerprint:</a:t>
            </a:r>
          </a:p>
          <a:p>
            <a:pPr marL="342900" indent="-342900" algn="just"/>
            <a:r>
              <a:rPr lang="en-US" b="1" dirty="0" smtClean="0"/>
              <a:t>       </a:t>
            </a:r>
            <a:r>
              <a:rPr lang="en-US" dirty="0" smtClean="0"/>
              <a:t>Input Fingerprint The student places their finger on the biometric </a:t>
            </a:r>
            <a:r>
              <a:rPr lang="en-US" dirty="0" err="1" smtClean="0"/>
              <a:t>scanner.The</a:t>
            </a:r>
            <a:r>
              <a:rPr lang="en-US" dirty="0" smtClean="0"/>
              <a:t> system captures the fingerprint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0160" y="1158240"/>
            <a:ext cx="9519920" cy="4247317"/>
          </a:xfrm>
          <a:prstGeom prst="rect">
            <a:avLst/>
          </a:prstGeom>
          <a:ln>
            <a:solidFill>
              <a:schemeClr val="tx1"/>
            </a:solidFill>
          </a:ln>
        </p:spPr>
        <p:txBody>
          <a:bodyPr wrap="square">
            <a:spAutoFit/>
          </a:bodyPr>
          <a:lstStyle/>
          <a:p>
            <a:pPr marL="342900" indent="-342900" algn="just"/>
            <a:r>
              <a:rPr lang="en-US" b="1" u="sng" dirty="0" smtClean="0"/>
              <a:t>Match?:</a:t>
            </a:r>
          </a:p>
          <a:p>
            <a:pPr marL="342900" indent="-342900" algn="just"/>
            <a:r>
              <a:rPr lang="en-US" dirty="0" smtClean="0"/>
              <a:t>       Match? (Fingerprint Verification)The system compares the captured fingerprint against stored records in the </a:t>
            </a:r>
            <a:r>
              <a:rPr lang="en-US" dirty="0" err="1" smtClean="0"/>
              <a:t>database.If</a:t>
            </a:r>
            <a:r>
              <a:rPr lang="en-US" dirty="0" smtClean="0"/>
              <a:t> the fingerprint does not match, the system prompts the student to </a:t>
            </a:r>
            <a:r>
              <a:rPr lang="en-US" dirty="0" err="1" smtClean="0"/>
              <a:t>retry.If</a:t>
            </a:r>
            <a:r>
              <a:rPr lang="en-US" dirty="0" smtClean="0"/>
              <a:t> the fingerprint matches, the attendance is processed. </a:t>
            </a:r>
          </a:p>
          <a:p>
            <a:pPr marL="342900" indent="-342900" algn="just"/>
            <a:r>
              <a:rPr lang="en-US" dirty="0" smtClean="0"/>
              <a:t> </a:t>
            </a:r>
            <a:r>
              <a:rPr lang="en-US" u="sng" dirty="0" smtClean="0"/>
              <a:t>S</a:t>
            </a:r>
            <a:r>
              <a:rPr lang="en-US" b="1" u="sng" dirty="0" smtClean="0"/>
              <a:t>tudent Bio-data and Course Enrollment </a:t>
            </a:r>
            <a:r>
              <a:rPr lang="en-US" u="sng" dirty="0" smtClean="0"/>
              <a:t>:</a:t>
            </a:r>
          </a:p>
          <a:p>
            <a:pPr marL="342900" indent="-342900" algn="just"/>
            <a:r>
              <a:rPr lang="en-US" dirty="0" smtClean="0"/>
              <a:t>       The system retrieves the student’s details and enrolled courses from the database.</a:t>
            </a:r>
          </a:p>
          <a:p>
            <a:pPr marL="342900" indent="-342900" algn="just"/>
            <a:r>
              <a:rPr lang="en-US" dirty="0" smtClean="0"/>
              <a:t> </a:t>
            </a:r>
            <a:r>
              <a:rPr lang="en-US" b="1" u="sng" dirty="0" smtClean="0"/>
              <a:t>Attendance Processing: </a:t>
            </a:r>
          </a:p>
          <a:p>
            <a:pPr marL="342900" indent="-342900" algn="just"/>
            <a:r>
              <a:rPr lang="en-US" b="1" dirty="0" smtClean="0"/>
              <a:t>       </a:t>
            </a:r>
            <a:r>
              <a:rPr lang="en-US" dirty="0" smtClean="0"/>
              <a:t>If the fingerprint is verified, the system records the student’s attendance for the given course and updates the database.</a:t>
            </a:r>
          </a:p>
          <a:p>
            <a:pPr marL="342900" indent="-342900" algn="just"/>
            <a:r>
              <a:rPr lang="en-US" dirty="0" smtClean="0"/>
              <a:t> </a:t>
            </a:r>
            <a:r>
              <a:rPr lang="en-US" b="1" u="sng" dirty="0" err="1" smtClean="0"/>
              <a:t>Matric</a:t>
            </a:r>
            <a:r>
              <a:rPr lang="en-US" b="1" u="sng" dirty="0" smtClean="0"/>
              <a:t> No Registered?:</a:t>
            </a:r>
          </a:p>
          <a:p>
            <a:pPr marL="342900" indent="-342900" algn="just"/>
            <a:r>
              <a:rPr lang="en-US" dirty="0" smtClean="0"/>
              <a:t>        The system checks if the student’s </a:t>
            </a:r>
            <a:r>
              <a:rPr lang="en-US" dirty="0" err="1" smtClean="0"/>
              <a:t>Matric</a:t>
            </a:r>
            <a:r>
              <a:rPr lang="en-US" dirty="0" smtClean="0"/>
              <a:t> Number (University Registration Number) is already recorded in the </a:t>
            </a:r>
            <a:r>
              <a:rPr lang="en-US" dirty="0" err="1" smtClean="0"/>
              <a:t>database.If</a:t>
            </a:r>
            <a:r>
              <a:rPr lang="en-US" dirty="0" smtClean="0"/>
              <a:t> the student is registered, the attendance is confirmed and </a:t>
            </a:r>
            <a:r>
              <a:rPr lang="en-US" dirty="0" err="1" smtClean="0"/>
              <a:t>saved.If</a:t>
            </a:r>
            <a:r>
              <a:rPr lang="en-US" dirty="0" smtClean="0"/>
              <a:t> the student is not registered, an error message is generated.</a:t>
            </a:r>
          </a:p>
          <a:p>
            <a:pPr marL="342900" indent="-342900" algn="just"/>
            <a:r>
              <a:rPr lang="en-US" dirty="0" smtClean="0"/>
              <a:t> </a:t>
            </a:r>
            <a:r>
              <a:rPr lang="en-US" b="1" u="sng" dirty="0" smtClean="0"/>
              <a:t>Reports Generation</a:t>
            </a:r>
            <a:r>
              <a:rPr lang="en-US" dirty="0" smtClean="0"/>
              <a:t>: The system generates attendance reports.</a:t>
            </a:r>
          </a:p>
          <a:p>
            <a:pPr marL="342900" indent="-342900" algn="just"/>
            <a:r>
              <a:rPr lang="en-US" b="1" u="sng" dirty="0" smtClean="0"/>
              <a:t>Stop</a:t>
            </a:r>
            <a:r>
              <a:rPr lang="en-US" dirty="0" smtClean="0"/>
              <a:t>: The process ends.</a:t>
            </a:r>
            <a:endParaRPr lang="en-US" dirty="0"/>
          </a:p>
        </p:txBody>
      </p:sp>
      <p:sp>
        <p:nvSpPr>
          <p:cNvPr id="3" name="Rectangle 2"/>
          <p:cNvSpPr/>
          <p:nvPr/>
        </p:nvSpPr>
        <p:spPr>
          <a:xfrm>
            <a:off x="1188720" y="589280"/>
            <a:ext cx="5434315" cy="523220"/>
          </a:xfrm>
          <a:prstGeom prst="rect">
            <a:avLst/>
          </a:prstGeom>
        </p:spPr>
        <p:txBody>
          <a:bodyPr wrap="square">
            <a:spAutoFit/>
          </a:bodyPr>
          <a:lstStyle/>
          <a:p>
            <a:r>
              <a:rPr lang="en-IN" sz="2800" b="1" dirty="0" smtClean="0">
                <a:solidFill>
                  <a:srgbClr val="FF0000"/>
                </a:solidFill>
              </a:rPr>
              <a:t>Working:</a:t>
            </a:r>
            <a:endParaRPr lang="en-US" sz="28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377440" y="1513840"/>
            <a:ext cx="6990080" cy="4175760"/>
          </a:xfrm>
          <a:prstGeom prst="rect">
            <a:avLst/>
          </a:prstGeom>
          <a:noFill/>
          <a:ln w="9525">
            <a:noFill/>
            <a:miter lim="800000"/>
            <a:headEnd/>
            <a:tailEnd/>
          </a:ln>
        </p:spPr>
      </p:pic>
      <p:sp>
        <p:nvSpPr>
          <p:cNvPr id="3" name="TextBox 2"/>
          <p:cNvSpPr txBox="1"/>
          <p:nvPr/>
        </p:nvSpPr>
        <p:spPr>
          <a:xfrm>
            <a:off x="1330960" y="609600"/>
            <a:ext cx="2668872" cy="523220"/>
          </a:xfrm>
          <a:prstGeom prst="rect">
            <a:avLst/>
          </a:prstGeom>
          <a:noFill/>
        </p:spPr>
        <p:txBody>
          <a:bodyPr wrap="square" rtlCol="0">
            <a:spAutoFit/>
          </a:bodyPr>
          <a:lstStyle/>
          <a:p>
            <a:r>
              <a:rPr lang="en-IN" sz="2800" b="1" dirty="0" err="1" smtClean="0">
                <a:solidFill>
                  <a:srgbClr val="FF0000"/>
                </a:solidFill>
              </a:rPr>
              <a:t>Results&amp;output</a:t>
            </a:r>
            <a:r>
              <a:rPr lang="en-IN" sz="2800" b="1" dirty="0" smtClean="0">
                <a:solidFill>
                  <a:srgbClr val="FF0000"/>
                </a:solidFill>
              </a:rPr>
              <a:t>:</a:t>
            </a:r>
            <a:endParaRPr lang="en-US" sz="28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54400" y="172720"/>
            <a:ext cx="5615940" cy="65328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315"/>
          </a:xfrm>
        </p:spPr>
        <p:txBody>
          <a:bodyPr/>
          <a:lstStyle/>
          <a:p>
            <a:r>
              <a:rPr lang="en-IN" b="1" dirty="0" smtClean="0">
                <a:solidFill>
                  <a:srgbClr val="FF0000"/>
                </a:solidFill>
              </a:rPr>
              <a:t>Advantages:</a:t>
            </a:r>
            <a:endParaRPr lang="en-US" b="1" dirty="0">
              <a:solidFill>
                <a:srgbClr val="FF0000"/>
              </a:solidFill>
            </a:endParaRPr>
          </a:p>
        </p:txBody>
      </p:sp>
      <p:sp>
        <p:nvSpPr>
          <p:cNvPr id="3" name="Content Placeholder 2"/>
          <p:cNvSpPr>
            <a:spLocks noGrp="1"/>
          </p:cNvSpPr>
          <p:nvPr>
            <p:ph idx="1"/>
          </p:nvPr>
        </p:nvSpPr>
        <p:spPr>
          <a:xfrm>
            <a:off x="828040" y="1137920"/>
            <a:ext cx="10515600" cy="5448885"/>
          </a:xfrm>
        </p:spPr>
        <p:txBody>
          <a:bodyPr/>
          <a:lstStyle/>
          <a:p>
            <a:r>
              <a:rPr lang="en-US" sz="2000" dirty="0" smtClean="0"/>
              <a:t>Enhanced Security only authorized students, staff, and personnel can access school premises.</a:t>
            </a:r>
            <a:endParaRPr lang="en-IN" sz="2000" dirty="0" smtClean="0"/>
          </a:p>
          <a:p>
            <a:r>
              <a:rPr lang="en-IN" sz="2000" dirty="0" smtClean="0"/>
              <a:t>Prevents strangers or unauthorized individuals from entering the school.</a:t>
            </a:r>
          </a:p>
          <a:p>
            <a:r>
              <a:rPr lang="en-IN" sz="2000" dirty="0" smtClean="0"/>
              <a:t>Fingerprint scanning is fast ,reducing Overcrowding at entry and exit points.</a:t>
            </a:r>
          </a:p>
          <a:p>
            <a:r>
              <a:rPr lang="en-IN" sz="2000" dirty="0" smtClean="0"/>
              <a:t>Fingerprints cannot be lost ,stolen ,or duplicated easily.</a:t>
            </a:r>
          </a:p>
          <a:p>
            <a:r>
              <a:rPr lang="en-IN" sz="2000" dirty="0" smtClean="0"/>
              <a:t>If a student is absent automatically notification are sent to their parents phones.</a:t>
            </a:r>
          </a:p>
          <a:p>
            <a:r>
              <a:rPr lang="en-IN" sz="2000" dirty="0" smtClean="0"/>
              <a:t>It also prevent ford attendance.</a:t>
            </a:r>
          </a:p>
          <a:p>
            <a:endParaRPr lang="en-IN" dirty="0" smtClean="0"/>
          </a:p>
          <a:p>
            <a:pPr>
              <a:buNone/>
            </a:pPr>
            <a:endParaRPr lang="en-IN" dirty="0" smtClean="0"/>
          </a:p>
        </p:txBody>
      </p:sp>
      <p:sp>
        <p:nvSpPr>
          <p:cNvPr id="4" name="TextBox 3"/>
          <p:cNvSpPr txBox="1"/>
          <p:nvPr/>
        </p:nvSpPr>
        <p:spPr>
          <a:xfrm>
            <a:off x="843280" y="3657600"/>
            <a:ext cx="10444480" cy="1508105"/>
          </a:xfrm>
          <a:prstGeom prst="rect">
            <a:avLst/>
          </a:prstGeom>
          <a:noFill/>
        </p:spPr>
        <p:txBody>
          <a:bodyPr wrap="square" rtlCol="0">
            <a:spAutoFit/>
          </a:bodyPr>
          <a:lstStyle/>
          <a:p>
            <a:r>
              <a:rPr lang="en-IN" sz="3200" b="1" dirty="0" smtClean="0">
                <a:solidFill>
                  <a:srgbClr val="FF0000"/>
                </a:solidFill>
              </a:rPr>
              <a:t>Application:</a:t>
            </a:r>
          </a:p>
          <a:p>
            <a:pPr>
              <a:buFont typeface="Arial" pitchFamily="34" charset="0"/>
              <a:buChar char="•"/>
            </a:pPr>
            <a:r>
              <a:rPr lang="en-IN" sz="2000" dirty="0" smtClean="0">
                <a:solidFill>
                  <a:schemeClr val="tx1">
                    <a:lumMod val="85000"/>
                    <a:lumOff val="15000"/>
                  </a:schemeClr>
                </a:solidFill>
              </a:rPr>
              <a:t> Student Attendance System</a:t>
            </a:r>
          </a:p>
          <a:p>
            <a:pPr>
              <a:buFont typeface="Arial" pitchFamily="34" charset="0"/>
              <a:buChar char="•"/>
            </a:pPr>
            <a:r>
              <a:rPr lang="en-IN" sz="2000" dirty="0" smtClean="0">
                <a:solidFill>
                  <a:schemeClr val="tx1">
                    <a:lumMod val="85000"/>
                    <a:lumOff val="15000"/>
                  </a:schemeClr>
                </a:solidFill>
              </a:rPr>
              <a:t> Emergency &amp; Safety Monitoring</a:t>
            </a:r>
          </a:p>
          <a:p>
            <a:pPr>
              <a:buFont typeface="Arial" pitchFamily="34" charset="0"/>
              <a:buChar char="•"/>
            </a:pPr>
            <a:r>
              <a:rPr lang="en-IN" sz="2000" dirty="0" smtClean="0">
                <a:solidFill>
                  <a:schemeClr val="tx1">
                    <a:lumMod val="85000"/>
                    <a:lumOff val="15000"/>
                  </a:schemeClr>
                </a:solidFill>
              </a:rPr>
              <a:t> </a:t>
            </a:r>
            <a:r>
              <a:rPr lang="en-IN" sz="2000" dirty="0" err="1" smtClean="0">
                <a:solidFill>
                  <a:schemeClr val="tx1">
                    <a:lumMod val="85000"/>
                    <a:lumOff val="15000"/>
                  </a:schemeClr>
                </a:solidFill>
              </a:rPr>
              <a:t>Restricated</a:t>
            </a:r>
            <a:r>
              <a:rPr lang="en-IN" sz="2000" dirty="0" smtClean="0">
                <a:solidFill>
                  <a:schemeClr val="tx1">
                    <a:lumMod val="85000"/>
                    <a:lumOff val="15000"/>
                  </a:schemeClr>
                </a:solidFill>
              </a:rPr>
              <a:t> Access to Sensitive Areas</a:t>
            </a:r>
            <a:endParaRPr lang="en-US" sz="2000" dirty="0">
              <a:solidFill>
                <a:schemeClr val="tx1">
                  <a:lumMod val="85000"/>
                  <a:lumOff val="1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Conclusion:</a:t>
            </a:r>
            <a:endParaRPr lang="en-US" b="1" dirty="0">
              <a:solidFill>
                <a:srgbClr val="FF0000"/>
              </a:solidFill>
            </a:endParaRPr>
          </a:p>
        </p:txBody>
      </p:sp>
      <p:sp>
        <p:nvSpPr>
          <p:cNvPr id="6" name="TextBox 5"/>
          <p:cNvSpPr txBox="1"/>
          <p:nvPr/>
        </p:nvSpPr>
        <p:spPr>
          <a:xfrm>
            <a:off x="1452880" y="1524000"/>
            <a:ext cx="9286240" cy="3416320"/>
          </a:xfrm>
          <a:prstGeom prst="rect">
            <a:avLst/>
          </a:prstGeom>
          <a:noFill/>
        </p:spPr>
        <p:txBody>
          <a:bodyPr wrap="square" rtlCol="0">
            <a:spAutoFit/>
          </a:bodyPr>
          <a:lstStyle/>
          <a:p>
            <a:pPr algn="just"/>
            <a:r>
              <a:rPr lang="en-US" sz="2400" dirty="0" smtClean="0"/>
              <a:t>A fingerprint-based school security system enhances safety by ensuring accurate identification and preventing unauthorized access. It automates attendance, controls entry to restricted areas, secures examinations, and manages visitors efficiently. The system improves school security, reduces manual errors, and enhances transparency with real-time monitoring and parental notifications. By integrating biometric technology, schools can create a safer, smarter, and more organized environment. Implementing this system ensures efficient security management and a secure learning atmosphere for students and staff.</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659" y="887506"/>
            <a:ext cx="11452412" cy="4437529"/>
          </a:xfrm>
        </p:spPr>
        <p:txBody>
          <a:bodyPr>
            <a:normAutofit/>
          </a:bodyPr>
          <a:lstStyle/>
          <a:p>
            <a:pPr marL="514350" indent="-514350" algn="just">
              <a:buFont typeface="+mj-lt"/>
              <a:buAutoNum type="arabicPeriod"/>
            </a:pPr>
            <a:r>
              <a:rPr lang="en-US" sz="2400" dirty="0"/>
              <a:t>A. Smith, "Security and Monitoring Systems in Schools: A Comprehensive Review," International Journal of Education and Security, vol. 12, no. 3, pp. 45-58, Mar. 2023</a:t>
            </a:r>
            <a:r>
              <a:rPr lang="en-US" sz="2400" dirty="0" smtClean="0"/>
              <a:t>.</a:t>
            </a:r>
          </a:p>
          <a:p>
            <a:pPr marL="514350" indent="-514350" algn="just">
              <a:buFont typeface="+mj-lt"/>
              <a:buAutoNum type="arabicPeriod"/>
            </a:pPr>
            <a:r>
              <a:rPr lang="en-US" sz="2400" dirty="0" smtClean="0"/>
              <a:t>J</a:t>
            </a:r>
            <a:r>
              <a:rPr lang="en-US" sz="2400" dirty="0"/>
              <a:t>. Doe and M. Brown, "RFID-Based Attendance System for Schools," IEEE Transactions on Educational Technology, vol. 15, no. 2, pp. 110-118, Apr. 2022</a:t>
            </a:r>
            <a:r>
              <a:rPr lang="en-US" sz="2400" dirty="0" smtClean="0"/>
              <a:t>.</a:t>
            </a:r>
          </a:p>
          <a:p>
            <a:pPr marL="514350" indent="-514350" algn="just">
              <a:buFont typeface="+mj-lt"/>
              <a:buAutoNum type="arabicPeriod"/>
            </a:pPr>
            <a:r>
              <a:rPr lang="en-US" sz="2400" dirty="0" smtClean="0"/>
              <a:t>L</a:t>
            </a:r>
            <a:r>
              <a:rPr lang="en-US" sz="2400" dirty="0"/>
              <a:t>. Patel, R. Kumar, and S. Joshi, "Biometric and RFID Systems for School Security," Proceedings of the International Conference on Security Technologies, pp. 22-29, Jan. 2021</a:t>
            </a:r>
            <a:r>
              <a:rPr lang="en-US" sz="2400" dirty="0" smtClean="0"/>
              <a:t>.</a:t>
            </a:r>
          </a:p>
          <a:p>
            <a:pPr marL="514350" indent="-514350" algn="just">
              <a:buFont typeface="+mj-lt"/>
              <a:buAutoNum type="arabicPeriod"/>
            </a:pPr>
            <a:r>
              <a:rPr lang="en-US" sz="2400" dirty="0" smtClean="0"/>
              <a:t>K</a:t>
            </a:r>
            <a:r>
              <a:rPr lang="en-US" sz="2400" dirty="0"/>
              <a:t>. T. Nguyen, "The Future of School Security: Integrating IoT and RFID," Journal of School Safety and Security, vol. 8, no. 1, pp. 67-75, Feb. 2020</a:t>
            </a:r>
            <a:r>
              <a:rPr lang="en-US" sz="2400" dirty="0" smtClean="0"/>
              <a:t>.</a:t>
            </a:r>
          </a:p>
          <a:p>
            <a:pPr marL="514350" indent="-514350" algn="just">
              <a:buFont typeface="+mj-lt"/>
              <a:buAutoNum type="arabicPeriod"/>
            </a:pPr>
            <a:r>
              <a:rPr lang="en-US" sz="2400" dirty="0" smtClean="0"/>
              <a:t>M</a:t>
            </a:r>
            <a:r>
              <a:rPr lang="en-US" sz="2400" dirty="0"/>
              <a:t>. Singh and P. R. </a:t>
            </a:r>
            <a:r>
              <a:rPr lang="en-US" sz="2400" dirty="0" err="1"/>
              <a:t>Verma</a:t>
            </a:r>
            <a:r>
              <a:rPr lang="en-US" sz="2400" dirty="0"/>
              <a:t>, "A Review of Smart School Systems Using RFID and IoT Technologies," IEEE Access, vol. 11, pp. 5000-5012, May 2023.</a:t>
            </a:r>
          </a:p>
        </p:txBody>
      </p:sp>
      <p:sp>
        <p:nvSpPr>
          <p:cNvPr id="4" name="Title 1"/>
          <p:cNvSpPr>
            <a:spLocks noGrp="1"/>
          </p:cNvSpPr>
          <p:nvPr>
            <p:ph type="title"/>
          </p:nvPr>
        </p:nvSpPr>
        <p:spPr>
          <a:xfrm>
            <a:off x="340659" y="163419"/>
            <a:ext cx="10515600" cy="724087"/>
          </a:xfrm>
        </p:spPr>
        <p:txBody>
          <a:bodyPr/>
          <a:lstStyle/>
          <a:p>
            <a:r>
              <a:rPr lang="en-IN" b="1" dirty="0" smtClean="0">
                <a:solidFill>
                  <a:srgbClr val="FF0000"/>
                </a:solidFill>
              </a:rPr>
              <a:t>References:</a:t>
            </a:r>
            <a:endParaRPr lang="en-IN" b="1" dirty="0">
              <a:solidFill>
                <a:srgbClr val="FF0000"/>
              </a:solidFill>
            </a:endParaRPr>
          </a:p>
        </p:txBody>
      </p:sp>
    </p:spTree>
    <p:extLst>
      <p:ext uri="{BB962C8B-B14F-4D97-AF65-F5344CB8AC3E}">
        <p14:creationId xmlns:p14="http://schemas.microsoft.com/office/powerpoint/2010/main" xmlns="" val="121786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2315"/>
          </a:xfrm>
        </p:spPr>
        <p:txBody>
          <a:bodyPr/>
          <a:lstStyle/>
          <a:p>
            <a:r>
              <a:rPr lang="en-IN" b="1" u="sng" dirty="0" smtClean="0">
                <a:solidFill>
                  <a:srgbClr val="FF0000"/>
                </a:solidFill>
              </a:rPr>
              <a:t>Contents:</a:t>
            </a:r>
            <a:endParaRPr lang="en-US" b="1" u="sng" dirty="0">
              <a:solidFill>
                <a:srgbClr val="FF0000"/>
              </a:solidFill>
            </a:endParaRPr>
          </a:p>
        </p:txBody>
      </p:sp>
      <p:sp>
        <p:nvSpPr>
          <p:cNvPr id="3" name="Content Placeholder 2"/>
          <p:cNvSpPr>
            <a:spLocks noGrp="1"/>
          </p:cNvSpPr>
          <p:nvPr>
            <p:ph idx="1"/>
          </p:nvPr>
        </p:nvSpPr>
        <p:spPr>
          <a:xfrm>
            <a:off x="838200" y="1280160"/>
            <a:ext cx="10515600" cy="5313680"/>
          </a:xfrm>
        </p:spPr>
        <p:txBody>
          <a:bodyPr/>
          <a:lstStyle/>
          <a:p>
            <a:r>
              <a:rPr lang="en-IN" dirty="0" smtClean="0"/>
              <a:t>Problem statement</a:t>
            </a:r>
          </a:p>
          <a:p>
            <a:r>
              <a:rPr lang="en-IN" dirty="0" smtClean="0"/>
              <a:t>Abstract</a:t>
            </a:r>
          </a:p>
          <a:p>
            <a:r>
              <a:rPr lang="en-IN" dirty="0" smtClean="0"/>
              <a:t>Existing System</a:t>
            </a:r>
          </a:p>
          <a:p>
            <a:r>
              <a:rPr lang="en-IN" dirty="0" smtClean="0"/>
              <a:t>Proposed System</a:t>
            </a:r>
          </a:p>
          <a:p>
            <a:r>
              <a:rPr lang="en-IN" dirty="0" smtClean="0"/>
              <a:t>Hardware &amp; Software Requirement</a:t>
            </a:r>
          </a:p>
          <a:p>
            <a:r>
              <a:rPr lang="en-IN" dirty="0" smtClean="0"/>
              <a:t> Block Diagram</a:t>
            </a:r>
          </a:p>
          <a:p>
            <a:r>
              <a:rPr lang="en-IN" dirty="0" smtClean="0"/>
              <a:t>Working ,Result &amp; Output</a:t>
            </a:r>
          </a:p>
          <a:p>
            <a:r>
              <a:rPr lang="en-IN" dirty="0" smtClean="0"/>
              <a:t> Advantages&amp; Applications</a:t>
            </a:r>
          </a:p>
          <a:p>
            <a:r>
              <a:rPr lang="en-IN" dirty="0" smtClean="0"/>
              <a:t>Conclusion</a:t>
            </a:r>
          </a:p>
          <a:p>
            <a:r>
              <a:rPr lang="en-IN" dirty="0" smtClean="0"/>
              <a:t>Reference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438400" y="685800"/>
            <a:ext cx="7315200" cy="5486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Problem statement</a:t>
            </a:r>
            <a:endParaRPr lang="en-US" b="1" dirty="0">
              <a:solidFill>
                <a:srgbClr val="FF0000"/>
              </a:solidFill>
            </a:endParaRPr>
          </a:p>
        </p:txBody>
      </p:sp>
      <p:sp>
        <p:nvSpPr>
          <p:cNvPr id="3" name="Content Placeholder 2"/>
          <p:cNvSpPr>
            <a:spLocks noGrp="1"/>
          </p:cNvSpPr>
          <p:nvPr>
            <p:ph idx="1"/>
          </p:nvPr>
        </p:nvSpPr>
        <p:spPr>
          <a:xfrm>
            <a:off x="838200" y="1825625"/>
            <a:ext cx="10515600" cy="3906960"/>
          </a:xfrm>
        </p:spPr>
        <p:txBody>
          <a:bodyPr>
            <a:normAutofit/>
          </a:bodyPr>
          <a:lstStyle/>
          <a:p>
            <a:r>
              <a:rPr lang="en-US" sz="2000" dirty="0"/>
              <a:t>The current methods of managing student attendance are often time-consuming, prone to errors, and </a:t>
            </a:r>
            <a:r>
              <a:rPr lang="en-US" sz="2000" dirty="0" smtClean="0"/>
              <a:t>lack of </a:t>
            </a:r>
            <a:r>
              <a:rPr lang="en-US" sz="2000" dirty="0"/>
              <a:t>real-time monitoring or security measures to prevent unauthorized access</a:t>
            </a:r>
            <a:r>
              <a:rPr lang="en-US" sz="2000" dirty="0" smtClean="0"/>
              <a:t>.</a:t>
            </a:r>
          </a:p>
          <a:p>
            <a:r>
              <a:rPr lang="en-IN" sz="2000" dirty="0" smtClean="0"/>
              <a:t>Requires teachers or staff to manually record and verify attendance.</a:t>
            </a:r>
          </a:p>
          <a:p>
            <a:r>
              <a:rPr lang="en-IN" sz="2000" dirty="0" smtClean="0"/>
              <a:t>Traditional attendance tracking in schools in time-consuming</a:t>
            </a:r>
            <a:endParaRPr lang="en-US" sz="2000" dirty="0"/>
          </a:p>
        </p:txBody>
      </p:sp>
    </p:spTree>
    <p:extLst>
      <p:ext uri="{BB962C8B-B14F-4D97-AF65-F5344CB8AC3E}">
        <p14:creationId xmlns:p14="http://schemas.microsoft.com/office/powerpoint/2010/main" xmlns="" val="309299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59" y="365125"/>
            <a:ext cx="10515600" cy="1325563"/>
          </a:xfrm>
        </p:spPr>
        <p:txBody>
          <a:bodyPr/>
          <a:lstStyle/>
          <a:p>
            <a:r>
              <a:rPr lang="en-IN" b="1" dirty="0" smtClean="0">
                <a:solidFill>
                  <a:srgbClr val="FF0000"/>
                </a:solidFill>
              </a:rPr>
              <a:t>Abstract</a:t>
            </a:r>
            <a:endParaRPr lang="en-IN" b="1" dirty="0">
              <a:solidFill>
                <a:srgbClr val="FF0000"/>
              </a:solidFill>
            </a:endParaRPr>
          </a:p>
        </p:txBody>
      </p:sp>
      <p:sp>
        <p:nvSpPr>
          <p:cNvPr id="3" name="Content Placeholder 2"/>
          <p:cNvSpPr>
            <a:spLocks noGrp="1"/>
          </p:cNvSpPr>
          <p:nvPr>
            <p:ph idx="1"/>
          </p:nvPr>
        </p:nvSpPr>
        <p:spPr>
          <a:xfrm>
            <a:off x="407894" y="1690688"/>
            <a:ext cx="10515600" cy="4200158"/>
          </a:xfrm>
        </p:spPr>
        <p:txBody>
          <a:bodyPr>
            <a:normAutofit/>
          </a:bodyPr>
          <a:lstStyle/>
          <a:p>
            <a:pPr algn="just"/>
            <a:r>
              <a:rPr lang="en-US" sz="2000" dirty="0"/>
              <a:t>The proposed school security system uses </a:t>
            </a:r>
            <a:r>
              <a:rPr lang="en-US" sz="2000" dirty="0" smtClean="0"/>
              <a:t>finger print sensor </a:t>
            </a:r>
            <a:r>
              <a:rPr lang="en-US" sz="2000" dirty="0"/>
              <a:t>integrated with Arduino Uno and </a:t>
            </a:r>
            <a:r>
              <a:rPr lang="en-US" sz="2000" dirty="0" err="1"/>
              <a:t>NodeMCU</a:t>
            </a:r>
            <a:r>
              <a:rPr lang="en-US" sz="2000" dirty="0"/>
              <a:t> to efficiently monitor and record student attendance in real-time</a:t>
            </a:r>
            <a:r>
              <a:rPr lang="en-US" sz="2000" dirty="0" smtClean="0"/>
              <a:t>.</a:t>
            </a:r>
          </a:p>
          <a:p>
            <a:pPr algn="just"/>
            <a:r>
              <a:rPr lang="en-US" sz="2000" dirty="0" smtClean="0"/>
              <a:t> </a:t>
            </a:r>
            <a:r>
              <a:rPr lang="en-US" sz="2000" dirty="0"/>
              <a:t>Each student </a:t>
            </a:r>
            <a:r>
              <a:rPr lang="en-US" sz="2000" dirty="0" smtClean="0"/>
              <a:t>biometric is taken, </a:t>
            </a:r>
            <a:r>
              <a:rPr lang="en-US" sz="2000" dirty="0"/>
              <a:t>which is scanned upon entry or exit, triggering the system to log the data. </a:t>
            </a:r>
            <a:endParaRPr lang="en-US" sz="2000" dirty="0" smtClean="0"/>
          </a:p>
          <a:p>
            <a:pPr algn="just"/>
            <a:r>
              <a:rPr lang="en-US" sz="2000" dirty="0" smtClean="0"/>
              <a:t>An </a:t>
            </a:r>
            <a:r>
              <a:rPr lang="en-US" sz="2000" dirty="0"/>
              <a:t>LCD screen displays the student's name and status, while a buzzer alerts staff to any unauthorized or delayed actions. </a:t>
            </a:r>
            <a:endParaRPr lang="en-US" sz="2000" dirty="0" smtClean="0"/>
          </a:p>
          <a:p>
            <a:pPr algn="just"/>
            <a:r>
              <a:rPr lang="en-US" sz="2000" dirty="0" smtClean="0"/>
              <a:t>Additionally</a:t>
            </a:r>
            <a:r>
              <a:rPr lang="en-US" sz="2000" dirty="0"/>
              <a:t>, the system sends notifications to administrators and logs all attendance data onto a remote server, accessible through a user-friendly interface</a:t>
            </a:r>
            <a:r>
              <a:rPr lang="en-US" sz="2000" dirty="0" smtClean="0"/>
              <a:t>.</a:t>
            </a:r>
          </a:p>
          <a:p>
            <a:pPr algn="just"/>
            <a:r>
              <a:rPr lang="en-US" sz="2000" dirty="0" smtClean="0"/>
              <a:t> </a:t>
            </a:r>
            <a:r>
              <a:rPr lang="en-US" sz="2000" dirty="0"/>
              <a:t>This centralized system ensures enhanced security, facilitates real-time monitoring, and provides detailed attendance records for school management.</a:t>
            </a:r>
            <a:endParaRPr lang="en-IN" sz="2000" dirty="0"/>
          </a:p>
        </p:txBody>
      </p:sp>
    </p:spTree>
    <p:extLst>
      <p:ext uri="{BB962C8B-B14F-4D97-AF65-F5344CB8AC3E}">
        <p14:creationId xmlns:p14="http://schemas.microsoft.com/office/powerpoint/2010/main" xmlns="" val="2098258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047" y="1556685"/>
            <a:ext cx="11026761" cy="3235124"/>
          </a:xfrm>
        </p:spPr>
        <p:txBody>
          <a:bodyPr>
            <a:normAutofit/>
          </a:bodyPr>
          <a:lstStyle/>
          <a:p>
            <a:pPr algn="just"/>
            <a:r>
              <a:rPr lang="en-US" sz="2000" dirty="0"/>
              <a:t>Existing school security systems typically rely on manual attendance tracking, CCTV </a:t>
            </a:r>
            <a:r>
              <a:rPr lang="en-US" sz="2000" dirty="0" smtClean="0"/>
              <a:t>surveillance.</a:t>
            </a:r>
          </a:p>
          <a:p>
            <a:pPr algn="just"/>
            <a:r>
              <a:rPr lang="en-US" sz="2000" dirty="0" smtClean="0"/>
              <a:t>Manual </a:t>
            </a:r>
            <a:r>
              <a:rPr lang="en-US" sz="2000" dirty="0"/>
              <a:t>systems, such as roll calls or sign-in sheets, are time-consuming, prone to human error, and lack real-time tracking of student movements</a:t>
            </a:r>
            <a:r>
              <a:rPr lang="en-US" sz="2000" dirty="0" smtClean="0"/>
              <a:t>.</a:t>
            </a:r>
          </a:p>
          <a:p>
            <a:pPr algn="just"/>
            <a:r>
              <a:rPr lang="en-US" sz="2000" dirty="0" smtClean="0"/>
              <a:t>CCTV </a:t>
            </a:r>
            <a:r>
              <a:rPr lang="en-US" sz="2000" dirty="0"/>
              <a:t>cameras monitor areas but do not provide individual student tracking or entry/exit logs</a:t>
            </a:r>
            <a:r>
              <a:rPr lang="en-US" sz="2000" dirty="0" smtClean="0"/>
              <a:t>.</a:t>
            </a:r>
          </a:p>
          <a:p>
            <a:pPr algn="just"/>
            <a:r>
              <a:rPr lang="en-US" sz="2000" dirty="0" smtClean="0"/>
              <a:t>These </a:t>
            </a:r>
            <a:r>
              <a:rPr lang="en-US" sz="2000" dirty="0"/>
              <a:t>existing methods often fail to provide comprehensive security and real-time monitoring, resulting in a need for more advanced, automated systems. </a:t>
            </a:r>
          </a:p>
        </p:txBody>
      </p:sp>
      <p:sp>
        <p:nvSpPr>
          <p:cNvPr id="4" name="Title 1"/>
          <p:cNvSpPr>
            <a:spLocks noGrp="1"/>
          </p:cNvSpPr>
          <p:nvPr>
            <p:ph type="title"/>
          </p:nvPr>
        </p:nvSpPr>
        <p:spPr/>
        <p:txBody>
          <a:bodyPr/>
          <a:lstStyle/>
          <a:p>
            <a:r>
              <a:rPr lang="en-IN" b="1" dirty="0" smtClean="0">
                <a:solidFill>
                  <a:srgbClr val="FF0000"/>
                </a:solidFill>
              </a:rPr>
              <a:t>Existing system</a:t>
            </a:r>
            <a:endParaRPr lang="en-IN" b="1" dirty="0">
              <a:solidFill>
                <a:srgbClr val="FF0000"/>
              </a:solidFill>
            </a:endParaRPr>
          </a:p>
        </p:txBody>
      </p:sp>
    </p:spTree>
    <p:extLst>
      <p:ext uri="{BB962C8B-B14F-4D97-AF65-F5344CB8AC3E}">
        <p14:creationId xmlns:p14="http://schemas.microsoft.com/office/powerpoint/2010/main" xmlns="" val="210203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070" y="1626578"/>
            <a:ext cx="10515600" cy="4158760"/>
          </a:xfrm>
        </p:spPr>
        <p:txBody>
          <a:bodyPr>
            <a:normAutofit/>
          </a:bodyPr>
          <a:lstStyle/>
          <a:p>
            <a:pPr marL="0" indent="0" algn="just"/>
            <a:r>
              <a:rPr lang="en-US" sz="2000" dirty="0"/>
              <a:t>The proposed school security system focuses on efficient entry and exit monitoring using </a:t>
            </a:r>
            <a:r>
              <a:rPr lang="en-US" sz="2000" dirty="0" smtClean="0"/>
              <a:t>finger print sensor integrated </a:t>
            </a:r>
            <a:r>
              <a:rPr lang="en-US" sz="2000" dirty="0"/>
              <a:t>with Arduino Uno and </a:t>
            </a:r>
            <a:r>
              <a:rPr lang="en-US" sz="2000" dirty="0" err="1" smtClean="0"/>
              <a:t>NodeMCU</a:t>
            </a:r>
            <a:r>
              <a:rPr lang="en-US" sz="2000" dirty="0" smtClean="0"/>
              <a:t>.</a:t>
            </a:r>
          </a:p>
          <a:p>
            <a:pPr marL="0" indent="0" algn="just"/>
            <a:r>
              <a:rPr lang="en-US" sz="2000" dirty="0" smtClean="0"/>
              <a:t>Each </a:t>
            </a:r>
            <a:r>
              <a:rPr lang="en-US" sz="2000" dirty="0"/>
              <a:t>student </a:t>
            </a:r>
            <a:r>
              <a:rPr lang="en-US" sz="2000" dirty="0" smtClean="0"/>
              <a:t>finger biometric is taken , </a:t>
            </a:r>
            <a:r>
              <a:rPr lang="en-US" sz="2000" dirty="0"/>
              <a:t>which is scanned upon entry or exit, logging the attendance data in real-time. </a:t>
            </a:r>
            <a:endParaRPr lang="en-US" sz="2000" dirty="0" smtClean="0"/>
          </a:p>
          <a:p>
            <a:pPr marL="0" indent="0" algn="just"/>
            <a:r>
              <a:rPr lang="en-US" sz="2000" dirty="0" smtClean="0"/>
              <a:t>This </a:t>
            </a:r>
            <a:r>
              <a:rPr lang="en-US" sz="2000" dirty="0"/>
              <a:t>system enhances security by ensuring that only authorized individuals enter or leave the premises. </a:t>
            </a:r>
          </a:p>
        </p:txBody>
      </p:sp>
      <p:sp>
        <p:nvSpPr>
          <p:cNvPr id="4" name="Title 1"/>
          <p:cNvSpPr>
            <a:spLocks noGrp="1"/>
          </p:cNvSpPr>
          <p:nvPr>
            <p:ph type="title"/>
          </p:nvPr>
        </p:nvSpPr>
        <p:spPr/>
        <p:txBody>
          <a:bodyPr/>
          <a:lstStyle/>
          <a:p>
            <a:r>
              <a:rPr lang="en-IN" b="1" dirty="0" smtClean="0">
                <a:solidFill>
                  <a:srgbClr val="FF0000"/>
                </a:solidFill>
              </a:rPr>
              <a:t>Proposed system</a:t>
            </a:r>
            <a:endParaRPr lang="en-IN" b="1" dirty="0">
              <a:solidFill>
                <a:srgbClr val="FF0000"/>
              </a:solidFill>
            </a:endParaRPr>
          </a:p>
        </p:txBody>
      </p:sp>
    </p:spTree>
    <p:extLst>
      <p:ext uri="{BB962C8B-B14F-4D97-AF65-F5344CB8AC3E}">
        <p14:creationId xmlns:p14="http://schemas.microsoft.com/office/powerpoint/2010/main" xmlns="" val="389876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Requirements:</a:t>
            </a:r>
            <a:endParaRPr lang="en-US" b="1" dirty="0">
              <a:solidFill>
                <a:srgbClr val="FF0000"/>
              </a:solidFill>
            </a:endParaRPr>
          </a:p>
        </p:txBody>
      </p:sp>
      <p:sp>
        <p:nvSpPr>
          <p:cNvPr id="3" name="Text Placeholder 2"/>
          <p:cNvSpPr>
            <a:spLocks noGrp="1"/>
          </p:cNvSpPr>
          <p:nvPr>
            <p:ph type="body" idx="1"/>
          </p:nvPr>
        </p:nvSpPr>
        <p:spPr/>
        <p:txBody>
          <a:bodyPr/>
          <a:lstStyle/>
          <a:p>
            <a:r>
              <a:rPr lang="en-IN" dirty="0" smtClean="0">
                <a:solidFill>
                  <a:schemeClr val="accent1"/>
                </a:solidFill>
              </a:rPr>
              <a:t>Hardware Components:</a:t>
            </a:r>
            <a:endParaRPr lang="en-US" dirty="0">
              <a:solidFill>
                <a:schemeClr val="accent1"/>
              </a:solidFill>
            </a:endParaRPr>
          </a:p>
        </p:txBody>
      </p:sp>
      <p:sp>
        <p:nvSpPr>
          <p:cNvPr id="4" name="Content Placeholder 3"/>
          <p:cNvSpPr>
            <a:spLocks noGrp="1"/>
          </p:cNvSpPr>
          <p:nvPr>
            <p:ph sz="half" idx="2"/>
          </p:nvPr>
        </p:nvSpPr>
        <p:spPr/>
        <p:txBody>
          <a:bodyPr>
            <a:normAutofit/>
          </a:bodyPr>
          <a:lstStyle/>
          <a:p>
            <a:pPr algn="just">
              <a:spcAft>
                <a:spcPts val="0"/>
              </a:spcAft>
            </a:pP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Arduino</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Uno</a:t>
            </a:r>
          </a:p>
          <a:p>
            <a:pPr algn="just">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Node MCU (Wi-Fi Module)</a:t>
            </a:r>
          </a:p>
          <a:p>
            <a:pPr algn="just">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Finger print sensor</a:t>
            </a:r>
          </a:p>
          <a:p>
            <a:pPr algn="just">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LCD Display</a:t>
            </a:r>
          </a:p>
          <a:p>
            <a:pPr algn="just">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Servomotor</a:t>
            </a:r>
          </a:p>
          <a:p>
            <a:pPr algn="just">
              <a:spcAft>
                <a:spcPts val="0"/>
              </a:spcAf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Buzzer</a:t>
            </a:r>
          </a:p>
          <a:p>
            <a:pPr algn="just">
              <a:spcAft>
                <a:spcPts val="0"/>
              </a:spcAft>
            </a:pPr>
            <a:endParaRPr lang="en-US"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buNone/>
            </a:pPr>
            <a:endParaRPr lang="en-US" dirty="0"/>
          </a:p>
        </p:txBody>
      </p:sp>
      <p:sp>
        <p:nvSpPr>
          <p:cNvPr id="5" name="Text Placeholder 4"/>
          <p:cNvSpPr>
            <a:spLocks noGrp="1"/>
          </p:cNvSpPr>
          <p:nvPr>
            <p:ph type="body" sz="quarter" idx="3"/>
          </p:nvPr>
        </p:nvSpPr>
        <p:spPr/>
        <p:txBody>
          <a:bodyPr/>
          <a:lstStyle/>
          <a:p>
            <a:r>
              <a:rPr lang="en-IN" dirty="0" smtClean="0">
                <a:solidFill>
                  <a:schemeClr val="accent1"/>
                </a:solidFill>
              </a:rPr>
              <a:t>Software Components:</a:t>
            </a:r>
            <a:endParaRPr lang="en-US" dirty="0">
              <a:solidFill>
                <a:schemeClr val="accent1"/>
              </a:solidFill>
            </a:endParaRPr>
          </a:p>
        </p:txBody>
      </p:sp>
      <p:sp>
        <p:nvSpPr>
          <p:cNvPr id="6" name="Content Placeholder 5"/>
          <p:cNvSpPr>
            <a:spLocks noGrp="1"/>
          </p:cNvSpPr>
          <p:nvPr>
            <p:ph sz="quarter" idx="4"/>
          </p:nvPr>
        </p:nvSpPr>
        <p:spPr/>
        <p:txBody>
          <a:bodyPr>
            <a:normAutofit/>
          </a:bodyPr>
          <a:lstStyle/>
          <a:p>
            <a:pPr algn="just">
              <a:spcAft>
                <a:spcPts val="0"/>
              </a:spcAft>
            </a:pP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Arduino</a:t>
            </a:r>
            <a:endParaRPr lang="en-US"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0"/>
              </a:spcAft>
            </a:pP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Blynk</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software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5652"/>
          </a:xfrm>
        </p:spPr>
        <p:txBody>
          <a:bodyPr>
            <a:normAutofit fontScale="90000"/>
          </a:bodyPr>
          <a:lstStyle/>
          <a:p>
            <a:r>
              <a:rPr lang="en-IN" sz="1800" b="1" dirty="0" smtClean="0"/>
              <a:t>                                 </a:t>
            </a:r>
            <a:r>
              <a:rPr lang="en-IN" sz="3600" b="1" dirty="0" smtClean="0">
                <a:solidFill>
                  <a:srgbClr val="FF0000"/>
                </a:solidFill>
              </a:rPr>
              <a:t>Hardware  components of Micro Controller:</a:t>
            </a:r>
            <a:endParaRPr lang="en-US" sz="3600" b="1"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0" y="1397000"/>
            <a:ext cx="12191999" cy="5461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329"/>
          </a:xfrm>
          <a:effectLst>
            <a:glow rad="101600">
              <a:schemeClr val="accent2">
                <a:satMod val="175000"/>
                <a:alpha val="40000"/>
              </a:schemeClr>
            </a:glow>
          </a:effectLst>
        </p:spPr>
        <p:txBody>
          <a:bodyPr>
            <a:normAutofit/>
          </a:bodyPr>
          <a:lstStyle/>
          <a:p>
            <a:r>
              <a:rPr lang="en-IN" sz="3200" dirty="0" smtClean="0">
                <a:solidFill>
                  <a:srgbClr val="FF0000"/>
                </a:solidFill>
              </a:rPr>
              <a:t>                       </a:t>
            </a:r>
            <a:r>
              <a:rPr lang="en-IN" sz="3200" b="1" dirty="0" smtClean="0">
                <a:solidFill>
                  <a:srgbClr val="FF0000"/>
                </a:solidFill>
              </a:rPr>
              <a:t>Hardware components: Sensors     </a:t>
            </a:r>
            <a:endParaRPr lang="en-US" sz="3200" b="1" dirty="0">
              <a:solidFill>
                <a:srgbClr val="FF0000"/>
              </a:solidFill>
            </a:endParaRPr>
          </a:p>
        </p:txBody>
      </p:sp>
      <p:pic>
        <p:nvPicPr>
          <p:cNvPr id="3" name="Picture 2"/>
          <p:cNvPicPr/>
          <p:nvPr/>
        </p:nvPicPr>
        <p:blipFill>
          <a:blip r:embed="rId2" cstate="print"/>
          <a:stretch>
            <a:fillRect/>
          </a:stretch>
        </p:blipFill>
        <p:spPr>
          <a:xfrm>
            <a:off x="843281" y="1574800"/>
            <a:ext cx="1840938" cy="2021253"/>
          </a:xfrm>
          <a:prstGeom prst="rect">
            <a:avLst/>
          </a:prstGeom>
          <a:ln>
            <a:solidFill>
              <a:schemeClr val="tx1"/>
            </a:solidFill>
          </a:ln>
          <a:effectLst>
            <a:glow rad="101600">
              <a:schemeClr val="tx1">
                <a:alpha val="60000"/>
              </a:schemeClr>
            </a:glow>
          </a:effectLst>
        </p:spPr>
      </p:pic>
      <p:sp>
        <p:nvSpPr>
          <p:cNvPr id="8" name="TextBox 7"/>
          <p:cNvSpPr txBox="1"/>
          <p:nvPr/>
        </p:nvSpPr>
        <p:spPr>
          <a:xfrm>
            <a:off x="3050930" y="1554536"/>
            <a:ext cx="7438292" cy="2308324"/>
          </a:xfrm>
          <a:prstGeom prst="rect">
            <a:avLst/>
          </a:prstGeom>
          <a:solidFill>
            <a:schemeClr val="bg1"/>
          </a:solidFill>
          <a:ln>
            <a:solidFill>
              <a:schemeClr val="tx1"/>
            </a:solidFill>
          </a:ln>
          <a:effectLst>
            <a:glow rad="228600">
              <a:schemeClr val="tx1">
                <a:alpha val="40000"/>
              </a:schemeClr>
            </a:glow>
          </a:effectLst>
        </p:spPr>
        <p:txBody>
          <a:bodyPr wrap="square" rtlCol="0">
            <a:spAutoFit/>
          </a:bodyPr>
          <a:lstStyle/>
          <a:p>
            <a:r>
              <a:rPr lang="en-US" dirty="0" smtClean="0"/>
              <a:t>A fingerprint sensor in an </a:t>
            </a:r>
            <a:r>
              <a:rPr lang="en-US" dirty="0" err="1" smtClean="0"/>
              <a:t>IoT</a:t>
            </a:r>
            <a:r>
              <a:rPr lang="en-US" dirty="0" smtClean="0"/>
              <a:t>-based security8. Reports Generation: The system generates attendance reports.9. </a:t>
            </a:r>
            <a:r>
              <a:rPr lang="en-US" smtClean="0"/>
              <a:t>Stop: The process ends. </a:t>
            </a:r>
            <a:r>
              <a:rPr lang="en-US" dirty="0" smtClean="0"/>
              <a:t>automation system enables secure access by allowing only authorized users to control appliances through biometric authentication and remote </a:t>
            </a:r>
            <a:r>
              <a:rPr lang="en-US" dirty="0" err="1" smtClean="0"/>
              <a:t>IoT</a:t>
            </a:r>
            <a:r>
              <a:rPr lang="en-US" dirty="0" smtClean="0"/>
              <a:t> integration. The sensor scans and matches fingerprints, and if verified, the microcontroller (ESP32, ESP8266, or </a:t>
            </a:r>
            <a:r>
              <a:rPr lang="en-US" dirty="0" err="1" smtClean="0"/>
              <a:t>Arduino</a:t>
            </a:r>
            <a:r>
              <a:rPr lang="en-US" dirty="0" smtClean="0"/>
              <a:t>) activates a relay to switch appliances on or off. This system can be integrated with </a:t>
            </a:r>
            <a:r>
              <a:rPr lang="en-US" dirty="0" err="1" smtClean="0"/>
              <a:t>IoT</a:t>
            </a:r>
            <a:r>
              <a:rPr lang="en-US" dirty="0" smtClean="0"/>
              <a:t> platforms like </a:t>
            </a:r>
            <a:r>
              <a:rPr lang="en-US" dirty="0" err="1" smtClean="0"/>
              <a:t>Blynk</a:t>
            </a:r>
            <a:r>
              <a:rPr lang="en-US" dirty="0" smtClean="0"/>
              <a:t> or Firebase for remote monitoring and control. </a:t>
            </a:r>
            <a:endParaRPr lang="en-US" dirty="0"/>
          </a:p>
        </p:txBody>
      </p:sp>
      <p:pic>
        <p:nvPicPr>
          <p:cNvPr id="10" name="Picture 9"/>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http://schemas.openxmlformats.org/wordprocessingml/2006/main" xmlns:w14="http://schemas.microsoft.com/office/word/2010/wordml" xmlns:w10="urn:schemas-microsoft-com:office:word" xmlns:w15="http://schemas.microsoft.com/office/word/2012/wordml" xmlns:wpg="http://schemas.microsoft.com/office/word/2010/wordprocessingGroup" xmlns:wpi="http://schemas.microsoft.com/office/word/2010/wordprocessingInk" xmlns:wps="http://schemas.microsoft.com/office/word/2010/wordprocessingShape" xmlns:wpsCustomData="http://www.wps.cn/officeDocument/2013/wpsCustomData" xmlns:a14="http://schemas.microsoft.com/office/drawing/2010/main" xmlns:pic="http://schemas.openxmlformats.org/drawingml/2006/picture" xmlns:lc="http://schemas.openxmlformats.org/drawingml/2006/lockedCanvas" val="0"/>
              </a:ext>
            </a:extLst>
          </a:blip>
          <a:srcRect/>
          <a:stretch>
            <a:fillRect/>
          </a:stretch>
        </p:blipFill>
        <p:spPr>
          <a:xfrm>
            <a:off x="748030" y="4145280"/>
            <a:ext cx="2127250" cy="1605280"/>
          </a:xfrm>
          <a:prstGeom prst="rect">
            <a:avLst/>
          </a:prstGeom>
          <a:noFill/>
          <a:ln>
            <a:noFill/>
          </a:ln>
          <a:effectLst>
            <a:glow rad="101600">
              <a:schemeClr val="tx1">
                <a:alpha val="60000"/>
              </a:schemeClr>
            </a:glow>
          </a:effectLst>
        </p:spPr>
      </p:pic>
      <p:sp>
        <p:nvSpPr>
          <p:cNvPr id="12" name="TextBox 11"/>
          <p:cNvSpPr txBox="1"/>
          <p:nvPr/>
        </p:nvSpPr>
        <p:spPr>
          <a:xfrm>
            <a:off x="1087120" y="5405120"/>
            <a:ext cx="1524000" cy="369332"/>
          </a:xfrm>
          <a:prstGeom prst="rect">
            <a:avLst/>
          </a:prstGeom>
          <a:noFill/>
        </p:spPr>
        <p:txBody>
          <a:bodyPr wrap="square" rtlCol="0">
            <a:spAutoFit/>
          </a:bodyPr>
          <a:lstStyle/>
          <a:p>
            <a:r>
              <a:rPr lang="en-IN" dirty="0" smtClean="0"/>
              <a:t>LCD Display</a:t>
            </a:r>
            <a:endParaRPr lang="en-US" dirty="0"/>
          </a:p>
        </p:txBody>
      </p:sp>
      <p:sp>
        <p:nvSpPr>
          <p:cNvPr id="13" name="TextBox 12"/>
          <p:cNvSpPr txBox="1"/>
          <p:nvPr/>
        </p:nvSpPr>
        <p:spPr>
          <a:xfrm>
            <a:off x="3108960" y="4246880"/>
            <a:ext cx="7416800" cy="1477328"/>
          </a:xfrm>
          <a:prstGeom prst="rect">
            <a:avLst/>
          </a:prstGeom>
          <a:noFill/>
          <a:ln>
            <a:solidFill>
              <a:schemeClr val="tx1"/>
            </a:solidFill>
          </a:ln>
          <a:effectLst>
            <a:glow rad="101600">
              <a:schemeClr val="tx1">
                <a:alpha val="60000"/>
              </a:schemeClr>
            </a:glow>
          </a:effectLst>
        </p:spPr>
        <p:txBody>
          <a:bodyPr wrap="square" rtlCol="0">
            <a:spAutoFit/>
          </a:bodyPr>
          <a:lstStyle/>
          <a:p>
            <a:pPr algn="just"/>
            <a:r>
              <a:rPr lang="en-US" dirty="0" smtClean="0"/>
              <a:t>In </a:t>
            </a:r>
            <a:r>
              <a:rPr lang="en-US" dirty="0" err="1" smtClean="0"/>
              <a:t>IoT</a:t>
            </a:r>
            <a:r>
              <a:rPr lang="en-US" dirty="0" smtClean="0"/>
              <a:t>-based systems, LCD displays are used to show real-time data, sensor readings, and device statuses, providing a user-friendly interface for monitoring and control. LCD displays in </a:t>
            </a:r>
            <a:r>
              <a:rPr lang="en-US" dirty="0" err="1" smtClean="0"/>
              <a:t>IoT</a:t>
            </a:r>
            <a:r>
              <a:rPr lang="en-US" dirty="0" smtClean="0"/>
              <a:t> systems enhance user interaction by displaying alerts, connectivity status, and operational feedback, improving real-time monitoring and automation.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1287</Words>
  <Application>Microsoft Office PowerPoint</Application>
  <PresentationFormat>Custom</PresentationFormat>
  <Paragraphs>107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School security system using Finger print sensor</vt:lpstr>
      <vt:lpstr>Contents:</vt:lpstr>
      <vt:lpstr>Problem statement</vt:lpstr>
      <vt:lpstr>Abstract</vt:lpstr>
      <vt:lpstr>Existing system</vt:lpstr>
      <vt:lpstr>Proposed system</vt:lpstr>
      <vt:lpstr>Requirements:</vt:lpstr>
      <vt:lpstr>                                 Hardware  components of Micro Controller:</vt:lpstr>
      <vt:lpstr>                       Hardware components: Sensors     </vt:lpstr>
      <vt:lpstr>Slide 10</vt:lpstr>
      <vt:lpstr>                  Software Components:</vt:lpstr>
      <vt:lpstr>Slide 12</vt:lpstr>
      <vt:lpstr>Slide 13</vt:lpstr>
      <vt:lpstr>Slide 14</vt:lpstr>
      <vt:lpstr>Slide 15</vt:lpstr>
      <vt:lpstr>Slide 16</vt:lpstr>
      <vt:lpstr>Advantages:</vt:lpstr>
      <vt:lpstr>Conclusion:</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Security System</dc:title>
  <dc:creator>Ameenul Ameen</dc:creator>
  <cp:lastModifiedBy>amuly</cp:lastModifiedBy>
  <cp:revision>45</cp:revision>
  <dcterms:created xsi:type="dcterms:W3CDTF">2024-02-14T14:11:30Z</dcterms:created>
  <dcterms:modified xsi:type="dcterms:W3CDTF">2025-04-09T07:28:11Z</dcterms:modified>
</cp:coreProperties>
</file>