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7" r:id="rId3"/>
    <p:sldId id="280" r:id="rId4"/>
    <p:sldId id="275" r:id="rId5"/>
    <p:sldId id="264" r:id="rId6"/>
    <p:sldId id="266" r:id="rId7"/>
    <p:sldId id="265" r:id="rId8"/>
    <p:sldId id="274" r:id="rId9"/>
    <p:sldId id="276" r:id="rId10"/>
    <p:sldId id="267" r:id="rId11"/>
    <p:sldId id="262" r:id="rId12"/>
    <p:sldId id="268" r:id="rId13"/>
    <p:sldId id="269" r:id="rId14"/>
    <p:sldId id="270" r:id="rId15"/>
    <p:sldId id="271" r:id="rId16"/>
    <p:sldId id="272" r:id="rId17"/>
    <p:sldId id="278" r:id="rId18"/>
    <p:sldId id="279" r:id="rId19"/>
    <p:sldId id="26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202"/>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E7DA2B-94FB-4FAF-893D-9955187007CB}" v="1" dt="2023-10-09T23:10:28.9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anna Vaka" userId="9e28f4d90232c119" providerId="LiveId" clId="{A1E7DA2B-94FB-4FAF-893D-9955187007CB}"/>
    <pc:docChg chg="undo custSel addSld modSld">
      <pc:chgData name="Prasanna Vaka" userId="9e28f4d90232c119" providerId="LiveId" clId="{A1E7DA2B-94FB-4FAF-893D-9955187007CB}" dt="2023-10-09T23:25:16.098" v="504" actId="20577"/>
      <pc:docMkLst>
        <pc:docMk/>
      </pc:docMkLst>
      <pc:sldChg chg="modSp mod">
        <pc:chgData name="Prasanna Vaka" userId="9e28f4d90232c119" providerId="LiveId" clId="{A1E7DA2B-94FB-4FAF-893D-9955187007CB}" dt="2023-10-09T23:25:16.098" v="504" actId="20577"/>
        <pc:sldMkLst>
          <pc:docMk/>
          <pc:sldMk cId="3547436864" sldId="277"/>
        </pc:sldMkLst>
        <pc:spChg chg="mod">
          <ac:chgData name="Prasanna Vaka" userId="9e28f4d90232c119" providerId="LiveId" clId="{A1E7DA2B-94FB-4FAF-893D-9955187007CB}" dt="2023-10-09T23:25:16.098" v="504" actId="20577"/>
          <ac:spMkLst>
            <pc:docMk/>
            <pc:sldMk cId="3547436864" sldId="277"/>
            <ac:spMk id="6" creationId="{922C2D28-6550-3F40-6C7F-1F554C55B39D}"/>
          </ac:spMkLst>
        </pc:spChg>
      </pc:sldChg>
      <pc:sldChg chg="addSp delSp modSp new mod">
        <pc:chgData name="Prasanna Vaka" userId="9e28f4d90232c119" providerId="LiveId" clId="{A1E7DA2B-94FB-4FAF-893D-9955187007CB}" dt="2023-10-09T23:23:49.318" v="502" actId="14100"/>
        <pc:sldMkLst>
          <pc:docMk/>
          <pc:sldMk cId="3675643028" sldId="280"/>
        </pc:sldMkLst>
        <pc:spChg chg="add mod">
          <ac:chgData name="Prasanna Vaka" userId="9e28f4d90232c119" providerId="LiveId" clId="{A1E7DA2B-94FB-4FAF-893D-9955187007CB}" dt="2023-10-09T23:11:20.516" v="118" actId="255"/>
          <ac:spMkLst>
            <pc:docMk/>
            <pc:sldMk cId="3675643028" sldId="280"/>
            <ac:spMk id="4" creationId="{9CC87F89-B446-F231-8C68-28E55A8262EE}"/>
          </ac:spMkLst>
        </pc:spChg>
        <pc:graphicFrameChg chg="add del mod modGraphic">
          <ac:chgData name="Prasanna Vaka" userId="9e28f4d90232c119" providerId="LiveId" clId="{A1E7DA2B-94FB-4FAF-893D-9955187007CB}" dt="2023-10-09T23:04:22.409" v="24" actId="478"/>
          <ac:graphicFrameMkLst>
            <pc:docMk/>
            <pc:sldMk cId="3675643028" sldId="280"/>
            <ac:graphicFrameMk id="2" creationId="{4C4DD290-6895-CCBC-4891-385CC4BCD32D}"/>
          </ac:graphicFrameMkLst>
        </pc:graphicFrameChg>
        <pc:graphicFrameChg chg="add mod modGraphic">
          <ac:chgData name="Prasanna Vaka" userId="9e28f4d90232c119" providerId="LiveId" clId="{A1E7DA2B-94FB-4FAF-893D-9955187007CB}" dt="2023-10-09T23:23:49.318" v="502" actId="14100"/>
          <ac:graphicFrameMkLst>
            <pc:docMk/>
            <pc:sldMk cId="3675643028" sldId="280"/>
            <ac:graphicFrameMk id="3" creationId="{ECBCCEA2-CA35-8581-0EFD-C1CF81554BB2}"/>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EA6DD-52F7-4ABD-8339-A33399FCE49F}" type="datetimeFigureOut">
              <a:rPr lang="en-IN" smtClean="0"/>
              <a:t>10-10-2023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D431F-1B60-4137-878C-9611D0C54A95}" type="slidenum">
              <a:rPr lang="en-IN" smtClean="0"/>
              <a:t>‹#›</a:t>
            </a:fld>
            <a:endParaRPr lang="en-IN"/>
          </a:p>
        </p:txBody>
      </p:sp>
    </p:spTree>
    <p:extLst>
      <p:ext uri="{BB962C8B-B14F-4D97-AF65-F5344CB8AC3E}">
        <p14:creationId xmlns:p14="http://schemas.microsoft.com/office/powerpoint/2010/main" val="2940323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5D431F-1B60-4137-878C-9611D0C54A95}" type="slidenum">
              <a:rPr lang="en-IN" smtClean="0"/>
              <a:t>1</a:t>
            </a:fld>
            <a:endParaRPr lang="en-IN"/>
          </a:p>
        </p:txBody>
      </p:sp>
    </p:spTree>
    <p:extLst>
      <p:ext uri="{BB962C8B-B14F-4D97-AF65-F5344CB8AC3E}">
        <p14:creationId xmlns:p14="http://schemas.microsoft.com/office/powerpoint/2010/main" val="1874072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B7B82-3D97-0C8F-6728-656267FBF9B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1D81C52-AE45-C979-70FE-630BEA09015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43581A-FE48-5741-69B3-60A2BC7F3F4C}"/>
              </a:ext>
            </a:extLst>
          </p:cNvPr>
          <p:cNvSpPr>
            <a:spLocks noGrp="1"/>
          </p:cNvSpPr>
          <p:nvPr>
            <p:ph type="dt" sz="half" idx="10"/>
          </p:nvPr>
        </p:nvSpPr>
        <p:spPr/>
        <p:txBody>
          <a:bodyPr/>
          <a:lstStyle/>
          <a:p>
            <a:fld id="{F98614FF-883F-476F-B81D-D5C7F703CD62}" type="datetimeFigureOut">
              <a:rPr lang="en-IN" smtClean="0"/>
              <a:t>10-10-2023</a:t>
            </a:fld>
            <a:endParaRPr lang="en-IN"/>
          </a:p>
        </p:txBody>
      </p:sp>
      <p:sp>
        <p:nvSpPr>
          <p:cNvPr id="5" name="Footer Placeholder 4">
            <a:extLst>
              <a:ext uri="{FF2B5EF4-FFF2-40B4-BE49-F238E27FC236}">
                <a16:creationId xmlns:a16="http://schemas.microsoft.com/office/drawing/2014/main" id="{E646DF5F-6612-B676-D39C-BB796E9D34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B6DE9-68EB-FE54-FA3A-C1A5AC5C0FA4}"/>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2760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49C4-8CA9-3495-6F8F-E7844B7236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042428-918B-4C18-CD97-32F6C7DEE5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62CA6D-5146-7CC8-09C8-5045056F3529}"/>
              </a:ext>
            </a:extLst>
          </p:cNvPr>
          <p:cNvSpPr>
            <a:spLocks noGrp="1"/>
          </p:cNvSpPr>
          <p:nvPr>
            <p:ph type="dt" sz="half" idx="10"/>
          </p:nvPr>
        </p:nvSpPr>
        <p:spPr/>
        <p:txBody>
          <a:bodyPr/>
          <a:lstStyle/>
          <a:p>
            <a:fld id="{F98614FF-883F-476F-B81D-D5C7F703CD62}" type="datetimeFigureOut">
              <a:rPr lang="en-IN" smtClean="0"/>
              <a:t>10-10-2023</a:t>
            </a:fld>
            <a:endParaRPr lang="en-IN"/>
          </a:p>
        </p:txBody>
      </p:sp>
      <p:sp>
        <p:nvSpPr>
          <p:cNvPr id="5" name="Footer Placeholder 4">
            <a:extLst>
              <a:ext uri="{FF2B5EF4-FFF2-40B4-BE49-F238E27FC236}">
                <a16:creationId xmlns:a16="http://schemas.microsoft.com/office/drawing/2014/main" id="{C9EF218A-2267-155E-B354-CFCDF34509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2E5293-CA8F-C2FF-660B-AE8F54713686}"/>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331578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75800-2C66-36C6-8DF2-95820B1F01D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6E60B3-DDBC-7E6E-AFDF-C1785740E87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073286-2F2B-8D9C-F517-8F5FC26BC0E4}"/>
              </a:ext>
            </a:extLst>
          </p:cNvPr>
          <p:cNvSpPr>
            <a:spLocks noGrp="1"/>
          </p:cNvSpPr>
          <p:nvPr>
            <p:ph type="dt" sz="half" idx="10"/>
          </p:nvPr>
        </p:nvSpPr>
        <p:spPr/>
        <p:txBody>
          <a:bodyPr/>
          <a:lstStyle/>
          <a:p>
            <a:fld id="{F98614FF-883F-476F-B81D-D5C7F703CD62}" type="datetimeFigureOut">
              <a:rPr lang="en-IN" smtClean="0"/>
              <a:t>10-10-2023</a:t>
            </a:fld>
            <a:endParaRPr lang="en-IN"/>
          </a:p>
        </p:txBody>
      </p:sp>
      <p:sp>
        <p:nvSpPr>
          <p:cNvPr id="5" name="Footer Placeholder 4">
            <a:extLst>
              <a:ext uri="{FF2B5EF4-FFF2-40B4-BE49-F238E27FC236}">
                <a16:creationId xmlns:a16="http://schemas.microsoft.com/office/drawing/2014/main" id="{8141DF3E-AD03-ADE8-7118-AA1D9A22DA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F27F5-B8AD-A5B5-D690-00DEBF8485D1}"/>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348099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5FEF-2920-FE75-BD31-BE008DFBD8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E9927A-8F6B-A8EB-8EEB-9ABB0BE307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E15E68-0841-A5C6-7500-7ED01C9C7BB0}"/>
              </a:ext>
            </a:extLst>
          </p:cNvPr>
          <p:cNvSpPr>
            <a:spLocks noGrp="1"/>
          </p:cNvSpPr>
          <p:nvPr>
            <p:ph type="dt" sz="half" idx="10"/>
          </p:nvPr>
        </p:nvSpPr>
        <p:spPr/>
        <p:txBody>
          <a:bodyPr/>
          <a:lstStyle/>
          <a:p>
            <a:fld id="{F98614FF-883F-476F-B81D-D5C7F703CD62}" type="datetimeFigureOut">
              <a:rPr lang="en-IN" smtClean="0"/>
              <a:t>10-10-2023</a:t>
            </a:fld>
            <a:endParaRPr lang="en-IN"/>
          </a:p>
        </p:txBody>
      </p:sp>
      <p:sp>
        <p:nvSpPr>
          <p:cNvPr id="5" name="Footer Placeholder 4">
            <a:extLst>
              <a:ext uri="{FF2B5EF4-FFF2-40B4-BE49-F238E27FC236}">
                <a16:creationId xmlns:a16="http://schemas.microsoft.com/office/drawing/2014/main" id="{E0222766-C364-58A0-8656-47514317E0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160B9C-26F4-21FF-69EF-DE90753F2CBD}"/>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64594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54A35-FB5B-0287-FE44-4E269EF23AB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571117-1977-2F2D-2760-12A06014C6E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C4201F-FEC1-F97B-BB29-EB5BB795FD54}"/>
              </a:ext>
            </a:extLst>
          </p:cNvPr>
          <p:cNvSpPr>
            <a:spLocks noGrp="1"/>
          </p:cNvSpPr>
          <p:nvPr>
            <p:ph type="dt" sz="half" idx="10"/>
          </p:nvPr>
        </p:nvSpPr>
        <p:spPr/>
        <p:txBody>
          <a:bodyPr/>
          <a:lstStyle/>
          <a:p>
            <a:fld id="{F98614FF-883F-476F-B81D-D5C7F703CD62}" type="datetimeFigureOut">
              <a:rPr lang="en-IN" smtClean="0"/>
              <a:t>10-10-2023</a:t>
            </a:fld>
            <a:endParaRPr lang="en-IN"/>
          </a:p>
        </p:txBody>
      </p:sp>
      <p:sp>
        <p:nvSpPr>
          <p:cNvPr id="5" name="Footer Placeholder 4">
            <a:extLst>
              <a:ext uri="{FF2B5EF4-FFF2-40B4-BE49-F238E27FC236}">
                <a16:creationId xmlns:a16="http://schemas.microsoft.com/office/drawing/2014/main" id="{DFE43D5B-0D53-A1EC-D8B5-382F024D91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636106-296C-8722-337F-62D3CCF6DBE0}"/>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378861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4D7F-F555-0EF3-BFF3-0107973492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4941C8-4292-D711-D1B2-1285AFE219D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EA8FCD-F6D6-88BB-AF9E-408AD478D86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A0F86F-D159-7B5E-30DE-C3513D33ADA7}"/>
              </a:ext>
            </a:extLst>
          </p:cNvPr>
          <p:cNvSpPr>
            <a:spLocks noGrp="1"/>
          </p:cNvSpPr>
          <p:nvPr>
            <p:ph type="dt" sz="half" idx="10"/>
          </p:nvPr>
        </p:nvSpPr>
        <p:spPr/>
        <p:txBody>
          <a:bodyPr/>
          <a:lstStyle/>
          <a:p>
            <a:fld id="{F98614FF-883F-476F-B81D-D5C7F703CD62}" type="datetimeFigureOut">
              <a:rPr lang="en-IN" smtClean="0"/>
              <a:t>10-10-2023</a:t>
            </a:fld>
            <a:endParaRPr lang="en-IN"/>
          </a:p>
        </p:txBody>
      </p:sp>
      <p:sp>
        <p:nvSpPr>
          <p:cNvPr id="6" name="Footer Placeholder 5">
            <a:extLst>
              <a:ext uri="{FF2B5EF4-FFF2-40B4-BE49-F238E27FC236}">
                <a16:creationId xmlns:a16="http://schemas.microsoft.com/office/drawing/2014/main" id="{F5880279-1344-C876-A337-92B02C17EC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B1E953-AABA-A5B7-1072-43E88499F416}"/>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2451805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0665D-412B-4CE5-4926-FC1017F7DB04}"/>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95A980-C709-7CDB-6643-AA7D4F51EB5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FA05704-E141-3AAE-4E84-6544629E483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5B3C96-8196-6218-EA9F-9A26146B9F4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3E75FBA-9B40-9432-511B-EDA893378D8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010165-B4CD-8058-5A7D-C1E2473782F1}"/>
              </a:ext>
            </a:extLst>
          </p:cNvPr>
          <p:cNvSpPr>
            <a:spLocks noGrp="1"/>
          </p:cNvSpPr>
          <p:nvPr>
            <p:ph type="dt" sz="half" idx="10"/>
          </p:nvPr>
        </p:nvSpPr>
        <p:spPr/>
        <p:txBody>
          <a:bodyPr/>
          <a:lstStyle/>
          <a:p>
            <a:fld id="{F98614FF-883F-476F-B81D-D5C7F703CD62}" type="datetimeFigureOut">
              <a:rPr lang="en-IN" smtClean="0"/>
              <a:t>10-10-2023</a:t>
            </a:fld>
            <a:endParaRPr lang="en-IN"/>
          </a:p>
        </p:txBody>
      </p:sp>
      <p:sp>
        <p:nvSpPr>
          <p:cNvPr id="8" name="Footer Placeholder 7">
            <a:extLst>
              <a:ext uri="{FF2B5EF4-FFF2-40B4-BE49-F238E27FC236}">
                <a16:creationId xmlns:a16="http://schemas.microsoft.com/office/drawing/2014/main" id="{094881CC-CF60-CE0E-BC06-103341D0EF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9D50F4-5BA4-ADA4-38C4-C93F62BB3641}"/>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1288403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2AEF-51A7-C445-1BC8-29A1808927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A38503-7B97-AB1D-9277-FED58B7A8603}"/>
              </a:ext>
            </a:extLst>
          </p:cNvPr>
          <p:cNvSpPr>
            <a:spLocks noGrp="1"/>
          </p:cNvSpPr>
          <p:nvPr>
            <p:ph type="dt" sz="half" idx="10"/>
          </p:nvPr>
        </p:nvSpPr>
        <p:spPr/>
        <p:txBody>
          <a:bodyPr/>
          <a:lstStyle/>
          <a:p>
            <a:fld id="{F98614FF-883F-476F-B81D-D5C7F703CD62}" type="datetimeFigureOut">
              <a:rPr lang="en-IN" smtClean="0"/>
              <a:t>10-10-2023</a:t>
            </a:fld>
            <a:endParaRPr lang="en-IN"/>
          </a:p>
        </p:txBody>
      </p:sp>
      <p:sp>
        <p:nvSpPr>
          <p:cNvPr id="4" name="Footer Placeholder 3">
            <a:extLst>
              <a:ext uri="{FF2B5EF4-FFF2-40B4-BE49-F238E27FC236}">
                <a16:creationId xmlns:a16="http://schemas.microsoft.com/office/drawing/2014/main" id="{ABCA72C5-50F3-0E5A-92BA-F6929222BF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A6606B-2FEB-4AE3-6B45-87F8DAF04F62}"/>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832743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1B50D2-8061-F6BB-5CC8-F792800BC163}"/>
              </a:ext>
            </a:extLst>
          </p:cNvPr>
          <p:cNvSpPr>
            <a:spLocks noGrp="1"/>
          </p:cNvSpPr>
          <p:nvPr>
            <p:ph type="dt" sz="half" idx="10"/>
          </p:nvPr>
        </p:nvSpPr>
        <p:spPr/>
        <p:txBody>
          <a:bodyPr/>
          <a:lstStyle/>
          <a:p>
            <a:fld id="{F98614FF-883F-476F-B81D-D5C7F703CD62}" type="datetimeFigureOut">
              <a:rPr lang="en-IN" smtClean="0"/>
              <a:t>10-10-2023</a:t>
            </a:fld>
            <a:endParaRPr lang="en-IN"/>
          </a:p>
        </p:txBody>
      </p:sp>
      <p:sp>
        <p:nvSpPr>
          <p:cNvPr id="3" name="Footer Placeholder 2">
            <a:extLst>
              <a:ext uri="{FF2B5EF4-FFF2-40B4-BE49-F238E27FC236}">
                <a16:creationId xmlns:a16="http://schemas.microsoft.com/office/drawing/2014/main" id="{E0C9F812-A2AF-44B2-F2D3-A6170847EC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6D4E4E-13D8-B273-0114-91458C92D180}"/>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331630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A986-F86F-EB53-F991-566018E3297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510ECD-01AB-05C2-7C42-131238D96DA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2D868D-92C5-42A2-80E3-B6A2CA2F065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CE506B7-B7C9-689F-A231-4EB33AFD094E}"/>
              </a:ext>
            </a:extLst>
          </p:cNvPr>
          <p:cNvSpPr>
            <a:spLocks noGrp="1"/>
          </p:cNvSpPr>
          <p:nvPr>
            <p:ph type="dt" sz="half" idx="10"/>
          </p:nvPr>
        </p:nvSpPr>
        <p:spPr/>
        <p:txBody>
          <a:bodyPr/>
          <a:lstStyle/>
          <a:p>
            <a:fld id="{F98614FF-883F-476F-B81D-D5C7F703CD62}" type="datetimeFigureOut">
              <a:rPr lang="en-IN" smtClean="0"/>
              <a:t>10-10-2023</a:t>
            </a:fld>
            <a:endParaRPr lang="en-IN"/>
          </a:p>
        </p:txBody>
      </p:sp>
      <p:sp>
        <p:nvSpPr>
          <p:cNvPr id="6" name="Footer Placeholder 5">
            <a:extLst>
              <a:ext uri="{FF2B5EF4-FFF2-40B4-BE49-F238E27FC236}">
                <a16:creationId xmlns:a16="http://schemas.microsoft.com/office/drawing/2014/main" id="{1F53BB81-50EC-0937-3BA5-5FD23CF514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A9DD15-7D78-A61E-43A2-2004D6E32B33}"/>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1447508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D91B-546D-662B-EC3B-F9153AF9D56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A7E379-D591-232C-51D8-B0BD5C9B0A0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12FE267-7F02-2F94-CE52-F95E90740F8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00091C5-D54D-B35C-671E-78EB83EE50C6}"/>
              </a:ext>
            </a:extLst>
          </p:cNvPr>
          <p:cNvSpPr>
            <a:spLocks noGrp="1"/>
          </p:cNvSpPr>
          <p:nvPr>
            <p:ph type="dt" sz="half" idx="10"/>
          </p:nvPr>
        </p:nvSpPr>
        <p:spPr/>
        <p:txBody>
          <a:bodyPr/>
          <a:lstStyle/>
          <a:p>
            <a:fld id="{F98614FF-883F-476F-B81D-D5C7F703CD62}" type="datetimeFigureOut">
              <a:rPr lang="en-IN" smtClean="0"/>
              <a:t>10-10-2023</a:t>
            </a:fld>
            <a:endParaRPr lang="en-IN"/>
          </a:p>
        </p:txBody>
      </p:sp>
      <p:sp>
        <p:nvSpPr>
          <p:cNvPr id="6" name="Footer Placeholder 5">
            <a:extLst>
              <a:ext uri="{FF2B5EF4-FFF2-40B4-BE49-F238E27FC236}">
                <a16:creationId xmlns:a16="http://schemas.microsoft.com/office/drawing/2014/main" id="{48012375-C527-7E0F-4970-2DF9BAA9EF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C641D6-F781-E90A-BE22-33AEADE73ACE}"/>
              </a:ext>
            </a:extLst>
          </p:cNvPr>
          <p:cNvSpPr>
            <a:spLocks noGrp="1"/>
          </p:cNvSpPr>
          <p:nvPr>
            <p:ph type="sldNum" sz="quarter" idx="12"/>
          </p:nvPr>
        </p:nvSpPr>
        <p:spPr/>
        <p:txBody>
          <a:bodyPr/>
          <a:lstStyle/>
          <a:p>
            <a:fld id="{31958867-1DDC-4412-8EC2-97F2AFA60749}" type="slidenum">
              <a:rPr lang="en-IN" smtClean="0"/>
              <a:t>‹#›</a:t>
            </a:fld>
            <a:endParaRPr lang="en-IN"/>
          </a:p>
        </p:txBody>
      </p:sp>
    </p:spTree>
    <p:extLst>
      <p:ext uri="{BB962C8B-B14F-4D97-AF65-F5344CB8AC3E}">
        <p14:creationId xmlns:p14="http://schemas.microsoft.com/office/powerpoint/2010/main" val="718206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9412E8-C2B2-07D3-4DE2-A518BE27968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CBBB72-3F9E-4945-41FE-51441C19E3D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C31827-7F9A-52F3-9647-1DC3B822E68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98614FF-883F-476F-B81D-D5C7F703CD62}" type="datetimeFigureOut">
              <a:rPr lang="en-IN" smtClean="0"/>
              <a:t>10-10-2023</a:t>
            </a:fld>
            <a:endParaRPr lang="en-IN"/>
          </a:p>
        </p:txBody>
      </p:sp>
      <p:sp>
        <p:nvSpPr>
          <p:cNvPr id="5" name="Footer Placeholder 4">
            <a:extLst>
              <a:ext uri="{FF2B5EF4-FFF2-40B4-BE49-F238E27FC236}">
                <a16:creationId xmlns:a16="http://schemas.microsoft.com/office/drawing/2014/main" id="{C85B78BF-25EE-99F8-3835-7A02DE7C05E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529579-5855-3BE5-8017-E4CCCF062FB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958867-1DDC-4412-8EC2-97F2AFA60749}" type="slidenum">
              <a:rPr lang="en-IN" smtClean="0"/>
              <a:t>‹#›</a:t>
            </a:fld>
            <a:endParaRPr lang="en-IN"/>
          </a:p>
        </p:txBody>
      </p:sp>
    </p:spTree>
    <p:extLst>
      <p:ext uri="{BB962C8B-B14F-4D97-AF65-F5344CB8AC3E}">
        <p14:creationId xmlns:p14="http://schemas.microsoft.com/office/powerpoint/2010/main" val="760562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F7C7-6A74-AB5B-8099-8E05F2195942}"/>
              </a:ext>
            </a:extLst>
          </p:cNvPr>
          <p:cNvSpPr>
            <a:spLocks noGrp="1"/>
          </p:cNvSpPr>
          <p:nvPr>
            <p:ph type="ctrTitle"/>
          </p:nvPr>
        </p:nvSpPr>
        <p:spPr>
          <a:xfrm>
            <a:off x="-131685" y="206101"/>
            <a:ext cx="8479973" cy="1069307"/>
          </a:xfrm>
          <a:noFill/>
          <a:ln>
            <a:noFill/>
          </a:ln>
        </p:spPr>
        <p:style>
          <a:lnRef idx="0">
            <a:scrgbClr r="0" g="0" b="0"/>
          </a:lnRef>
          <a:fillRef idx="0">
            <a:scrgbClr r="0" g="0" b="0"/>
          </a:fillRef>
          <a:effectRef idx="0">
            <a:scrgbClr r="0" g="0" b="0"/>
          </a:effectRef>
          <a:fontRef idx="minor">
            <a:schemeClr val="accent2"/>
          </a:fontRef>
        </p:style>
        <p:txBody>
          <a:bodyPr>
            <a:noAutofit/>
          </a:bodyPr>
          <a:lstStyle/>
          <a:p>
            <a:pPr>
              <a:lnSpc>
                <a:spcPct val="100000"/>
              </a:lnSpc>
            </a:pPr>
            <a:r>
              <a:rPr lang="en-US" sz="3600" b="1" dirty="0">
                <a:effectLst>
                  <a:outerShdw blurRad="38100" dist="38100" dir="2700000" algn="tl">
                    <a:srgbClr val="000000">
                      <a:alpha val="43137"/>
                    </a:srgbClr>
                  </a:outerShdw>
                </a:effectLst>
                <a:latin typeface="Times New Roman" panose="02020603050405020304" pitchFamily="18" charset="0"/>
              </a:rPr>
              <a:t>INFRASTRUCTURE MANAGEMENT SYSTEM</a:t>
            </a:r>
            <a:endParaRPr lang="en-IN" sz="6600"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45303C75-195B-12E0-413C-B5A1B2B501BE}"/>
              </a:ext>
            </a:extLst>
          </p:cNvPr>
          <p:cNvSpPr txBox="1"/>
          <p:nvPr/>
        </p:nvSpPr>
        <p:spPr>
          <a:xfrm>
            <a:off x="1250416" y="5445837"/>
            <a:ext cx="6643165" cy="1200329"/>
          </a:xfrm>
          <a:prstGeom prst="rect">
            <a:avLst/>
          </a:prstGeom>
          <a:noFill/>
        </p:spPr>
        <p:txBody>
          <a:bodyPr wrap="none" rtlCol="0">
            <a:spAutoFit/>
          </a:bodyPr>
          <a:lstStyle/>
          <a:p>
            <a:pPr algn="ctr"/>
            <a:r>
              <a:rPr lang="en-IN" sz="2400" b="1" dirty="0">
                <a:latin typeface="Times New Roman" panose="02020603050405020304" pitchFamily="18" charset="0"/>
                <a:cs typeface="Times New Roman" panose="02020603050405020304" pitchFamily="18" charset="0"/>
              </a:rPr>
              <a:t>Department of Information Technology</a:t>
            </a:r>
          </a:p>
          <a:p>
            <a:pPr algn="ctr"/>
            <a:r>
              <a:rPr lang="en-IN" sz="2400" b="1" dirty="0">
                <a:latin typeface="Times New Roman" panose="02020603050405020304" pitchFamily="18" charset="0"/>
                <a:cs typeface="Times New Roman" panose="02020603050405020304" pitchFamily="18" charset="0"/>
              </a:rPr>
              <a:t>Vasireddy Venkatadri Institute of Technology</a:t>
            </a:r>
          </a:p>
          <a:p>
            <a:pPr algn="ctr"/>
            <a:r>
              <a:rPr lang="en-IN" sz="2400" b="1" dirty="0">
                <a:latin typeface="Times New Roman" panose="02020603050405020304" pitchFamily="18" charset="0"/>
                <a:cs typeface="Times New Roman" panose="02020603050405020304" pitchFamily="18" charset="0"/>
              </a:rPr>
              <a:t>Padakakani Mandal, Namburu, Gunturu-522508</a:t>
            </a:r>
          </a:p>
        </p:txBody>
      </p:sp>
      <p:pic>
        <p:nvPicPr>
          <p:cNvPr id="1026" name="Picture 2">
            <a:extLst>
              <a:ext uri="{FF2B5EF4-FFF2-40B4-BE49-F238E27FC236}">
                <a16:creationId xmlns:a16="http://schemas.microsoft.com/office/drawing/2014/main" id="{6FC8150C-DAB6-2BB0-F059-6EDD37ED4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703" y="3453910"/>
            <a:ext cx="1869415" cy="1304243"/>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5B7D8486-C064-DD64-27F5-4160B3777AFD}"/>
              </a:ext>
            </a:extLst>
          </p:cNvPr>
          <p:cNvSpPr txBox="1">
            <a:spLocks/>
          </p:cNvSpPr>
          <p:nvPr/>
        </p:nvSpPr>
        <p:spPr>
          <a:xfrm>
            <a:off x="1356852" y="1563329"/>
            <a:ext cx="6430295" cy="1865671"/>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nSpc>
                <a:spcPct val="100000"/>
              </a:lnSpc>
              <a:spcBef>
                <a:spcPts val="0"/>
              </a:spcBef>
            </a:pPr>
            <a:r>
              <a:rPr lang="en-IN" sz="2400" b="1" dirty="0">
                <a:latin typeface="Times New Roman" panose="02020603050405020304" pitchFamily="18" charset="0"/>
                <a:cs typeface="Times New Roman" panose="02020603050405020304" pitchFamily="18" charset="0"/>
              </a:rPr>
              <a:t>Under The Supervision  of </a:t>
            </a:r>
          </a:p>
          <a:p>
            <a:pPr>
              <a:lnSpc>
                <a:spcPct val="100000"/>
              </a:lnSpc>
              <a:spcBef>
                <a:spcPts val="0"/>
              </a:spcBef>
            </a:pPr>
            <a:r>
              <a:rPr lang="en-US" sz="2400" dirty="0">
                <a:effectLst/>
                <a:latin typeface="Bahnschrift SemiBold" panose="020B0502040204020203" pitchFamily="34" charset="0"/>
                <a:ea typeface="Calibri" panose="020F0502020204030204" pitchFamily="34" charset="0"/>
              </a:rPr>
              <a:t>Mr. Y. Suresh</a:t>
            </a:r>
            <a:r>
              <a:rPr lang="en-IN" sz="2400" dirty="0">
                <a:latin typeface="Bahnschrift SemiBold" panose="020B0502040204020203" pitchFamily="34"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M.Tech(Ph.D)</a:t>
            </a:r>
            <a:r>
              <a:rPr lang="en-IN" sz="1100" dirty="0">
                <a:latin typeface="Times New Roman" panose="02020603050405020304" pitchFamily="18" charset="0"/>
                <a:cs typeface="Times New Roman" panose="02020603050405020304" pitchFamily="18" charset="0"/>
              </a:rPr>
              <a:t>;</a:t>
            </a:r>
          </a:p>
          <a:p>
            <a:pPr>
              <a:lnSpc>
                <a:spcPct val="100000"/>
              </a:lnSpc>
              <a:spcBef>
                <a:spcPts val="0"/>
              </a:spcBef>
            </a:pPr>
            <a:r>
              <a:rPr lang="en-IN" sz="2400" dirty="0">
                <a:latin typeface="Times New Roman" panose="02020603050405020304" pitchFamily="18" charset="0"/>
                <a:cs typeface="Times New Roman" panose="02020603050405020304" pitchFamily="18" charset="0"/>
              </a:rPr>
              <a:t>Assistant Professor</a:t>
            </a:r>
          </a:p>
        </p:txBody>
      </p:sp>
    </p:spTree>
    <p:extLst>
      <p:ext uri="{BB962C8B-B14F-4D97-AF65-F5344CB8AC3E}">
        <p14:creationId xmlns:p14="http://schemas.microsoft.com/office/powerpoint/2010/main" val="1225760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82294A-C73B-6272-1A5E-634E7C62D8FF}"/>
              </a:ext>
            </a:extLst>
          </p:cNvPr>
          <p:cNvSpPr txBox="1"/>
          <p:nvPr/>
        </p:nvSpPr>
        <p:spPr>
          <a:xfrm flipH="1">
            <a:off x="2031837" y="78659"/>
            <a:ext cx="6492732"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SYSTEM REQUIREMENTS</a:t>
            </a:r>
            <a:r>
              <a:rPr lang="en-IN" sz="1800" dirty="0">
                <a:latin typeface="Times New Roman" panose="02020603050405020304" pitchFamily="18" charset="0"/>
                <a:cs typeface="Times New Roman" panose="02020603050405020304" pitchFamily="18" charset="0"/>
              </a:rPr>
              <a:t>	</a:t>
            </a:r>
            <a:endParaRPr lang="en-IN" dirty="0"/>
          </a:p>
        </p:txBody>
      </p:sp>
      <p:sp>
        <p:nvSpPr>
          <p:cNvPr id="5" name="TextBox 4">
            <a:extLst>
              <a:ext uri="{FF2B5EF4-FFF2-40B4-BE49-F238E27FC236}">
                <a16:creationId xmlns:a16="http://schemas.microsoft.com/office/drawing/2014/main" id="{E8FC1ECB-CB31-4CC8-3DAA-456F04A74FEF}"/>
              </a:ext>
            </a:extLst>
          </p:cNvPr>
          <p:cNvSpPr txBox="1"/>
          <p:nvPr/>
        </p:nvSpPr>
        <p:spPr>
          <a:xfrm>
            <a:off x="496528" y="720212"/>
            <a:ext cx="8406582" cy="2308324"/>
          </a:xfrm>
          <a:prstGeom prst="rect">
            <a:avLst/>
          </a:prstGeom>
          <a:noFill/>
        </p:spPr>
        <p:txBody>
          <a:bodyPr wrap="square" rtlCol="0">
            <a:spAutoFit/>
          </a:bodyPr>
          <a:lstStyle/>
          <a:p>
            <a:r>
              <a:rPr lang="en-IN" sz="2400" dirty="0">
                <a:cs typeface="Arial" panose="020B0604020202020204" pitchFamily="34" charset="0"/>
              </a:rPr>
              <a:t>SOFTWARE REQUIREMENTS:</a:t>
            </a:r>
          </a:p>
          <a:p>
            <a:endParaRPr lang="en-IN" sz="2400" dirty="0">
              <a:cs typeface="Arial" panose="020B0604020202020204" pitchFamily="34" charset="0"/>
            </a:endParaRPr>
          </a:p>
          <a:p>
            <a:pPr marL="342900" indent="-342900">
              <a:buFont typeface="Arial" panose="020B0604020202020204" pitchFamily="34" charset="0"/>
              <a:buChar char="•"/>
            </a:pPr>
            <a:r>
              <a:rPr lang="en-IN" sz="2400" dirty="0">
                <a:cs typeface="Arial" panose="020B0604020202020204" pitchFamily="34" charset="0"/>
              </a:rPr>
              <a:t>Visual studio</a:t>
            </a:r>
          </a:p>
          <a:p>
            <a:pPr marL="342900" indent="-342900">
              <a:buFont typeface="Arial" panose="020B0604020202020204" pitchFamily="34" charset="0"/>
              <a:buChar char="•"/>
            </a:pPr>
            <a:endParaRPr lang="en-IN" sz="2400" dirty="0">
              <a:cs typeface="Arial" panose="020B0604020202020204" pitchFamily="34" charset="0"/>
            </a:endParaRPr>
          </a:p>
          <a:p>
            <a:pPr marL="342900" indent="-342900">
              <a:buFont typeface="Arial" panose="020B0604020202020204" pitchFamily="34" charset="0"/>
              <a:buChar char="•"/>
            </a:pPr>
            <a:r>
              <a:rPr lang="en-IN" sz="2400" dirty="0">
                <a:cs typeface="Arial" panose="020B0604020202020204" pitchFamily="34" charset="0"/>
              </a:rPr>
              <a:t>XAMPP(MYSQL,PHP)</a:t>
            </a:r>
          </a:p>
          <a:p>
            <a:endParaRPr lang="en-IN" sz="2400" b="1" dirty="0"/>
          </a:p>
        </p:txBody>
      </p:sp>
      <p:sp>
        <p:nvSpPr>
          <p:cNvPr id="2" name="TextBox 1">
            <a:extLst>
              <a:ext uri="{FF2B5EF4-FFF2-40B4-BE49-F238E27FC236}">
                <a16:creationId xmlns:a16="http://schemas.microsoft.com/office/drawing/2014/main" id="{38054FC6-4878-69AE-F8C9-7B235DC90B21}"/>
              </a:ext>
            </a:extLst>
          </p:cNvPr>
          <p:cNvSpPr txBox="1"/>
          <p:nvPr/>
        </p:nvSpPr>
        <p:spPr>
          <a:xfrm>
            <a:off x="3170143" y="3429000"/>
            <a:ext cx="5615637" cy="2677656"/>
          </a:xfrm>
          <a:prstGeom prst="rect">
            <a:avLst/>
          </a:prstGeom>
          <a:noFill/>
        </p:spPr>
        <p:txBody>
          <a:bodyPr wrap="square" rtlCol="0">
            <a:spAutoFit/>
          </a:bodyPr>
          <a:lstStyle/>
          <a:p>
            <a:r>
              <a:rPr lang="en-IN" sz="2400" dirty="0">
                <a:cs typeface="Arial" panose="020B0604020202020204" pitchFamily="34" charset="0"/>
              </a:rPr>
              <a:t>HARDWARE REQUIREMENTS:</a:t>
            </a:r>
          </a:p>
          <a:p>
            <a:endParaRPr lang="en-IN" sz="2400" dirty="0">
              <a:cs typeface="Arial" panose="020B0604020202020204" pitchFamily="34" charset="0"/>
            </a:endParaRPr>
          </a:p>
          <a:p>
            <a:r>
              <a:rPr lang="en-IN" sz="2400" dirty="0">
                <a:cs typeface="Arial" panose="020B0604020202020204" pitchFamily="34" charset="0"/>
              </a:rPr>
              <a:t>Ram          : Minimum 4Gb</a:t>
            </a:r>
          </a:p>
          <a:p>
            <a:endParaRPr lang="en-IN" sz="2400" dirty="0">
              <a:cs typeface="Arial" panose="020B0604020202020204" pitchFamily="34" charset="0"/>
            </a:endParaRPr>
          </a:p>
          <a:p>
            <a:r>
              <a:rPr lang="en-IN" sz="2400" dirty="0">
                <a:cs typeface="Arial" panose="020B0604020202020204" pitchFamily="34" charset="0"/>
              </a:rPr>
              <a:t>Rom           : Minimum 256 Gb</a:t>
            </a:r>
          </a:p>
          <a:p>
            <a:endParaRPr lang="en-IN" sz="2400" dirty="0">
              <a:cs typeface="Arial" panose="020B0604020202020204" pitchFamily="34" charset="0"/>
            </a:endParaRPr>
          </a:p>
          <a:p>
            <a:r>
              <a:rPr lang="en-IN" sz="2400" dirty="0">
                <a:cs typeface="Arial" panose="020B0604020202020204" pitchFamily="34" charset="0"/>
              </a:rPr>
              <a:t>Processor : I3 or equivalent processor </a:t>
            </a:r>
          </a:p>
        </p:txBody>
      </p:sp>
    </p:spTree>
    <p:extLst>
      <p:ext uri="{BB962C8B-B14F-4D97-AF65-F5344CB8AC3E}">
        <p14:creationId xmlns:p14="http://schemas.microsoft.com/office/powerpoint/2010/main" val="25054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0DD3DA3-2EAE-3870-F40E-7CA665A0EBC0}"/>
              </a:ext>
            </a:extLst>
          </p:cNvPr>
          <p:cNvSpPr txBox="1">
            <a:spLocks noGrp="1"/>
          </p:cNvSpPr>
          <p:nvPr>
            <p:ph idx="1"/>
          </p:nvPr>
        </p:nvSpPr>
        <p:spPr>
          <a:xfrm>
            <a:off x="3342262" y="228935"/>
            <a:ext cx="2370280" cy="590931"/>
          </a:xfrm>
          <a:prstGeom prst="rect">
            <a:avLst/>
          </a:prstGeom>
          <a:noFill/>
        </p:spPr>
        <p:txBody>
          <a:bodyPr wrap="square" rtlCol="0">
            <a:spAutoFit/>
          </a:bodyPr>
          <a:lstStyle/>
          <a:p>
            <a:pPr marL="0" indent="0">
              <a:buNone/>
            </a:pPr>
            <a:r>
              <a:rPr lang="en-IN" sz="3600" dirty="0">
                <a:latin typeface="Times New Roman" panose="02020603050405020304" pitchFamily="18" charset="0"/>
                <a:cs typeface="Times New Roman" panose="02020603050405020304" pitchFamily="18" charset="0"/>
              </a:rPr>
              <a:t>DESIGN</a:t>
            </a:r>
          </a:p>
        </p:txBody>
      </p:sp>
      <p:sp>
        <p:nvSpPr>
          <p:cNvPr id="2" name="TextBox 1">
            <a:extLst>
              <a:ext uri="{FF2B5EF4-FFF2-40B4-BE49-F238E27FC236}">
                <a16:creationId xmlns:a16="http://schemas.microsoft.com/office/drawing/2014/main" id="{0E87BD2E-4A93-302C-8FCE-84A412FCF520}"/>
              </a:ext>
            </a:extLst>
          </p:cNvPr>
          <p:cNvSpPr txBox="1"/>
          <p:nvPr/>
        </p:nvSpPr>
        <p:spPr>
          <a:xfrm>
            <a:off x="393291" y="589033"/>
            <a:ext cx="3696928"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USE CASE DIAGRAM</a:t>
            </a:r>
            <a:r>
              <a:rPr lang="en-IN" dirty="0"/>
              <a:t>: </a:t>
            </a:r>
          </a:p>
        </p:txBody>
      </p:sp>
      <p:pic>
        <p:nvPicPr>
          <p:cNvPr id="6" name="Picture 5">
            <a:extLst>
              <a:ext uri="{FF2B5EF4-FFF2-40B4-BE49-F238E27FC236}">
                <a16:creationId xmlns:a16="http://schemas.microsoft.com/office/drawing/2014/main" id="{0AEBC661-368C-B080-F945-7EDFFDB24EAC}"/>
              </a:ext>
            </a:extLst>
          </p:cNvPr>
          <p:cNvPicPr>
            <a:picLocks noChangeAspect="1"/>
          </p:cNvPicPr>
          <p:nvPr/>
        </p:nvPicPr>
        <p:blipFill>
          <a:blip r:embed="rId2"/>
          <a:stretch>
            <a:fillRect/>
          </a:stretch>
        </p:blipFill>
        <p:spPr>
          <a:xfrm>
            <a:off x="1054817" y="1179964"/>
            <a:ext cx="7034366" cy="5249527"/>
          </a:xfrm>
          <a:prstGeom prst="rect">
            <a:avLst/>
          </a:prstGeom>
        </p:spPr>
      </p:pic>
    </p:spTree>
    <p:extLst>
      <p:ext uri="{BB962C8B-B14F-4D97-AF65-F5344CB8AC3E}">
        <p14:creationId xmlns:p14="http://schemas.microsoft.com/office/powerpoint/2010/main" val="569611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28B77-2406-85DB-9F75-5F77E0D0FE92}"/>
              </a:ext>
            </a:extLst>
          </p:cNvPr>
          <p:cNvSpPr txBox="1"/>
          <p:nvPr/>
        </p:nvSpPr>
        <p:spPr>
          <a:xfrm>
            <a:off x="570271" y="255639"/>
            <a:ext cx="3490452"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CLASS DIAGRAM</a:t>
            </a:r>
            <a:r>
              <a:rPr lang="en-IN" dirty="0"/>
              <a:t>:</a:t>
            </a:r>
          </a:p>
        </p:txBody>
      </p:sp>
      <p:pic>
        <p:nvPicPr>
          <p:cNvPr id="5" name="Picture 4">
            <a:extLst>
              <a:ext uri="{FF2B5EF4-FFF2-40B4-BE49-F238E27FC236}">
                <a16:creationId xmlns:a16="http://schemas.microsoft.com/office/drawing/2014/main" id="{FC64DF22-C24E-17FC-FE6F-98BE107EA948}"/>
              </a:ext>
            </a:extLst>
          </p:cNvPr>
          <p:cNvPicPr>
            <a:picLocks noChangeAspect="1"/>
          </p:cNvPicPr>
          <p:nvPr/>
        </p:nvPicPr>
        <p:blipFill>
          <a:blip r:embed="rId2"/>
          <a:stretch>
            <a:fillRect/>
          </a:stretch>
        </p:blipFill>
        <p:spPr>
          <a:xfrm>
            <a:off x="570271" y="717304"/>
            <a:ext cx="7743825" cy="5981700"/>
          </a:xfrm>
          <a:prstGeom prst="rect">
            <a:avLst/>
          </a:prstGeom>
        </p:spPr>
      </p:pic>
    </p:spTree>
    <p:extLst>
      <p:ext uri="{BB962C8B-B14F-4D97-AF65-F5344CB8AC3E}">
        <p14:creationId xmlns:p14="http://schemas.microsoft.com/office/powerpoint/2010/main" val="691336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8279F-8A80-7DB0-21DF-3BEC5CF13480}"/>
              </a:ext>
            </a:extLst>
          </p:cNvPr>
          <p:cNvSpPr txBox="1"/>
          <p:nvPr/>
        </p:nvSpPr>
        <p:spPr>
          <a:xfrm>
            <a:off x="226142" y="235975"/>
            <a:ext cx="2084439" cy="830997"/>
          </a:xfrm>
          <a:prstGeom prst="rect">
            <a:avLst/>
          </a:prstGeom>
          <a:noFill/>
        </p:spPr>
        <p:txBody>
          <a:bodyPr wrap="square" rtlCol="0">
            <a:spAutoFit/>
          </a:bodyPr>
          <a:lstStyle/>
          <a:p>
            <a:r>
              <a:rPr lang="en-IN" sz="2400" dirty="0"/>
              <a:t>SEQUENCE DIAGRAM</a:t>
            </a:r>
            <a:r>
              <a:rPr lang="en-IN" dirty="0"/>
              <a:t>:</a:t>
            </a:r>
          </a:p>
        </p:txBody>
      </p:sp>
      <p:sp>
        <p:nvSpPr>
          <p:cNvPr id="3" name="AutoShape 2">
            <a:extLst>
              <a:ext uri="{FF2B5EF4-FFF2-40B4-BE49-F238E27FC236}">
                <a16:creationId xmlns:a16="http://schemas.microsoft.com/office/drawing/2014/main" id="{5DE8F43C-8C6B-3CA3-945E-32D65E6EF543}"/>
              </a:ext>
            </a:extLst>
          </p:cNvPr>
          <p:cNvSpPr>
            <a:spLocks noChangeAspect="1" noChangeArrowheads="1"/>
          </p:cNvSpPr>
          <p:nvPr/>
        </p:nvSpPr>
        <p:spPr bwMode="auto">
          <a:xfrm>
            <a:off x="1919748" y="776748"/>
            <a:ext cx="6585154" cy="65851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D5B2E0FA-8385-50DA-260F-5B95CED3AA35}"/>
              </a:ext>
            </a:extLst>
          </p:cNvPr>
          <p:cNvPicPr>
            <a:picLocks noChangeAspect="1"/>
          </p:cNvPicPr>
          <p:nvPr/>
        </p:nvPicPr>
        <p:blipFill>
          <a:blip r:embed="rId2"/>
          <a:stretch>
            <a:fillRect/>
          </a:stretch>
        </p:blipFill>
        <p:spPr>
          <a:xfrm>
            <a:off x="2448232" y="215839"/>
            <a:ext cx="4776019" cy="6213405"/>
          </a:xfrm>
          <a:prstGeom prst="rect">
            <a:avLst/>
          </a:prstGeom>
        </p:spPr>
      </p:pic>
    </p:spTree>
    <p:extLst>
      <p:ext uri="{BB962C8B-B14F-4D97-AF65-F5344CB8AC3E}">
        <p14:creationId xmlns:p14="http://schemas.microsoft.com/office/powerpoint/2010/main" val="3774621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C476C2-E135-C12F-F48F-10D083F89B05}"/>
              </a:ext>
            </a:extLst>
          </p:cNvPr>
          <p:cNvSpPr txBox="1"/>
          <p:nvPr/>
        </p:nvSpPr>
        <p:spPr>
          <a:xfrm>
            <a:off x="412955" y="216310"/>
            <a:ext cx="487680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EXECUTION</a:t>
            </a:r>
          </a:p>
        </p:txBody>
      </p:sp>
      <p:pic>
        <p:nvPicPr>
          <p:cNvPr id="4" name="Picture 3">
            <a:extLst>
              <a:ext uri="{FF2B5EF4-FFF2-40B4-BE49-F238E27FC236}">
                <a16:creationId xmlns:a16="http://schemas.microsoft.com/office/drawing/2014/main" id="{71C0FE76-1B47-27A2-0960-30DE4DE4FB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140" y="722737"/>
            <a:ext cx="3854245" cy="2168013"/>
          </a:xfrm>
          <a:prstGeom prst="rect">
            <a:avLst/>
          </a:prstGeom>
        </p:spPr>
      </p:pic>
      <p:pic>
        <p:nvPicPr>
          <p:cNvPr id="6" name="Picture 5">
            <a:extLst>
              <a:ext uri="{FF2B5EF4-FFF2-40B4-BE49-F238E27FC236}">
                <a16:creationId xmlns:a16="http://schemas.microsoft.com/office/drawing/2014/main" id="{BF98F48A-9DD9-19E4-3488-19E487998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726" y="3637345"/>
            <a:ext cx="4111403" cy="2312665"/>
          </a:xfrm>
          <a:prstGeom prst="rect">
            <a:avLst/>
          </a:prstGeom>
        </p:spPr>
      </p:pic>
      <p:sp>
        <p:nvSpPr>
          <p:cNvPr id="5" name="TextBox 4">
            <a:extLst>
              <a:ext uri="{FF2B5EF4-FFF2-40B4-BE49-F238E27FC236}">
                <a16:creationId xmlns:a16="http://schemas.microsoft.com/office/drawing/2014/main" id="{BD33FA93-FC98-A3B3-6F52-9670D8E2896F}"/>
              </a:ext>
            </a:extLst>
          </p:cNvPr>
          <p:cNvSpPr txBox="1"/>
          <p:nvPr/>
        </p:nvSpPr>
        <p:spPr>
          <a:xfrm flipH="1">
            <a:off x="2507530" y="2997724"/>
            <a:ext cx="3646855" cy="523220"/>
          </a:xfrm>
          <a:prstGeom prst="rect">
            <a:avLst/>
          </a:prstGeom>
          <a:noFill/>
        </p:spPr>
        <p:txBody>
          <a:bodyPr wrap="square" rtlCol="0">
            <a:spAutoFit/>
          </a:bodyPr>
          <a:lstStyle/>
          <a:p>
            <a:r>
              <a:rPr lang="en-US" sz="2800" dirty="0">
                <a:solidFill>
                  <a:srgbClr val="FF0000"/>
                </a:solidFill>
              </a:rPr>
              <a:t>Home page</a:t>
            </a:r>
            <a:endParaRPr lang="en-IN" sz="2800" dirty="0">
              <a:solidFill>
                <a:srgbClr val="FF0000"/>
              </a:solidFill>
            </a:endParaRPr>
          </a:p>
        </p:txBody>
      </p:sp>
      <p:sp>
        <p:nvSpPr>
          <p:cNvPr id="7" name="TextBox 6">
            <a:extLst>
              <a:ext uri="{FF2B5EF4-FFF2-40B4-BE49-F238E27FC236}">
                <a16:creationId xmlns:a16="http://schemas.microsoft.com/office/drawing/2014/main" id="{1E7B42B1-8F96-692C-E33B-434829B45EC1}"/>
              </a:ext>
            </a:extLst>
          </p:cNvPr>
          <p:cNvSpPr txBox="1"/>
          <p:nvPr/>
        </p:nvSpPr>
        <p:spPr>
          <a:xfrm flipH="1">
            <a:off x="2704077" y="6135263"/>
            <a:ext cx="3093407" cy="523220"/>
          </a:xfrm>
          <a:prstGeom prst="rect">
            <a:avLst/>
          </a:prstGeom>
          <a:noFill/>
        </p:spPr>
        <p:txBody>
          <a:bodyPr wrap="square" rtlCol="0">
            <a:spAutoFit/>
          </a:bodyPr>
          <a:lstStyle/>
          <a:p>
            <a:r>
              <a:rPr lang="en-US" sz="2800" dirty="0">
                <a:solidFill>
                  <a:srgbClr val="FF0000"/>
                </a:solidFill>
              </a:rPr>
              <a:t>Admin login form</a:t>
            </a:r>
            <a:endParaRPr lang="en-IN" sz="2800" dirty="0">
              <a:solidFill>
                <a:srgbClr val="FF0000"/>
              </a:solidFill>
            </a:endParaRPr>
          </a:p>
        </p:txBody>
      </p:sp>
    </p:spTree>
    <p:extLst>
      <p:ext uri="{BB962C8B-B14F-4D97-AF65-F5344CB8AC3E}">
        <p14:creationId xmlns:p14="http://schemas.microsoft.com/office/powerpoint/2010/main" val="2100352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FD23A5-BC0B-0EB6-DDAB-EF7C26E67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1731" y="294293"/>
            <a:ext cx="4312763" cy="2425930"/>
          </a:xfrm>
          <a:prstGeom prst="rect">
            <a:avLst/>
          </a:prstGeom>
        </p:spPr>
      </p:pic>
      <p:pic>
        <p:nvPicPr>
          <p:cNvPr id="3" name="Picture 2">
            <a:extLst>
              <a:ext uri="{FF2B5EF4-FFF2-40B4-BE49-F238E27FC236}">
                <a16:creationId xmlns:a16="http://schemas.microsoft.com/office/drawing/2014/main" id="{A3859D9A-7137-25E4-EFE0-1B58A5318B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285" y="3752651"/>
            <a:ext cx="4223209" cy="2375555"/>
          </a:xfrm>
          <a:prstGeom prst="rect">
            <a:avLst/>
          </a:prstGeom>
        </p:spPr>
      </p:pic>
      <p:sp>
        <p:nvSpPr>
          <p:cNvPr id="4" name="TextBox 3">
            <a:extLst>
              <a:ext uri="{FF2B5EF4-FFF2-40B4-BE49-F238E27FC236}">
                <a16:creationId xmlns:a16="http://schemas.microsoft.com/office/drawing/2014/main" id="{CEEF4B83-373F-07BC-C220-A8794D30B8FC}"/>
              </a:ext>
            </a:extLst>
          </p:cNvPr>
          <p:cNvSpPr txBox="1"/>
          <p:nvPr/>
        </p:nvSpPr>
        <p:spPr>
          <a:xfrm flipH="1">
            <a:off x="2609809" y="3059668"/>
            <a:ext cx="3668442" cy="523220"/>
          </a:xfrm>
          <a:prstGeom prst="rect">
            <a:avLst/>
          </a:prstGeom>
          <a:noFill/>
        </p:spPr>
        <p:txBody>
          <a:bodyPr wrap="square" rtlCol="0">
            <a:spAutoFit/>
          </a:bodyPr>
          <a:lstStyle/>
          <a:p>
            <a:r>
              <a:rPr lang="en-US" sz="2800" dirty="0">
                <a:solidFill>
                  <a:srgbClr val="FF0000"/>
                </a:solidFill>
              </a:rPr>
              <a:t>View after admin login</a:t>
            </a:r>
            <a:endParaRPr lang="en-IN" sz="2800" dirty="0">
              <a:solidFill>
                <a:srgbClr val="FF0000"/>
              </a:solidFill>
            </a:endParaRPr>
          </a:p>
        </p:txBody>
      </p:sp>
      <p:sp>
        <p:nvSpPr>
          <p:cNvPr id="5" name="TextBox 4">
            <a:extLst>
              <a:ext uri="{FF2B5EF4-FFF2-40B4-BE49-F238E27FC236}">
                <a16:creationId xmlns:a16="http://schemas.microsoft.com/office/drawing/2014/main" id="{304B160D-5C9C-4DFC-82DE-E1FBA3FB3942}"/>
              </a:ext>
            </a:extLst>
          </p:cNvPr>
          <p:cNvSpPr txBox="1"/>
          <p:nvPr/>
        </p:nvSpPr>
        <p:spPr>
          <a:xfrm flipH="1">
            <a:off x="3062296" y="6244060"/>
            <a:ext cx="3215955" cy="523220"/>
          </a:xfrm>
          <a:prstGeom prst="rect">
            <a:avLst/>
          </a:prstGeom>
          <a:noFill/>
        </p:spPr>
        <p:txBody>
          <a:bodyPr wrap="square" rtlCol="0">
            <a:spAutoFit/>
          </a:bodyPr>
          <a:lstStyle/>
          <a:p>
            <a:r>
              <a:rPr lang="en-US" sz="2800" dirty="0">
                <a:solidFill>
                  <a:srgbClr val="FF0000"/>
                </a:solidFill>
              </a:rPr>
              <a:t>Complaint View</a:t>
            </a:r>
            <a:endParaRPr lang="en-IN" sz="2800" dirty="0">
              <a:solidFill>
                <a:srgbClr val="FF0000"/>
              </a:solidFill>
            </a:endParaRPr>
          </a:p>
        </p:txBody>
      </p:sp>
    </p:spTree>
    <p:extLst>
      <p:ext uri="{BB962C8B-B14F-4D97-AF65-F5344CB8AC3E}">
        <p14:creationId xmlns:p14="http://schemas.microsoft.com/office/powerpoint/2010/main" val="5632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02AF9E-7926-A52B-9EBF-2F2A22B5F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862" y="1231376"/>
            <a:ext cx="5344998" cy="3006561"/>
          </a:xfrm>
          <a:prstGeom prst="rect">
            <a:avLst/>
          </a:prstGeom>
        </p:spPr>
      </p:pic>
      <p:sp>
        <p:nvSpPr>
          <p:cNvPr id="2" name="TextBox 1">
            <a:extLst>
              <a:ext uri="{FF2B5EF4-FFF2-40B4-BE49-F238E27FC236}">
                <a16:creationId xmlns:a16="http://schemas.microsoft.com/office/drawing/2014/main" id="{6901FDEE-4E2A-1A5A-D4C5-AED5617F041C}"/>
              </a:ext>
            </a:extLst>
          </p:cNvPr>
          <p:cNvSpPr txBox="1"/>
          <p:nvPr/>
        </p:nvSpPr>
        <p:spPr>
          <a:xfrm>
            <a:off x="3091991" y="4440025"/>
            <a:ext cx="2545237" cy="523220"/>
          </a:xfrm>
          <a:prstGeom prst="rect">
            <a:avLst/>
          </a:prstGeom>
          <a:noFill/>
        </p:spPr>
        <p:txBody>
          <a:bodyPr wrap="square" rtlCol="0">
            <a:spAutoFit/>
          </a:bodyPr>
          <a:lstStyle/>
          <a:p>
            <a:pPr algn="ctr"/>
            <a:r>
              <a:rPr lang="en-US" sz="2800" dirty="0">
                <a:solidFill>
                  <a:srgbClr val="FF0000"/>
                </a:solidFill>
              </a:rPr>
              <a:t>Status View</a:t>
            </a:r>
            <a:endParaRPr lang="en-IN" sz="2800" dirty="0">
              <a:solidFill>
                <a:srgbClr val="FF0000"/>
              </a:solidFill>
            </a:endParaRPr>
          </a:p>
        </p:txBody>
      </p:sp>
    </p:spTree>
    <p:extLst>
      <p:ext uri="{BB962C8B-B14F-4D97-AF65-F5344CB8AC3E}">
        <p14:creationId xmlns:p14="http://schemas.microsoft.com/office/powerpoint/2010/main" val="3971306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48BC4-3AE5-DE6D-569B-A0EC4A15CBB7}"/>
              </a:ext>
            </a:extLst>
          </p:cNvPr>
          <p:cNvSpPr>
            <a:spLocks noGrp="1"/>
          </p:cNvSpPr>
          <p:nvPr>
            <p:ph type="title"/>
          </p:nvPr>
        </p:nvSpPr>
        <p:spPr>
          <a:xfrm>
            <a:off x="1710812" y="176981"/>
            <a:ext cx="6804537" cy="521109"/>
          </a:xfrm>
        </p:spPr>
        <p:txBody>
          <a:bodyPr>
            <a:normAutofit fontScale="90000"/>
          </a:bodyPr>
          <a:lstStyle/>
          <a:p>
            <a:r>
              <a:rPr lang="en-IN" dirty="0">
                <a:latin typeface="Times New Roman" panose="02020603050405020304" pitchFamily="18" charset="0"/>
                <a:cs typeface="Times New Roman" panose="02020603050405020304" pitchFamily="18" charset="0"/>
              </a:rPr>
              <a:t>Conclusion and Future Work</a:t>
            </a:r>
          </a:p>
        </p:txBody>
      </p:sp>
      <p:sp>
        <p:nvSpPr>
          <p:cNvPr id="3" name="Content Placeholder 2">
            <a:extLst>
              <a:ext uri="{FF2B5EF4-FFF2-40B4-BE49-F238E27FC236}">
                <a16:creationId xmlns:a16="http://schemas.microsoft.com/office/drawing/2014/main" id="{5974633F-BE85-7F86-2643-1AF9312D5194}"/>
              </a:ext>
            </a:extLst>
          </p:cNvPr>
          <p:cNvSpPr>
            <a:spLocks noGrp="1"/>
          </p:cNvSpPr>
          <p:nvPr>
            <p:ph idx="1"/>
          </p:nvPr>
        </p:nvSpPr>
        <p:spPr>
          <a:xfrm>
            <a:off x="462116" y="1012722"/>
            <a:ext cx="8367251" cy="5388077"/>
          </a:xfrm>
        </p:spPr>
        <p:txBody>
          <a:bodyPr>
            <a:normAutofit fontScale="92500" lnSpcReduction="10000"/>
          </a:bodyPr>
          <a:lstStyle/>
          <a:p>
            <a:r>
              <a:rPr lang="en-IN" b="1" dirty="0">
                <a:latin typeface="Times New Roman" panose="02020603050405020304" pitchFamily="18" charset="0"/>
                <a:cs typeface="Times New Roman" panose="02020603050405020304" pitchFamily="18" charset="0"/>
              </a:rPr>
              <a:t>Conclusion</a:t>
            </a:r>
            <a:r>
              <a:rPr lang="en-IN" dirty="0"/>
              <a:t>:</a:t>
            </a:r>
          </a:p>
          <a:p>
            <a:pPr marL="0" indent="0">
              <a:buNone/>
            </a:pPr>
            <a:r>
              <a:rPr lang="en-US" sz="2000" i="0" dirty="0">
                <a:effectLst/>
                <a:latin typeface="Times New Roman" panose="02020603050405020304" pitchFamily="18" charset="0"/>
                <a:cs typeface="Times New Roman" panose="02020603050405020304" pitchFamily="18" charset="0"/>
              </a:rPr>
              <a:t>The Infrastructure Management System project has been a significant success in enhancing the overall efficiency and effectiveness of resource management within the college campus. By allowing students to send complaints, enabling administrators to view and resolve these complaints, and providing faculty with the means to report and track resource-related issues.</a:t>
            </a:r>
          </a:p>
          <a:p>
            <a:pPr marL="0" indent="0">
              <a:buNone/>
            </a:pPr>
            <a:endParaRPr lang="en-US" sz="2000" i="0" dirty="0">
              <a:effectLst/>
              <a:latin typeface="Times New Roman" panose="02020603050405020304" pitchFamily="18" charset="0"/>
              <a:cs typeface="Times New Roman" panose="02020603050405020304" pitchFamily="18" charset="0"/>
            </a:endParaRPr>
          </a:p>
          <a:p>
            <a:pPr marL="0" indent="0">
              <a:buNone/>
            </a:pPr>
            <a:r>
              <a:rPr lang="en-IN" sz="1800" b="1" i="0" dirty="0">
                <a:effectLst/>
                <a:latin typeface="Times New Roman" panose="02020603050405020304" pitchFamily="18" charset="0"/>
                <a:cs typeface="Times New Roman" panose="02020603050405020304" pitchFamily="18" charset="0"/>
              </a:rPr>
              <a:t>Key Achievements:</a:t>
            </a:r>
          </a:p>
          <a:p>
            <a:pPr marL="0" indent="0">
              <a:buNone/>
            </a:pPr>
            <a:endParaRPr lang="en-IN" sz="1800" b="1" i="0" dirty="0">
              <a:effectLst/>
              <a:latin typeface="Söhne"/>
            </a:endParaRPr>
          </a:p>
          <a:p>
            <a:pPr marL="0" indent="0">
              <a:buNone/>
            </a:pPr>
            <a:r>
              <a:rPr lang="en-US" sz="1800" b="1" dirty="0">
                <a:solidFill>
                  <a:srgbClr val="374151"/>
                </a:solidFill>
                <a:latin typeface="Söhne"/>
              </a:rPr>
              <a:t>1. </a:t>
            </a:r>
            <a:r>
              <a:rPr lang="en-US" sz="1800" b="1" i="0" dirty="0">
                <a:solidFill>
                  <a:srgbClr val="374151"/>
                </a:solidFill>
                <a:effectLst/>
                <a:latin typeface="Söhne"/>
              </a:rPr>
              <a:t>Improved Communication</a:t>
            </a:r>
            <a:r>
              <a:rPr lang="en-US" sz="1800" b="1" i="0" dirty="0">
                <a:effectLst/>
                <a:latin typeface="Söhne"/>
              </a:rPr>
              <a:t>:</a:t>
            </a:r>
            <a:r>
              <a:rPr lang="en-US" sz="1800" b="0" i="0" dirty="0">
                <a:effectLst/>
                <a:latin typeface="Söhne"/>
              </a:rPr>
              <a:t> The IMS has bridged the communication gap between students, faculty, and administrators. Students can easily report issues, faculty members can communicate resource-related problems, and administrators can swiftly address and resolve complaints</a:t>
            </a:r>
          </a:p>
          <a:p>
            <a:pPr marL="0" indent="0">
              <a:buNone/>
            </a:pPr>
            <a:endParaRPr lang="en-US" sz="1800" b="0" i="0" dirty="0">
              <a:effectLst/>
              <a:latin typeface="Söhne"/>
            </a:endParaRPr>
          </a:p>
          <a:p>
            <a:pPr marL="0" indent="0">
              <a:buNone/>
            </a:pPr>
            <a:r>
              <a:rPr lang="en-US" sz="1800" b="1" i="0" dirty="0">
                <a:effectLst/>
                <a:latin typeface="Söhne"/>
              </a:rPr>
              <a:t>2. Efficient Resource Management:</a:t>
            </a:r>
            <a:r>
              <a:rPr lang="en-US" sz="1800" b="0" i="0" dirty="0">
                <a:effectLst/>
                <a:latin typeface="Söhne"/>
              </a:rPr>
              <a:t> The system has facilitated better resource allocation, leading to optimal usage of classrooms and labs. </a:t>
            </a:r>
          </a:p>
          <a:p>
            <a:pPr marL="0" indent="0">
              <a:buNone/>
            </a:pPr>
            <a:endParaRPr lang="en-US" sz="1800" b="0" i="0" dirty="0">
              <a:effectLst/>
              <a:latin typeface="Söhne"/>
            </a:endParaRPr>
          </a:p>
          <a:p>
            <a:pPr marL="0" indent="0" algn="l">
              <a:buNone/>
            </a:pPr>
            <a:r>
              <a:rPr lang="en-US" sz="1800" dirty="0">
                <a:latin typeface="Söhne"/>
              </a:rPr>
              <a:t>3. </a:t>
            </a:r>
            <a:r>
              <a:rPr lang="en-US" sz="1800" b="1" i="0" dirty="0">
                <a:effectLst/>
                <a:latin typeface="Times New Roman" panose="02020603050405020304" pitchFamily="18" charset="0"/>
                <a:cs typeface="Times New Roman" panose="02020603050405020304" pitchFamily="18" charset="0"/>
              </a:rPr>
              <a:t>Data Analysis:</a:t>
            </a:r>
            <a:r>
              <a:rPr lang="en-US" sz="1800" b="0" i="0" dirty="0">
                <a:effectLst/>
                <a:latin typeface="Times New Roman" panose="02020603050405020304" pitchFamily="18" charset="0"/>
                <a:cs typeface="Times New Roman" panose="02020603050405020304" pitchFamily="18" charset="0"/>
              </a:rPr>
              <a:t> Over time, the IMS has generated a valuable dataset of complaints and resolutions. This data can be analyzed to identify recurring issues and trends, enabling proactive infrastructure improvements</a:t>
            </a:r>
            <a:r>
              <a:rPr lang="en-US" sz="1800" b="0" i="0" dirty="0">
                <a:solidFill>
                  <a:srgbClr val="374151"/>
                </a:solidFill>
                <a:effectLst/>
                <a:latin typeface="Times New Roman" panose="02020603050405020304" pitchFamily="18" charset="0"/>
                <a:cs typeface="Times New Roman" panose="02020603050405020304" pitchFamily="18" charset="0"/>
              </a:rPr>
              <a:t>.</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854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767830-1C6F-3708-3C6C-DFA5058BDB1A}"/>
              </a:ext>
            </a:extLst>
          </p:cNvPr>
          <p:cNvSpPr txBox="1"/>
          <p:nvPr/>
        </p:nvSpPr>
        <p:spPr>
          <a:xfrm>
            <a:off x="1042219" y="304800"/>
            <a:ext cx="5525729" cy="461665"/>
          </a:xfrm>
          <a:prstGeom prst="rect">
            <a:avLst/>
          </a:prstGeom>
          <a:noFill/>
        </p:spPr>
        <p:txBody>
          <a:bodyPr wrap="square" rtlCol="0">
            <a:spAutoFit/>
          </a:bodyPr>
          <a:lstStyle/>
          <a:p>
            <a:r>
              <a:rPr lang="en-IN" sz="2400" b="1" dirty="0"/>
              <a:t>Future Work</a:t>
            </a:r>
            <a:r>
              <a:rPr lang="en-IN" dirty="0"/>
              <a:t>:</a:t>
            </a:r>
          </a:p>
        </p:txBody>
      </p:sp>
      <p:sp>
        <p:nvSpPr>
          <p:cNvPr id="4" name="TextBox 3">
            <a:extLst>
              <a:ext uri="{FF2B5EF4-FFF2-40B4-BE49-F238E27FC236}">
                <a16:creationId xmlns:a16="http://schemas.microsoft.com/office/drawing/2014/main" id="{3E4EE7AD-D47C-5876-63AA-BAE8572F4693}"/>
              </a:ext>
            </a:extLst>
          </p:cNvPr>
          <p:cNvSpPr txBox="1"/>
          <p:nvPr/>
        </p:nvSpPr>
        <p:spPr>
          <a:xfrm>
            <a:off x="442451" y="813619"/>
            <a:ext cx="8308259" cy="5909310"/>
          </a:xfrm>
          <a:prstGeom prst="rect">
            <a:avLst/>
          </a:prstGeom>
          <a:noFill/>
        </p:spPr>
        <p:txBody>
          <a:bodyPr wrap="square" rtlCol="0">
            <a:spAutoFit/>
          </a:bodyPr>
          <a:lstStyle/>
          <a:p>
            <a:pPr algn="l"/>
            <a:r>
              <a:rPr lang="en-US" b="0" i="0" dirty="0">
                <a:effectLst/>
                <a:latin typeface="Times New Roman" panose="02020603050405020304" pitchFamily="18" charset="0"/>
                <a:cs typeface="Times New Roman" panose="02020603050405020304" pitchFamily="18" charset="0"/>
              </a:rPr>
              <a:t>Expanding and improving the Infrastructure Management System (IMS) project for managing resources like classrooms and labs for college students can involve several future developments and enhancements. Here are some ideas for future work on the project:</a:t>
            </a:r>
          </a:p>
          <a:p>
            <a:pPr algn="l"/>
            <a:endParaRPr lang="en-US" dirty="0">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Complete Back-End Development:</a:t>
            </a: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would like to complete the back-end development like, Where the admin can add status and students can view that status and we would like to include a date when the issue can be resolved.</a:t>
            </a:r>
            <a:endParaRPr lang="en-US" b="0" i="0" dirty="0">
              <a:effectLst/>
              <a:latin typeface="Times New Roman" panose="02020603050405020304" pitchFamily="18" charset="0"/>
              <a:cs typeface="Times New Roman" panose="02020603050405020304" pitchFamily="18" charset="0"/>
            </a:endParaRPr>
          </a:p>
          <a:p>
            <a:pPr algn="l"/>
            <a:endParaRPr lang="en-US" b="1" i="0" dirty="0">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Feedback and Rating System:</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Add a feature that allows students and faculty to provide feedback and ratings for the resources they use. This can help in identifying areas for improvement.</a:t>
            </a:r>
          </a:p>
          <a:p>
            <a:pPr algn="l"/>
            <a:r>
              <a:rPr lang="en-US" b="1" i="0" dirty="0">
                <a:effectLst/>
                <a:latin typeface="Times New Roman" panose="02020603050405020304" pitchFamily="18" charset="0"/>
                <a:cs typeface="Times New Roman" panose="02020603050405020304" pitchFamily="18" charset="0"/>
              </a:rPr>
              <a:t>Offline Mode:</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Develop an offline mode that allows users to submit complaints and view resource information even when they don't have an internet connection, with automatic synchronization when back online.</a:t>
            </a:r>
          </a:p>
          <a:p>
            <a:pPr algn="l"/>
            <a:r>
              <a:rPr lang="en-US" b="1" i="0" dirty="0">
                <a:effectLst/>
                <a:latin typeface="Times New Roman" panose="02020603050405020304" pitchFamily="18" charset="0"/>
                <a:cs typeface="Times New Roman" panose="02020603050405020304" pitchFamily="18" charset="0"/>
              </a:rPr>
              <a:t>Data Backup and Recovery:</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Implement a robust data backup and recovery system to prevent data loss in case of system failures.</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18599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AD6F-6A3B-FE5E-E4BF-446033A103AF}"/>
              </a:ext>
            </a:extLst>
          </p:cNvPr>
          <p:cNvSpPr>
            <a:spLocks noGrp="1"/>
          </p:cNvSpPr>
          <p:nvPr>
            <p:ph type="title"/>
          </p:nvPr>
        </p:nvSpPr>
        <p:spPr>
          <a:xfrm>
            <a:off x="628650" y="2624703"/>
            <a:ext cx="7886700" cy="1325563"/>
          </a:xfrm>
        </p:spPr>
        <p:txBody>
          <a:bodyPr>
            <a:normAutofit/>
          </a:bodyPr>
          <a:lstStyle/>
          <a:p>
            <a:pPr algn="ctr"/>
            <a:r>
              <a:rPr lang="en-IN" sz="6000" b="1" dirty="0">
                <a:latin typeface="Bookman Old Style" panose="02050604050505020204" pitchFamily="18" charset="0"/>
              </a:rPr>
              <a:t>Thank You…!</a:t>
            </a:r>
          </a:p>
        </p:txBody>
      </p:sp>
    </p:spTree>
    <p:extLst>
      <p:ext uri="{BB962C8B-B14F-4D97-AF65-F5344CB8AC3E}">
        <p14:creationId xmlns:p14="http://schemas.microsoft.com/office/powerpoint/2010/main" val="169254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3DD89A-E3AB-2654-0BE0-B604BDD2158F}"/>
              </a:ext>
            </a:extLst>
          </p:cNvPr>
          <p:cNvSpPr txBox="1"/>
          <p:nvPr/>
        </p:nvSpPr>
        <p:spPr>
          <a:xfrm>
            <a:off x="2546555" y="186813"/>
            <a:ext cx="47489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CONTENTS OUTLINE</a:t>
            </a:r>
          </a:p>
        </p:txBody>
      </p:sp>
      <p:sp>
        <p:nvSpPr>
          <p:cNvPr id="6" name="TextBox 5">
            <a:extLst>
              <a:ext uri="{FF2B5EF4-FFF2-40B4-BE49-F238E27FC236}">
                <a16:creationId xmlns:a16="http://schemas.microsoft.com/office/drawing/2014/main" id="{922C2D28-6550-3F40-6C7F-1F554C55B39D}"/>
              </a:ext>
            </a:extLst>
          </p:cNvPr>
          <p:cNvSpPr txBox="1"/>
          <p:nvPr/>
        </p:nvSpPr>
        <p:spPr>
          <a:xfrm>
            <a:off x="1661651" y="631376"/>
            <a:ext cx="6528620" cy="6186309"/>
          </a:xfrm>
          <a:prstGeom prst="rect">
            <a:avLst/>
          </a:prstGeom>
          <a:noFill/>
        </p:spPr>
        <p:txBody>
          <a:bodyPr wrap="square" rtlCol="0">
            <a:spAutoFit/>
          </a:bodyPr>
          <a:lstStyle/>
          <a:p>
            <a:pPr marL="285750" indent="-285750">
              <a:buFont typeface="Wingdings" panose="05000000000000000000" pitchFamily="2" charset="2"/>
              <a:buChar char="§"/>
            </a:pPr>
            <a:r>
              <a:rPr lang="en-IN" dirty="0"/>
              <a:t>Title and Roles Of </a:t>
            </a:r>
            <a:r>
              <a:rPr lang="en-IN"/>
              <a:t>Students                                                     1-3</a:t>
            </a: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Abstract                                                                                      4</a:t>
            </a:r>
          </a:p>
          <a:p>
            <a:r>
              <a:rPr lang="en-IN" dirty="0"/>
              <a:t>                                                                                                                                                    </a:t>
            </a:r>
          </a:p>
          <a:p>
            <a:pPr marL="285750" indent="-285750">
              <a:buFont typeface="Wingdings" panose="05000000000000000000" pitchFamily="2" charset="2"/>
              <a:buChar char="§"/>
            </a:pPr>
            <a:r>
              <a:rPr lang="en-IN" dirty="0"/>
              <a:t>Introduction                                                                               5</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Proposed System with  Architecture                                      6</a:t>
            </a:r>
          </a:p>
          <a:p>
            <a:endParaRPr lang="en-IN" dirty="0"/>
          </a:p>
          <a:p>
            <a:pPr marL="285750" indent="-285750">
              <a:buFont typeface="Wingdings" panose="05000000000000000000" pitchFamily="2" charset="2"/>
              <a:buChar char="§"/>
            </a:pPr>
            <a:r>
              <a:rPr lang="en-IN" dirty="0"/>
              <a:t>Objectives of Proposed System                                               7</a:t>
            </a:r>
          </a:p>
          <a:p>
            <a:endParaRPr lang="en-IN" dirty="0"/>
          </a:p>
          <a:p>
            <a:pPr marL="285750" indent="-285750">
              <a:buFont typeface="Wingdings" panose="05000000000000000000" pitchFamily="2" charset="2"/>
              <a:buChar char="§"/>
            </a:pPr>
            <a:r>
              <a:rPr lang="en-IN" dirty="0"/>
              <a:t>Modules Introduction                                                               8                                                   </a:t>
            </a:r>
          </a:p>
          <a:p>
            <a:endParaRPr lang="en-IN" dirty="0"/>
          </a:p>
          <a:p>
            <a:pPr marL="285750" indent="-285750">
              <a:buFont typeface="Wingdings" panose="05000000000000000000" pitchFamily="2" charset="2"/>
              <a:buChar char="§"/>
            </a:pPr>
            <a:r>
              <a:rPr lang="en-IN" dirty="0"/>
              <a:t>System Requirements                                                              11</a:t>
            </a:r>
          </a:p>
          <a:p>
            <a:r>
              <a:rPr lang="en-IN" dirty="0"/>
              <a:t>               Hardware Configuration(Computer Resource)</a:t>
            </a:r>
          </a:p>
          <a:p>
            <a:r>
              <a:rPr lang="en-IN" dirty="0"/>
              <a:t>              Software Configuration(Technology Stack)</a:t>
            </a:r>
          </a:p>
          <a:p>
            <a:pPr marL="285750" indent="-285750">
              <a:buFont typeface="Wingdings" panose="05000000000000000000" pitchFamily="2" charset="2"/>
              <a:buChar char="§"/>
            </a:pPr>
            <a:r>
              <a:rPr lang="en-IN" dirty="0"/>
              <a:t>Design                                                                                         13</a:t>
            </a:r>
          </a:p>
          <a:p>
            <a:r>
              <a:rPr lang="en-IN" dirty="0"/>
              <a:t>            Use Case diagram</a:t>
            </a:r>
          </a:p>
          <a:p>
            <a:r>
              <a:rPr lang="en-IN" dirty="0"/>
              <a:t>             Class diagram</a:t>
            </a:r>
          </a:p>
          <a:p>
            <a:r>
              <a:rPr lang="en-IN" dirty="0"/>
              <a:t>             Sequence Diagram</a:t>
            </a:r>
          </a:p>
          <a:p>
            <a:endParaRPr lang="en-IN" dirty="0"/>
          </a:p>
          <a:p>
            <a:pPr marL="285750" indent="-285750">
              <a:buFont typeface="Wingdings" panose="05000000000000000000" pitchFamily="2" charset="2"/>
              <a:buChar char="§"/>
            </a:pPr>
            <a:r>
              <a:rPr lang="en-IN" dirty="0"/>
              <a:t>Execution Screenshots                                                               16  </a:t>
            </a:r>
          </a:p>
          <a:p>
            <a:pPr marL="285750" indent="-285750">
              <a:buFont typeface="Wingdings" panose="05000000000000000000" pitchFamily="2" charset="2"/>
              <a:buChar char="§"/>
            </a:pPr>
            <a:r>
              <a:rPr lang="en-IN" dirty="0"/>
              <a:t>Conclusion and Future Work                                                     18</a:t>
            </a:r>
          </a:p>
        </p:txBody>
      </p:sp>
    </p:spTree>
    <p:extLst>
      <p:ext uri="{BB962C8B-B14F-4D97-AF65-F5344CB8AC3E}">
        <p14:creationId xmlns:p14="http://schemas.microsoft.com/office/powerpoint/2010/main" val="3547436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CBCCEA2-CA35-8581-0EFD-C1CF81554BB2}"/>
              </a:ext>
            </a:extLst>
          </p:cNvPr>
          <p:cNvGraphicFramePr>
            <a:graphicFrameLocks noGrp="1"/>
          </p:cNvGraphicFramePr>
          <p:nvPr>
            <p:extLst>
              <p:ext uri="{D42A27DB-BD31-4B8C-83A1-F6EECF244321}">
                <p14:modId xmlns:p14="http://schemas.microsoft.com/office/powerpoint/2010/main" val="1344917203"/>
              </p:ext>
            </p:extLst>
          </p:nvPr>
        </p:nvGraphicFramePr>
        <p:xfrm>
          <a:off x="816077" y="816077"/>
          <a:ext cx="7708491" cy="5803162"/>
        </p:xfrm>
        <a:graphic>
          <a:graphicData uri="http://schemas.openxmlformats.org/drawingml/2006/table">
            <a:tbl>
              <a:tblPr firstRow="1" bandRow="1">
                <a:tableStyleId>{5C22544A-7EE6-4342-B048-85BDC9FD1C3A}</a:tableStyleId>
              </a:tblPr>
              <a:tblGrid>
                <a:gridCol w="1587310">
                  <a:extLst>
                    <a:ext uri="{9D8B030D-6E8A-4147-A177-3AD203B41FA5}">
                      <a16:colId xmlns:a16="http://schemas.microsoft.com/office/drawing/2014/main" val="1894063132"/>
                    </a:ext>
                  </a:extLst>
                </a:gridCol>
                <a:gridCol w="2266935">
                  <a:extLst>
                    <a:ext uri="{9D8B030D-6E8A-4147-A177-3AD203B41FA5}">
                      <a16:colId xmlns:a16="http://schemas.microsoft.com/office/drawing/2014/main" val="3458084071"/>
                    </a:ext>
                  </a:extLst>
                </a:gridCol>
                <a:gridCol w="1927123">
                  <a:extLst>
                    <a:ext uri="{9D8B030D-6E8A-4147-A177-3AD203B41FA5}">
                      <a16:colId xmlns:a16="http://schemas.microsoft.com/office/drawing/2014/main" val="1337718656"/>
                    </a:ext>
                  </a:extLst>
                </a:gridCol>
                <a:gridCol w="1927123">
                  <a:extLst>
                    <a:ext uri="{9D8B030D-6E8A-4147-A177-3AD203B41FA5}">
                      <a16:colId xmlns:a16="http://schemas.microsoft.com/office/drawing/2014/main" val="2451230414"/>
                    </a:ext>
                  </a:extLst>
                </a:gridCol>
              </a:tblGrid>
              <a:tr h="524060">
                <a:tc>
                  <a:txBody>
                    <a:bodyPr/>
                    <a:lstStyle/>
                    <a:p>
                      <a:r>
                        <a:rPr lang="en-IN" dirty="0"/>
                        <a:t>Team No</a:t>
                      </a:r>
                    </a:p>
                  </a:txBody>
                  <a:tcPr>
                    <a:solidFill>
                      <a:srgbClr val="0070C0"/>
                    </a:solidFill>
                  </a:tcPr>
                </a:tc>
                <a:tc>
                  <a:txBody>
                    <a:bodyPr/>
                    <a:lstStyle/>
                    <a:p>
                      <a:r>
                        <a:rPr lang="en-IN" dirty="0"/>
                        <a:t>Name</a:t>
                      </a:r>
                    </a:p>
                  </a:txBody>
                  <a:tcPr>
                    <a:solidFill>
                      <a:srgbClr val="0070C0"/>
                    </a:solidFill>
                  </a:tcPr>
                </a:tc>
                <a:tc>
                  <a:txBody>
                    <a:bodyPr/>
                    <a:lstStyle/>
                    <a:p>
                      <a:r>
                        <a:rPr lang="en-IN" dirty="0"/>
                        <a:t>Roll No</a:t>
                      </a:r>
                    </a:p>
                  </a:txBody>
                  <a:tcPr/>
                </a:tc>
                <a:tc>
                  <a:txBody>
                    <a:bodyPr/>
                    <a:lstStyle/>
                    <a:p>
                      <a:r>
                        <a:rPr lang="en-IN" dirty="0"/>
                        <a:t>Role</a:t>
                      </a:r>
                    </a:p>
                  </a:txBody>
                  <a:tcPr/>
                </a:tc>
                <a:extLst>
                  <a:ext uri="{0D108BD9-81ED-4DB2-BD59-A6C34878D82A}">
                    <a16:rowId xmlns:a16="http://schemas.microsoft.com/office/drawing/2014/main" val="1398383727"/>
                  </a:ext>
                </a:extLst>
              </a:tr>
              <a:tr h="1738262">
                <a:tc>
                  <a:txBody>
                    <a:bodyPr/>
                    <a:lstStyle/>
                    <a:p>
                      <a:r>
                        <a:rPr lang="en-IN" dirty="0"/>
                        <a:t>C3</a:t>
                      </a:r>
                    </a:p>
                  </a:txBody>
                  <a:tcPr/>
                </a:tc>
                <a:tc>
                  <a:txBody>
                    <a:bodyPr/>
                    <a:lstStyle/>
                    <a:p>
                      <a:r>
                        <a:rPr lang="en-IN" dirty="0"/>
                        <a:t>VAKA SRAVANTHI</a:t>
                      </a:r>
                    </a:p>
                    <a:p>
                      <a:r>
                        <a:rPr lang="en-IN" dirty="0"/>
                        <a:t>SOWMYA</a:t>
                      </a:r>
                    </a:p>
                    <a:p>
                      <a:r>
                        <a:rPr lang="en-IN" dirty="0"/>
                        <a:t>NAFISA</a:t>
                      </a:r>
                    </a:p>
                    <a:p>
                      <a:r>
                        <a:rPr lang="en-IN" dirty="0"/>
                        <a:t>SINDHU</a:t>
                      </a:r>
                    </a:p>
                    <a:p>
                      <a:endParaRPr lang="en-IN" dirty="0"/>
                    </a:p>
                  </a:txBody>
                  <a:tcPr/>
                </a:tc>
                <a:tc>
                  <a:txBody>
                    <a:bodyPr/>
                    <a:lstStyle/>
                    <a:p>
                      <a:r>
                        <a:rPr lang="en-IN" dirty="0"/>
                        <a:t>21BQ1A12G7</a:t>
                      </a:r>
                    </a:p>
                    <a:p>
                      <a:r>
                        <a:rPr lang="en-IN" dirty="0"/>
                        <a:t>21BQ1A12H8</a:t>
                      </a:r>
                    </a:p>
                    <a:p>
                      <a:r>
                        <a:rPr lang="en-IN" dirty="0"/>
                        <a:t>21BQ1A12E3</a:t>
                      </a:r>
                    </a:p>
                    <a:p>
                      <a:r>
                        <a:rPr lang="en-IN" dirty="0"/>
                        <a:t>21BQ1A12D1</a:t>
                      </a:r>
                    </a:p>
                  </a:txBody>
                  <a:tcPr/>
                </a:tc>
                <a:tc>
                  <a:txBody>
                    <a:bodyPr/>
                    <a:lstStyle/>
                    <a:p>
                      <a:r>
                        <a:rPr lang="en-IN" dirty="0"/>
                        <a:t>FONT-END</a:t>
                      </a:r>
                    </a:p>
                    <a:p>
                      <a:r>
                        <a:rPr lang="en-IN" dirty="0"/>
                        <a:t>FONT-END</a:t>
                      </a:r>
                    </a:p>
                    <a:p>
                      <a:r>
                        <a:rPr lang="en-IN" dirty="0"/>
                        <a:t>FONT-END</a:t>
                      </a:r>
                    </a:p>
                    <a:p>
                      <a:r>
                        <a:rPr lang="en-IN" dirty="0"/>
                        <a:t>FONT-END</a:t>
                      </a:r>
                    </a:p>
                  </a:txBody>
                  <a:tcPr/>
                </a:tc>
                <a:extLst>
                  <a:ext uri="{0D108BD9-81ED-4DB2-BD59-A6C34878D82A}">
                    <a16:rowId xmlns:a16="http://schemas.microsoft.com/office/drawing/2014/main" val="3489510319"/>
                  </a:ext>
                </a:extLst>
              </a:tr>
              <a:tr h="2016412">
                <a:tc>
                  <a:txBody>
                    <a:bodyPr/>
                    <a:lstStyle/>
                    <a:p>
                      <a:r>
                        <a:rPr lang="en-IN" dirty="0"/>
                        <a:t>C13</a:t>
                      </a:r>
                    </a:p>
                  </a:txBody>
                  <a:tcPr/>
                </a:tc>
                <a:tc>
                  <a:txBody>
                    <a:bodyPr/>
                    <a:lstStyle/>
                    <a:p>
                      <a:r>
                        <a:rPr lang="en-IN" dirty="0"/>
                        <a:t>NARENDRA</a:t>
                      </a:r>
                    </a:p>
                    <a:p>
                      <a:r>
                        <a:rPr lang="en-IN" dirty="0"/>
                        <a:t>AJAY</a:t>
                      </a:r>
                    </a:p>
                    <a:p>
                      <a:r>
                        <a:rPr lang="en-IN" dirty="0"/>
                        <a:t>RAJESH</a:t>
                      </a:r>
                    </a:p>
                    <a:p>
                      <a:r>
                        <a:rPr lang="en-IN" dirty="0"/>
                        <a:t>YUVARAJ</a:t>
                      </a:r>
                    </a:p>
                  </a:txBody>
                  <a:tcPr/>
                </a:tc>
                <a:tc>
                  <a:txBody>
                    <a:bodyPr/>
                    <a:lstStyle/>
                    <a:p>
                      <a:r>
                        <a:rPr lang="en-IN" dirty="0"/>
                        <a:t>21BQ1A12G3</a:t>
                      </a:r>
                    </a:p>
                    <a:p>
                      <a:r>
                        <a:rPr lang="en-IN" dirty="0"/>
                        <a:t>21BQ1A12E7</a:t>
                      </a:r>
                    </a:p>
                    <a:p>
                      <a:r>
                        <a:rPr lang="en-IN" dirty="0"/>
                        <a:t>21BQ1A12I1</a:t>
                      </a:r>
                    </a:p>
                    <a:p>
                      <a:r>
                        <a:rPr lang="en-IN" dirty="0"/>
                        <a:t>21BQ1A12H5</a:t>
                      </a:r>
                    </a:p>
                  </a:txBody>
                  <a:tcPr/>
                </a:tc>
                <a:tc>
                  <a:txBody>
                    <a:bodyPr/>
                    <a:lstStyle/>
                    <a:p>
                      <a:endParaRPr lang="en-IN"/>
                    </a:p>
                  </a:txBody>
                  <a:tcPr/>
                </a:tc>
                <a:extLst>
                  <a:ext uri="{0D108BD9-81ED-4DB2-BD59-A6C34878D82A}">
                    <a16:rowId xmlns:a16="http://schemas.microsoft.com/office/drawing/2014/main" val="2974850395"/>
                  </a:ext>
                </a:extLst>
              </a:tr>
              <a:tr h="1524428">
                <a:tc>
                  <a:txBody>
                    <a:bodyPr/>
                    <a:lstStyle/>
                    <a:p>
                      <a:r>
                        <a:rPr lang="en-IN" dirty="0"/>
                        <a:t>C8</a:t>
                      </a:r>
                    </a:p>
                  </a:txBody>
                  <a:tcPr/>
                </a:tc>
                <a:tc>
                  <a:txBody>
                    <a:bodyPr/>
                    <a:lstStyle/>
                    <a:p>
                      <a:r>
                        <a:rPr lang="en-IN" dirty="0"/>
                        <a:t>PAVAN</a:t>
                      </a:r>
                    </a:p>
                    <a:p>
                      <a:r>
                        <a:rPr lang="en-IN" dirty="0"/>
                        <a:t>DILEEP</a:t>
                      </a:r>
                    </a:p>
                    <a:p>
                      <a:r>
                        <a:rPr lang="en-IN" dirty="0"/>
                        <a:t>SAIPAVAN</a:t>
                      </a:r>
                    </a:p>
                    <a:p>
                      <a:r>
                        <a:rPr lang="en-IN" dirty="0"/>
                        <a:t>TEJA</a:t>
                      </a:r>
                    </a:p>
                    <a:p>
                      <a:r>
                        <a:rPr lang="en-IN" dirty="0"/>
                        <a:t>VENKAT</a:t>
                      </a:r>
                    </a:p>
                  </a:txBody>
                  <a:tcPr/>
                </a:tc>
                <a:tc>
                  <a:txBody>
                    <a:bodyPr/>
                    <a:lstStyle/>
                    <a:p>
                      <a:r>
                        <a:rPr lang="en-IN" dirty="0"/>
                        <a:t>21BQ1A12G1</a:t>
                      </a:r>
                    </a:p>
                    <a:p>
                      <a:r>
                        <a:rPr lang="en-IN" dirty="0"/>
                        <a:t>21BQ1A12F3</a:t>
                      </a:r>
                    </a:p>
                    <a:p>
                      <a:r>
                        <a:rPr lang="en-IN" dirty="0"/>
                        <a:t>21BQ1A12D5</a:t>
                      </a:r>
                    </a:p>
                    <a:p>
                      <a:r>
                        <a:rPr lang="en-IN" dirty="0"/>
                        <a:t>21BQ1A12C7</a:t>
                      </a:r>
                    </a:p>
                    <a:p>
                      <a:r>
                        <a:rPr lang="en-IN" dirty="0"/>
                        <a:t>22BQ5A1223</a:t>
                      </a:r>
                    </a:p>
                  </a:txBody>
                  <a:tcPr/>
                </a:tc>
                <a:tc>
                  <a:txBody>
                    <a:bodyPr/>
                    <a:lstStyle/>
                    <a:p>
                      <a:endParaRPr lang="en-IN" dirty="0"/>
                    </a:p>
                  </a:txBody>
                  <a:tcPr/>
                </a:tc>
                <a:extLst>
                  <a:ext uri="{0D108BD9-81ED-4DB2-BD59-A6C34878D82A}">
                    <a16:rowId xmlns:a16="http://schemas.microsoft.com/office/drawing/2014/main" val="2898215770"/>
                  </a:ext>
                </a:extLst>
              </a:tr>
            </a:tbl>
          </a:graphicData>
        </a:graphic>
      </p:graphicFrame>
      <p:sp>
        <p:nvSpPr>
          <p:cNvPr id="4" name="TextBox 3">
            <a:extLst>
              <a:ext uri="{FF2B5EF4-FFF2-40B4-BE49-F238E27FC236}">
                <a16:creationId xmlns:a16="http://schemas.microsoft.com/office/drawing/2014/main" id="{9CC87F89-B446-F231-8C68-28E55A8262EE}"/>
              </a:ext>
            </a:extLst>
          </p:cNvPr>
          <p:cNvSpPr txBox="1"/>
          <p:nvPr/>
        </p:nvSpPr>
        <p:spPr>
          <a:xfrm>
            <a:off x="2625216" y="238761"/>
            <a:ext cx="605667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Roles of Students </a:t>
            </a:r>
            <a:r>
              <a:rPr lang="en-IN" dirty="0"/>
              <a:t>:</a:t>
            </a:r>
          </a:p>
        </p:txBody>
      </p:sp>
    </p:spTree>
    <p:extLst>
      <p:ext uri="{BB962C8B-B14F-4D97-AF65-F5344CB8AC3E}">
        <p14:creationId xmlns:p14="http://schemas.microsoft.com/office/powerpoint/2010/main" val="3675643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2CB4EB-FA7F-3C51-7D74-B2AF667B108A}"/>
              </a:ext>
            </a:extLst>
          </p:cNvPr>
          <p:cNvSpPr>
            <a:spLocks noGrp="1"/>
          </p:cNvSpPr>
          <p:nvPr>
            <p:ph type="title"/>
          </p:nvPr>
        </p:nvSpPr>
        <p:spPr>
          <a:xfrm>
            <a:off x="628650" y="147485"/>
            <a:ext cx="7886700" cy="533552"/>
          </a:xfrm>
        </p:spPr>
        <p:txBody>
          <a:bodyPr>
            <a:noAutofit/>
          </a:bodyPr>
          <a:lstStyle/>
          <a:p>
            <a:pPr algn="ctr"/>
            <a:r>
              <a:rPr lang="en-US" sz="3400" b="1" dirty="0">
                <a:latin typeface="Times New Roman" panose="02020603050405020304" pitchFamily="18" charset="0"/>
                <a:cs typeface="Times New Roman" panose="02020603050405020304" pitchFamily="18" charset="0"/>
              </a:rPr>
              <a:t>ABSTRACT</a:t>
            </a:r>
            <a:endParaRPr lang="en-IN" sz="34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86C5146D-8737-103E-A483-724A77AF2F6B}"/>
              </a:ext>
            </a:extLst>
          </p:cNvPr>
          <p:cNvSpPr>
            <a:spLocks noGrp="1"/>
          </p:cNvSpPr>
          <p:nvPr>
            <p:ph idx="1"/>
          </p:nvPr>
        </p:nvSpPr>
        <p:spPr>
          <a:xfrm>
            <a:off x="471948" y="924232"/>
            <a:ext cx="8288594" cy="5663381"/>
          </a:xfrm>
        </p:spPr>
        <p:txBody>
          <a:bodyPr>
            <a:normAutofit/>
          </a:bodyPr>
          <a:lstStyle/>
          <a:p>
            <a:pPr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In Infra Structure Management, the students </a:t>
            </a:r>
            <a:r>
              <a:rPr lang="en-US" sz="2000" dirty="0">
                <a:latin typeface="Times New Roman" panose="02020603050405020304" pitchFamily="18" charset="0"/>
                <a:cs typeface="Times New Roman" panose="02020603050405020304" pitchFamily="18" charset="0"/>
              </a:rPr>
              <a:t>face many issues regarding inefficient resource allocation, resulting in</a:t>
            </a:r>
            <a:r>
              <a:rPr lang="en-US" sz="2000" b="0" i="0" dirty="0">
                <a:effectLst/>
                <a:latin typeface="Times New Roman" panose="02020603050405020304" pitchFamily="18" charset="0"/>
                <a:cs typeface="Times New Roman" panose="02020603050405020304" pitchFamily="18" charset="0"/>
              </a:rPr>
              <a:t> frustration among college students. </a:t>
            </a:r>
            <a:r>
              <a:rPr lang="en-US" sz="2000" dirty="0">
                <a:latin typeface="Times New Roman" panose="02020603050405020304" pitchFamily="18" charset="0"/>
                <a:cs typeface="Times New Roman" panose="02020603050405020304" pitchFamily="18" charset="0"/>
              </a:rPr>
              <a:t>The Project</a:t>
            </a:r>
            <a:r>
              <a:rPr lang="en-US" sz="2000" b="0" i="0" dirty="0">
                <a:effectLst/>
                <a:latin typeface="Times New Roman" panose="02020603050405020304" pitchFamily="18" charset="0"/>
                <a:cs typeface="Times New Roman" panose="02020603050405020304" pitchFamily="18" charset="0"/>
              </a:rPr>
              <a:t> presents a user-friendly approach to resolving these issues and creating a more accommodating learning environment. </a:t>
            </a:r>
            <a:r>
              <a:rPr lang="en-IN" sz="2000" dirty="0">
                <a:latin typeface="Times New Roman" panose="02020603050405020304" pitchFamily="18" charset="0"/>
                <a:ea typeface="Calibri" panose="020F0502020204030204" pitchFamily="34" charset="0"/>
                <a:cs typeface="Times New Roman" panose="02020603050405020304" pitchFamily="18" charset="0"/>
              </a:rPr>
              <a:t>Students will be provided with a unique ID and password for logging into the system.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This application is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used for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handling complaint-related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Resources to get Solutions from the Admin, which is a part of this System.</a:t>
            </a:r>
          </a:p>
          <a:p>
            <a:pPr marL="0" indent="0" algn="just">
              <a:buNone/>
            </a:pP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This method will improve the process of </a:t>
            </a:r>
            <a:r>
              <a:rPr lang="en-IN" sz="2000" dirty="0">
                <a:latin typeface="Times New Roman" panose="02020603050405020304" pitchFamily="18" charset="0"/>
                <a:ea typeface="Calibri" panose="020F0502020204030204" pitchFamily="34" charset="0"/>
                <a:cs typeface="Times New Roman" panose="02020603050405020304" pitchFamily="18" charset="0"/>
              </a:rPr>
              <a:t>Infra Structure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management inside the organization by saving time and resources,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reducing the paperwork, and maintaining records efficiently and systematically</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It will also give the data regarding the count of computers that are not working/Working, Available Classrooms list,  in an easy and understandable Format.</a:t>
            </a:r>
          </a:p>
          <a:p>
            <a:pPr marL="0" indent="0" algn="just">
              <a:buNone/>
            </a:pPr>
            <a:r>
              <a:rPr lang="en-US" sz="2000" b="0" i="0" dirty="0">
                <a:effectLst/>
                <a:latin typeface="Times New Roman" panose="02020603050405020304" pitchFamily="18" charset="0"/>
                <a:cs typeface="Times New Roman" panose="02020603050405020304" pitchFamily="18" charset="0"/>
              </a:rPr>
              <a:t>By embracing an Infrastructure Management System, colleges can effectively address these challenges and enhance resource management for the benefit of their students.</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v"/>
            </a:pPr>
            <a:endParaRPr lang="en-IN" sz="20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12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0D5154-6EC9-9523-4693-88EDE01DB827}"/>
              </a:ext>
            </a:extLst>
          </p:cNvPr>
          <p:cNvSpPr txBox="1"/>
          <p:nvPr/>
        </p:nvSpPr>
        <p:spPr>
          <a:xfrm>
            <a:off x="2241756" y="226141"/>
            <a:ext cx="5083278"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INTRODUCTION</a:t>
            </a:r>
          </a:p>
        </p:txBody>
      </p:sp>
      <p:sp>
        <p:nvSpPr>
          <p:cNvPr id="7" name="TextBox 6">
            <a:extLst>
              <a:ext uri="{FF2B5EF4-FFF2-40B4-BE49-F238E27FC236}">
                <a16:creationId xmlns:a16="http://schemas.microsoft.com/office/drawing/2014/main" id="{7BE5ADC6-B44F-833B-C5A1-D571C7C9D9CA}"/>
              </a:ext>
            </a:extLst>
          </p:cNvPr>
          <p:cNvSpPr txBox="1"/>
          <p:nvPr/>
        </p:nvSpPr>
        <p:spPr>
          <a:xfrm>
            <a:off x="452284" y="934027"/>
            <a:ext cx="8057940" cy="5663089"/>
          </a:xfrm>
          <a:prstGeom prst="rect">
            <a:avLst/>
          </a:prstGeom>
          <a:noFill/>
        </p:spPr>
        <p:txBody>
          <a:bodyPr wrap="square">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Infrastructure management refers to the maintenance of physical facilities, such as classrooms and labs, to ensure they meet the needs of students and faculty.</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aim of this project is to review current research studies on how infrastructure affects students’ learning outcomes . This project provides a user-friendly interface for staff and students to access and manage resources effortlessly.</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Benefits of Infrastructure Management System include:</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Audio-Visual Equipment</a:t>
            </a:r>
            <a:r>
              <a:rPr lang="en-US" dirty="0">
                <a:latin typeface="Times New Roman" panose="02020603050405020304" pitchFamily="18" charset="0"/>
                <a:cs typeface="Times New Roman" panose="02020603050405020304" pitchFamily="18" charset="0"/>
              </a:rPr>
              <a:t>: Ensuring that classrooms are equipped with projectors, screens, and audio systems to facilitate interactive learning.</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Computers</a:t>
            </a:r>
            <a:r>
              <a:rPr lang="en-US" dirty="0">
                <a:latin typeface="Times New Roman" panose="02020603050405020304" pitchFamily="18" charset="0"/>
                <a:cs typeface="Times New Roman" panose="02020603050405020304" pitchFamily="18" charset="0"/>
              </a:rPr>
              <a:t>: Providing access to computers and relevant software applications in labs for research.</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Quality of Education</a:t>
            </a:r>
            <a:r>
              <a:rPr lang="en-US" dirty="0">
                <a:latin typeface="Times New Roman" panose="02020603050405020304" pitchFamily="18" charset="0"/>
                <a:cs typeface="Times New Roman" panose="02020603050405020304" pitchFamily="18" charset="0"/>
              </a:rPr>
              <a:t>: Well-maintained classrooms and labs directly impact the quality of your education. They provide comfort in learning.</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Resource Availability</a:t>
            </a:r>
            <a:r>
              <a:rPr lang="en-US" dirty="0">
                <a:latin typeface="Times New Roman" panose="02020603050405020304" pitchFamily="18" charset="0"/>
                <a:cs typeface="Times New Roman" panose="02020603050405020304" pitchFamily="18" charset="0"/>
              </a:rPr>
              <a:t>: Effective infrastructure management ensures that equipment, technology, and resources are readily available when you need them.</a:t>
            </a:r>
          </a:p>
        </p:txBody>
      </p:sp>
    </p:spTree>
    <p:extLst>
      <p:ext uri="{BB962C8B-B14F-4D97-AF65-F5344CB8AC3E}">
        <p14:creationId xmlns:p14="http://schemas.microsoft.com/office/powerpoint/2010/main" val="3681283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F0ADB6-D373-6ABA-A101-8E6BB55F363E}"/>
              </a:ext>
            </a:extLst>
          </p:cNvPr>
          <p:cNvSpPr txBox="1"/>
          <p:nvPr/>
        </p:nvSpPr>
        <p:spPr>
          <a:xfrm>
            <a:off x="1081548" y="344128"/>
            <a:ext cx="6902245"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PROPOSED SYSTEM WITH ARCHITECTURE</a:t>
            </a:r>
            <a:r>
              <a:rPr lang="en-IN" sz="1800" dirty="0">
                <a:latin typeface="Times New Roman" panose="02020603050405020304" pitchFamily="18" charset="0"/>
                <a:cs typeface="Times New Roman" panose="02020603050405020304" pitchFamily="18" charset="0"/>
              </a:rPr>
              <a:t>	</a:t>
            </a:r>
            <a:endParaRPr lang="en-IN" dirty="0"/>
          </a:p>
        </p:txBody>
      </p:sp>
      <p:pic>
        <p:nvPicPr>
          <p:cNvPr id="4" name="Picture 3">
            <a:extLst>
              <a:ext uri="{FF2B5EF4-FFF2-40B4-BE49-F238E27FC236}">
                <a16:creationId xmlns:a16="http://schemas.microsoft.com/office/drawing/2014/main" id="{73CD46DF-3001-5E26-12F8-12CFA97DF7E7}"/>
              </a:ext>
            </a:extLst>
          </p:cNvPr>
          <p:cNvPicPr>
            <a:picLocks noChangeAspect="1"/>
          </p:cNvPicPr>
          <p:nvPr/>
        </p:nvPicPr>
        <p:blipFill>
          <a:blip r:embed="rId2"/>
          <a:stretch>
            <a:fillRect/>
          </a:stretch>
        </p:blipFill>
        <p:spPr>
          <a:xfrm>
            <a:off x="376237" y="805793"/>
            <a:ext cx="8391525" cy="5623582"/>
          </a:xfrm>
          <a:prstGeom prst="rect">
            <a:avLst/>
          </a:prstGeom>
        </p:spPr>
      </p:pic>
    </p:spTree>
    <p:extLst>
      <p:ext uri="{BB962C8B-B14F-4D97-AF65-F5344CB8AC3E}">
        <p14:creationId xmlns:p14="http://schemas.microsoft.com/office/powerpoint/2010/main" val="314943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5E9315-9A04-7D30-4E61-2F807188D3FF}"/>
              </a:ext>
            </a:extLst>
          </p:cNvPr>
          <p:cNvSpPr txBox="1"/>
          <p:nvPr/>
        </p:nvSpPr>
        <p:spPr>
          <a:xfrm>
            <a:off x="1632155" y="226143"/>
            <a:ext cx="6322142"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OBJECTIVES OF PROPOSED SYSTEMS</a:t>
            </a:r>
          </a:p>
        </p:txBody>
      </p:sp>
      <p:sp>
        <p:nvSpPr>
          <p:cNvPr id="4" name="TextBox 3">
            <a:extLst>
              <a:ext uri="{FF2B5EF4-FFF2-40B4-BE49-F238E27FC236}">
                <a16:creationId xmlns:a16="http://schemas.microsoft.com/office/drawing/2014/main" id="{11C5EBA8-B594-1C28-C99B-00EB69E5F15D}"/>
              </a:ext>
            </a:extLst>
          </p:cNvPr>
          <p:cNvSpPr txBox="1"/>
          <p:nvPr/>
        </p:nvSpPr>
        <p:spPr>
          <a:xfrm>
            <a:off x="344129" y="1229032"/>
            <a:ext cx="8524568" cy="5355312"/>
          </a:xfrm>
          <a:prstGeom prst="rect">
            <a:avLst/>
          </a:prstGeom>
          <a:noFill/>
        </p:spPr>
        <p:txBody>
          <a:bodyPr wrap="square" rtlCol="0">
            <a:spAutoFit/>
          </a:bodyPr>
          <a:lstStyle/>
          <a:p>
            <a:pPr algn="just"/>
            <a:r>
              <a:rPr lang="en-US" b="1" dirty="0">
                <a:solidFill>
                  <a:srgbClr val="374151"/>
                </a:solidFill>
                <a:latin typeface="Times New Roman" panose="02020603050405020304" pitchFamily="18" charset="0"/>
                <a:cs typeface="Times New Roman" panose="02020603050405020304" pitchFamily="18" charset="0"/>
              </a:rPr>
              <a:t>1.</a:t>
            </a:r>
            <a:r>
              <a:rPr lang="en-US" b="1" i="0" dirty="0">
                <a:effectLst/>
                <a:latin typeface="Times New Roman" panose="02020603050405020304" pitchFamily="18" charset="0"/>
                <a:cs typeface="Times New Roman" panose="02020603050405020304" pitchFamily="18" charset="0"/>
              </a:rPr>
              <a:t>Maintenance and Upkeep:</a:t>
            </a:r>
            <a:r>
              <a:rPr lang="en-US" b="0" i="0" dirty="0">
                <a:effectLst/>
                <a:latin typeface="Times New Roman" panose="02020603050405020304" pitchFamily="18" charset="0"/>
                <a:cs typeface="Times New Roman" panose="02020603050405020304" pitchFamily="18" charset="0"/>
              </a:rPr>
              <a:t> Regularly inspect, maintain, and repair classroom and lab facilities to ensure they are safe, clean, and in good working condition.</a:t>
            </a:r>
          </a:p>
          <a:p>
            <a:pPr algn="just"/>
            <a:endParaRPr lang="en-US" b="0" i="0" dirty="0">
              <a:effectLst/>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2.Accessibility:</a:t>
            </a:r>
            <a:r>
              <a:rPr lang="en-US" b="0" i="0" dirty="0">
                <a:effectLst/>
                <a:latin typeface="Times New Roman" panose="02020603050405020304" pitchFamily="18" charset="0"/>
                <a:cs typeface="Times New Roman" panose="02020603050405020304" pitchFamily="18" charset="0"/>
              </a:rPr>
              <a:t> Ensure that all classrooms and labs are accessible to individuals with disabilities, complying with accessibility standards and regulations.</a:t>
            </a:r>
          </a:p>
          <a:p>
            <a:pPr algn="just">
              <a:buFont typeface="+mj-lt"/>
              <a:buAutoNum type="arabicPeriod"/>
            </a:pPr>
            <a:endParaRPr lang="en-US" b="0" i="0" dirty="0">
              <a:effectLst/>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3. Technology</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Integrate and maintain technology infrastructure, such as audiovisual equipment, projectors, and smart boards, to support modern teaching methods.</a:t>
            </a:r>
          </a:p>
          <a:p>
            <a:pPr algn="just"/>
            <a:endParaRPr lang="en-US" b="0" i="0" dirty="0">
              <a:effectLst/>
              <a:latin typeface="Times New Roman" panose="02020603050405020304" pitchFamily="18" charset="0"/>
              <a:cs typeface="Times New Roman" panose="02020603050405020304" pitchFamily="18" charset="0"/>
            </a:endParaRPr>
          </a:p>
          <a:p>
            <a:pPr algn="just"/>
            <a:r>
              <a:rPr lang="en-US" dirty="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4. Streamline maintenance and repairs:</a:t>
            </a:r>
            <a:r>
              <a:rPr lang="en-US" dirty="0">
                <a:latin typeface="Times New Roman" panose="02020603050405020304" pitchFamily="18" charset="0"/>
                <a:cs typeface="Times New Roman" panose="02020603050405020304" pitchFamily="18" charset="0"/>
              </a:rPr>
              <a:t> Enable quick reporting and tracking of maintenance issues and service requests</a:t>
            </a:r>
          </a:p>
          <a:p>
            <a:pPr algn="just"/>
            <a:endParaRPr lang="en-US" dirty="0">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5. Optimal Resource Allocation:</a:t>
            </a:r>
            <a:r>
              <a:rPr lang="en-US" b="0" i="0" dirty="0">
                <a:effectLst/>
                <a:latin typeface="Times New Roman" panose="02020603050405020304" pitchFamily="18" charset="0"/>
                <a:cs typeface="Times New Roman" panose="02020603050405020304" pitchFamily="18" charset="0"/>
              </a:rPr>
              <a:t> Ensure that classrooms and labs are allocated efficiently, matching the size and features of the space to the specific needs of courses and research activities.</a:t>
            </a:r>
          </a:p>
          <a:p>
            <a:pPr algn="just"/>
            <a:endParaRPr lang="en-US" dirty="0">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6. Equipment Availability:</a:t>
            </a:r>
            <a:r>
              <a:rPr lang="en-US" b="0" i="0" dirty="0">
                <a:effectLst/>
                <a:latin typeface="Times New Roman" panose="02020603050405020304" pitchFamily="18" charset="0"/>
                <a:cs typeface="Times New Roman" panose="02020603050405020304" pitchFamily="18" charset="0"/>
              </a:rPr>
              <a:t> Ensure that specialized equipment and materials required for experiments or research are available, properly maintained, and in good working order.</a:t>
            </a:r>
          </a:p>
          <a:p>
            <a:r>
              <a:rPr lang="en-IN" dirty="0"/>
              <a:t>  </a:t>
            </a:r>
          </a:p>
        </p:txBody>
      </p:sp>
    </p:spTree>
    <p:extLst>
      <p:ext uri="{BB962C8B-B14F-4D97-AF65-F5344CB8AC3E}">
        <p14:creationId xmlns:p14="http://schemas.microsoft.com/office/powerpoint/2010/main" val="372323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9506658-300F-C910-489D-1D9665C12E93}"/>
              </a:ext>
            </a:extLst>
          </p:cNvPr>
          <p:cNvSpPr txBox="1"/>
          <p:nvPr/>
        </p:nvSpPr>
        <p:spPr>
          <a:xfrm>
            <a:off x="1517715" y="142791"/>
            <a:ext cx="5745637" cy="584775"/>
          </a:xfrm>
          <a:prstGeom prst="rect">
            <a:avLst/>
          </a:prstGeom>
          <a:noFill/>
        </p:spPr>
        <p:txBody>
          <a:bodyPr wrap="square">
            <a:spAutoFit/>
          </a:bodyPr>
          <a:lstStyle/>
          <a:p>
            <a:r>
              <a:rPr lang="en-IN" sz="3200" dirty="0"/>
              <a:t>MODULES OF PROPOSED SYSTEM</a:t>
            </a:r>
          </a:p>
        </p:txBody>
      </p:sp>
      <p:sp>
        <p:nvSpPr>
          <p:cNvPr id="4" name="TextBox 3">
            <a:extLst>
              <a:ext uri="{FF2B5EF4-FFF2-40B4-BE49-F238E27FC236}">
                <a16:creationId xmlns:a16="http://schemas.microsoft.com/office/drawing/2014/main" id="{5082F4C9-0D81-ED4B-6966-CC3B8DDD608C}"/>
              </a:ext>
            </a:extLst>
          </p:cNvPr>
          <p:cNvSpPr txBox="1"/>
          <p:nvPr/>
        </p:nvSpPr>
        <p:spPr>
          <a:xfrm>
            <a:off x="471948" y="825910"/>
            <a:ext cx="8249265" cy="544764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System contains certain Modules like </a:t>
            </a:r>
          </a:p>
          <a:p>
            <a:pPr marL="285750" indent="-285750">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Admin Module</a:t>
            </a:r>
            <a:r>
              <a:rPr lang="en-IN" sz="20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In the admin module of the Infrastructure Management Project, administrators can securely log in to access and review user complaints related to classrooms and labs.</a:t>
            </a:r>
          </a:p>
          <a:p>
            <a:r>
              <a:rPr lang="en-US" b="0" i="0" dirty="0">
                <a:solidFill>
                  <a:srgbClr val="374151"/>
                </a:solidFill>
                <a:effectLst/>
                <a:latin typeface="Times New Roman" panose="02020603050405020304" pitchFamily="18" charset="0"/>
                <a:cs typeface="Times New Roman" panose="02020603050405020304" pitchFamily="18" charset="0"/>
              </a:rPr>
              <a:t>This module provides a user-friendly interface that allows admins to view a list of complaints, including details such as the nature of the issue and its status. </a:t>
            </a:r>
          </a:p>
          <a:p>
            <a:r>
              <a:rPr lang="en-US" b="0" i="0" dirty="0">
                <a:solidFill>
                  <a:srgbClr val="374151"/>
                </a:solidFill>
                <a:effectLst/>
                <a:latin typeface="Times New Roman" panose="02020603050405020304" pitchFamily="18" charset="0"/>
                <a:cs typeface="Times New Roman" panose="02020603050405020304" pitchFamily="18" charset="0"/>
              </a:rPr>
              <a:t>Admins have the authority to update the status of each complaint, marking it as "solved" once the problem has been resolved, ensuring efficient management and tracking of infrastructure-related concerns.</a:t>
            </a:r>
          </a:p>
          <a:p>
            <a:pPr marL="342900" indent="-342900">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Faculty Module:</a:t>
            </a:r>
          </a:p>
          <a:p>
            <a:pPr marL="342900" indent="-342900">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The Faculty module in the Infrastructure Management Project enables administrators to log in and efficiently manage classroom and lab-related complaints. Through this module, administrators can view incoming complaints from faculty and students, as well as submit their own complaints if needed. They also have the ability to track the status of ongoing complaints and mark them as resolved once the issues are addressed.</a:t>
            </a:r>
            <a:endParaRPr lang="en-IN" sz="20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19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F3F8C8-CDC3-E01B-1F97-79422C4E9BCB}"/>
              </a:ext>
            </a:extLst>
          </p:cNvPr>
          <p:cNvSpPr txBox="1"/>
          <p:nvPr/>
        </p:nvSpPr>
        <p:spPr>
          <a:xfrm>
            <a:off x="452284" y="471948"/>
            <a:ext cx="8111613" cy="5970865"/>
          </a:xfrm>
          <a:prstGeom prst="rect">
            <a:avLst/>
          </a:prstGeom>
          <a:noFill/>
        </p:spPr>
        <p:txBody>
          <a:bodyPr wrap="square" rtlCol="0">
            <a:spAutoFit/>
          </a:bodyPr>
          <a:lstStyle/>
          <a:p>
            <a:pPr marL="342900" indent="-342900">
              <a:buFont typeface="Wingdings" panose="05000000000000000000" pitchFamily="2" charset="2"/>
              <a:buChar char="v"/>
            </a:pPr>
            <a:r>
              <a:rPr lang="en-IN" sz="2000" b="1" dirty="0"/>
              <a:t>Student Module:</a:t>
            </a:r>
          </a:p>
          <a:p>
            <a:pPr marL="285750" indent="-285750">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The Student module in our Infrastructure Management Project provides a streamlined platform for students to log in and submit complaints or concerns related to classrooms and labs. Upon logging in, students can easily report issues they encounter, such as maintenance needs. This module ensures efficient communication between students and the administrative team, thereby enhancing the overall learning environment</a:t>
            </a:r>
            <a:r>
              <a:rPr lang="en-US" b="0" i="0" dirty="0">
                <a:solidFill>
                  <a:srgbClr val="374151"/>
                </a:solidFill>
                <a:effectLst/>
                <a:latin typeface="Söhne"/>
              </a:rPr>
              <a:t>.</a:t>
            </a:r>
          </a:p>
          <a:p>
            <a:endParaRPr lang="en-US" b="0" i="0" dirty="0">
              <a:solidFill>
                <a:srgbClr val="374151"/>
              </a:solidFill>
              <a:effectLst/>
              <a:latin typeface="Söhne"/>
            </a:endParaRPr>
          </a:p>
          <a:p>
            <a:pPr marL="285750" indent="-285750">
              <a:buFont typeface="Wingdings" panose="05000000000000000000" pitchFamily="2" charset="2"/>
              <a:buChar char="v"/>
            </a:pPr>
            <a:r>
              <a:rPr lang="en-US" b="1" dirty="0">
                <a:solidFill>
                  <a:srgbClr val="374151"/>
                </a:solidFill>
                <a:latin typeface="Times New Roman" panose="02020603050405020304" pitchFamily="18" charset="0"/>
                <a:cs typeface="Times New Roman" panose="02020603050405020304" pitchFamily="18" charset="0"/>
              </a:rPr>
              <a:t>Classrooms Module:</a:t>
            </a:r>
          </a:p>
          <a:p>
            <a:pPr marL="285750" indent="-285750">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The Classrooms module in the Infrastructure Management Project provides a user-friendly interface that displays a comprehensive list of available classrooms and labs within the institution. Users can easily access this module to submit complaints related to these facilities, ensuring quick and efficient resolution.</a:t>
            </a:r>
          </a:p>
          <a:p>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000" b="1" dirty="0">
                <a:solidFill>
                  <a:srgbClr val="374151"/>
                </a:solidFill>
                <a:latin typeface="Times New Roman" panose="02020603050405020304" pitchFamily="18" charset="0"/>
                <a:cs typeface="Times New Roman" panose="02020603050405020304" pitchFamily="18" charset="0"/>
              </a:rPr>
              <a:t>Labs Module:</a:t>
            </a:r>
          </a:p>
          <a:p>
            <a:pPr marL="285750" indent="-285750">
              <a:buFont typeface="Wingdings" panose="05000000000000000000" pitchFamily="2" charset="2"/>
              <a:buChar char="Ø"/>
            </a:pPr>
            <a:r>
              <a:rPr lang="en-US" dirty="0">
                <a:solidFill>
                  <a:srgbClr val="374151"/>
                </a:solidFill>
                <a:latin typeface="Times New Roman" panose="02020603050405020304" pitchFamily="18" charset="0"/>
                <a:cs typeface="Times New Roman" panose="02020603050405020304" pitchFamily="18" charset="0"/>
              </a:rPr>
              <a:t>It </a:t>
            </a:r>
            <a:r>
              <a:rPr lang="en-US" b="0" i="0" dirty="0">
                <a:solidFill>
                  <a:srgbClr val="374151"/>
                </a:solidFill>
                <a:effectLst/>
                <a:latin typeface="Times New Roman" panose="02020603050405020304" pitchFamily="18" charset="0"/>
                <a:cs typeface="Times New Roman" panose="02020603050405020304" pitchFamily="18" charset="0"/>
              </a:rPr>
              <a:t>offers a comprehensive list of available labs, making it easy for users to select the specific lab they wish to report issues about. Additionally, the module tracks the status of each complaint, ensuring that users can monitor the progress of their requests and access information on previously resolved lab-related issues, thereby promoting efficient infrastructure management.</a:t>
            </a:r>
            <a:endParaRPr lang="en-US" b="1" dirty="0">
              <a:solidFill>
                <a:srgbClr val="374151"/>
              </a:solidFill>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708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14483</TotalTime>
  <Words>1386</Words>
  <Application>Microsoft Office PowerPoint</Application>
  <PresentationFormat>On-screen Show (4:3)</PresentationFormat>
  <Paragraphs>172</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Bahnschrift SemiBold</vt:lpstr>
      <vt:lpstr>Bookman Old Style</vt:lpstr>
      <vt:lpstr>Calibri</vt:lpstr>
      <vt:lpstr>Calibri Light</vt:lpstr>
      <vt:lpstr>Söhne</vt:lpstr>
      <vt:lpstr>Times New Roman</vt:lpstr>
      <vt:lpstr>Wingdings</vt:lpstr>
      <vt:lpstr>Office Theme</vt:lpstr>
      <vt:lpstr>INFRASTRUCTURE MANAGEMENT SYSTEM</vt:lpstr>
      <vt:lpstr>PowerPoint Presentation</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Future Work</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Avinash B</dc:creator>
  <cp:lastModifiedBy>Prasanna Vaka</cp:lastModifiedBy>
  <cp:revision>215</cp:revision>
  <dcterms:created xsi:type="dcterms:W3CDTF">2022-12-24T18:14:31Z</dcterms:created>
  <dcterms:modified xsi:type="dcterms:W3CDTF">2023-10-09T23:25:18Z</dcterms:modified>
</cp:coreProperties>
</file>