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80" r:id="rId6"/>
    <p:sldId id="338" r:id="rId7"/>
    <p:sldId id="342" r:id="rId8"/>
    <p:sldId id="3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0A028-0E30-4338-BDE8-ACBD502927A0}" v="11" dt="2023-10-30T18:14:01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6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pos="57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Vaka" userId="9e28f4d90232c119" providerId="LiveId" clId="{66C0A028-0E30-4338-BDE8-ACBD502927A0}"/>
    <pc:docChg chg="modSld">
      <pc:chgData name="Prasanna Vaka" userId="9e28f4d90232c119" providerId="LiveId" clId="{66C0A028-0E30-4338-BDE8-ACBD502927A0}" dt="2023-10-30T18:14:01.421" v="10"/>
      <pc:docMkLst>
        <pc:docMk/>
      </pc:docMkLst>
      <pc:sldChg chg="modTransition">
        <pc:chgData name="Prasanna Vaka" userId="9e28f4d90232c119" providerId="LiveId" clId="{66C0A028-0E30-4338-BDE8-ACBD502927A0}" dt="2023-10-30T18:14:01.421" v="10"/>
        <pc:sldMkLst>
          <pc:docMk/>
          <pc:sldMk cId="2259308896" sldId="256"/>
        </pc:sldMkLst>
      </pc:sldChg>
      <pc:sldChg chg="modTransition">
        <pc:chgData name="Prasanna Vaka" userId="9e28f4d90232c119" providerId="LiveId" clId="{66C0A028-0E30-4338-BDE8-ACBD502927A0}" dt="2023-10-30T15:21:31.124" v="9"/>
        <pc:sldMkLst>
          <pc:docMk/>
          <pc:sldMk cId="3103683689" sldId="268"/>
        </pc:sldMkLst>
      </pc:sldChg>
      <pc:sldChg chg="modTransition">
        <pc:chgData name="Prasanna Vaka" userId="9e28f4d90232c119" providerId="LiveId" clId="{66C0A028-0E30-4338-BDE8-ACBD502927A0}" dt="2023-10-30T15:20:47.570" v="5"/>
        <pc:sldMkLst>
          <pc:docMk/>
          <pc:sldMk cId="1364549966" sldId="280"/>
        </pc:sldMkLst>
      </pc:sldChg>
      <pc:sldChg chg="modTransition">
        <pc:chgData name="Prasanna Vaka" userId="9e28f4d90232c119" providerId="LiveId" clId="{66C0A028-0E30-4338-BDE8-ACBD502927A0}" dt="2023-10-30T15:20:41.393" v="4"/>
        <pc:sldMkLst>
          <pc:docMk/>
          <pc:sldMk cId="2994927461" sldId="338"/>
        </pc:sldMkLst>
      </pc:sldChg>
      <pc:sldChg chg="modTransition">
        <pc:chgData name="Prasanna Vaka" userId="9e28f4d90232c119" providerId="LiveId" clId="{66C0A028-0E30-4338-BDE8-ACBD502927A0}" dt="2023-10-30T15:21:07.025" v="6"/>
        <pc:sldMkLst>
          <pc:docMk/>
          <pc:sldMk cId="2610962220" sldId="342"/>
        </pc:sldMkLst>
      </pc:sldChg>
      <pc:sldChg chg="modTransition">
        <pc:chgData name="Prasanna Vaka" userId="9e28f4d90232c119" providerId="LiveId" clId="{66C0A028-0E30-4338-BDE8-ACBD502927A0}" dt="2023-10-30T15:21:11.069" v="7"/>
        <pc:sldMkLst>
          <pc:docMk/>
          <pc:sldMk cId="842948387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D71-DE7D-47EA-BD5F-935596C85A92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89DD0-1E8D-4B61-ADE9-B87318B81B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603504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3236493"/>
            <a:ext cx="5149596" cy="1448385"/>
          </a:xfrm>
          <a:solidFill>
            <a:schemeClr val="bg1">
              <a:alpha val="80000"/>
            </a:schemeClr>
          </a:solidFill>
        </p:spPr>
        <p:txBody>
          <a:bodyPr lIns="502920" bIns="137160"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  <a:solidFill>
            <a:schemeClr val="bg1">
              <a:alpha val="80000"/>
            </a:schemeClr>
          </a:solidFill>
        </p:spPr>
        <p:txBody>
          <a:bodyPr lIns="502920">
            <a:normAutofit/>
          </a:bodyPr>
          <a:lstStyle>
            <a:lvl1pPr marL="0" indent="0" algn="l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F765-81DF-4CD4-A737-DDE62C84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7C45-8307-4F47-91BB-229B740A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F83D-D593-4D91-ADFA-C49B8378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643-6C33-46CD-A918-AB0CEA571F00}"/>
              </a:ext>
            </a:extLst>
          </p:cNvPr>
          <p:cNvSpPr/>
          <p:nvPr userDrawn="1"/>
        </p:nvSpPr>
        <p:spPr>
          <a:xfrm>
            <a:off x="6086475" y="1682496"/>
            <a:ext cx="563880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E62D2-A055-4712-92CC-4B02419D51FB}"/>
              </a:ext>
            </a:extLst>
          </p:cNvPr>
          <p:cNvSpPr/>
          <p:nvPr userDrawn="1"/>
        </p:nvSpPr>
        <p:spPr>
          <a:xfrm>
            <a:off x="457200" y="1681163"/>
            <a:ext cx="563880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9640" y="1844259"/>
            <a:ext cx="3657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9640" y="2668171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0133" y="1808163"/>
            <a:ext cx="4703841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0134" y="2632075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C89FBE-3029-4F92-8308-F830BB14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8712" y="1681163"/>
            <a:ext cx="374904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A4C88-FF32-4096-9EA9-EC22D3682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11097" y="1682496"/>
            <a:ext cx="374904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7559B-132E-4A6E-ADBE-41DB38EC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76" y="1681163"/>
            <a:ext cx="3749040" cy="45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90825"/>
            <a:ext cx="2971800" cy="32480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1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188" y="2790825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F7BCB16-19B7-48F6-94CD-563F43988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0134" y="1976438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FBB2F8D-6092-468C-BA48-836286C6B7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0134" y="2800350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6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5633F8-C03D-4CEE-BEDD-1B6648554C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628" y="685800"/>
            <a:ext cx="3200400" cy="5486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DC27-A467-4265-AAB1-754D3F86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50230"/>
            <a:ext cx="5009147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9CC7B6-D9ED-464B-8206-98055EB53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90788"/>
            <a:ext cx="4572000" cy="353695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 spc="30" baseline="0"/>
            </a:lvl1pPr>
            <a:lvl2pPr marL="457200" indent="0">
              <a:lnSpc>
                <a:spcPts val="2400"/>
              </a:lnSpc>
              <a:buNone/>
              <a:defRPr sz="1400" spc="30" baseline="0"/>
            </a:lvl2pPr>
            <a:lvl3pPr marL="914400" indent="0">
              <a:lnSpc>
                <a:spcPts val="2400"/>
              </a:lnSpc>
              <a:buNone/>
              <a:defRPr sz="1400" spc="30" baseline="0"/>
            </a:lvl3pPr>
            <a:lvl4pPr marL="1371600" indent="0">
              <a:lnSpc>
                <a:spcPts val="2400"/>
              </a:lnSpc>
              <a:buNone/>
              <a:defRPr sz="1400" spc="30" baseline="0"/>
            </a:lvl4pPr>
            <a:lvl5pPr marL="1828800" indent="0">
              <a:lnSpc>
                <a:spcPts val="2400"/>
              </a:lnSpc>
              <a:buNone/>
              <a:defRPr sz="1400"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743C040-0A81-4A38-879D-07BBD1842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1800" y="2492375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DD4A8-3B48-439C-B601-8D04B871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761136" y="5210984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587044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1" y="3490624"/>
            <a:ext cx="4571999" cy="1235382"/>
          </a:xfrm>
          <a:solidFill>
            <a:schemeClr val="bg1">
              <a:alpha val="80000"/>
            </a:schemeClr>
          </a:solidFill>
        </p:spPr>
        <p:txBody>
          <a:bodyPr lIns="457200" bIns="137160" anchor="b">
            <a:normAutofit/>
          </a:bodyPr>
          <a:lstStyle>
            <a:lvl1pPr algn="l"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  <a:solidFill>
            <a:schemeClr val="bg1">
              <a:alpha val="80000"/>
            </a:schemeClr>
          </a:solidFill>
        </p:spPr>
        <p:txBody>
          <a:bodyPr lIns="502920" rIns="2103120">
            <a:normAutofit/>
          </a:bodyPr>
          <a:lstStyle>
            <a:lvl1pPr marL="0" indent="0" algn="l">
              <a:buNone/>
              <a:defRPr sz="1400" spc="4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6E25-C828-48BC-8628-82D1E81A50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386C-9F0A-4DAC-822E-DEC8EA1DDE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59EB-A4AA-43EC-A853-BDDFB7AB3D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DD6F-6C64-4A5F-9EFA-7A2BCB5D5B30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E0E-441B-4A10-9736-475D42EEB6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56C8C1-E81C-436D-A310-A71CAAE33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500" y="946404"/>
            <a:ext cx="5486400" cy="496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103120"/>
            <a:ext cx="3848101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7421" y="1600200"/>
            <a:ext cx="2743199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F7B6DF9-E76A-44ED-B84C-1391CD5D55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CB9306-A7FD-4B22-8E8A-E0B8D7862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624728" y="3747150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583" y="2102720"/>
            <a:ext cx="5422217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C2C3F7-8611-4C35-8251-0FD61D72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" y="-2"/>
            <a:ext cx="12188952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67250"/>
            <a:ext cx="9144000" cy="12121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07"/>
            <a:ext cx="9144000" cy="524794"/>
          </a:xfrm>
        </p:spPr>
        <p:txBody>
          <a:bodyPr>
            <a:normAutofit/>
          </a:bodyPr>
          <a:lstStyle>
            <a:lvl1pPr marL="0" indent="0" algn="ctr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42BA18D-167B-42CD-8DD5-844A2087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9A9BF1-35FD-4BDE-9C59-E08CB7A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02A2A47-BED9-43DF-8914-AD1EB274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FBA353-19B1-4A04-A7EE-345F93C189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2491" y="946404"/>
            <a:ext cx="5486400" cy="4965192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857A-B6DC-4F0A-AD6B-243F6C085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9" y="2386584"/>
            <a:ext cx="4315968" cy="2084832"/>
          </a:xfrm>
        </p:spPr>
        <p:txBody>
          <a:bodyPr anchor="t">
            <a:normAutofit/>
          </a:bodyPr>
          <a:lstStyle>
            <a:lvl1pPr>
              <a:defRPr sz="3400" spc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8717D35-8E1B-4C94-BA72-91D4DCA657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71416"/>
            <a:ext cx="3584448" cy="63767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spc="10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F15B60AE-D6AB-472C-8342-2A3EB5349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208" y="1600200"/>
            <a:ext cx="2286000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B5B262-532A-4EE4-98E7-0EB6A8C5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27251" y="114592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52808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3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376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5117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117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91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9175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7498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7498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4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725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4077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97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97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1719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1718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9720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9719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4349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4349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6">
            <a:extLst>
              <a:ext uri="{FF2B5EF4-FFF2-40B4-BE49-F238E27FC236}">
                <a16:creationId xmlns:a16="http://schemas.microsoft.com/office/drawing/2014/main" id="{3896D737-6139-4405-A7F2-E08C421815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9730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721A36A5-FCF3-4EE8-B5F2-41805C3F6A6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49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1630D673-CB21-40A3-A7BE-C996B20D681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497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0C83EF20-1DF8-43B4-B982-A382FF884E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6082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1FD09C98-5809-41AD-B215-493A3D741A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2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9E3214F0-FC83-402F-BAC5-ED48275327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02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39B0FB7F-A1FC-40D1-ACFC-C3C966F9B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1767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15EB3CBA-DD9B-449B-9B72-1917801771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1766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BA47B66D-8891-4AE7-98BE-3CFE9CDB57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9768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29AE99A-6054-4B2F-B99D-FE4F682613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99767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D1F32591-7BBD-4006-AEA0-29F43CDADC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6354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7BC780CD-8E77-4D0E-A436-DCB2AA0C15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6354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82C-34E9-4F3B-9B0F-A3207161C41E}"/>
              </a:ext>
            </a:extLst>
          </p:cNvPr>
          <p:cNvSpPr/>
          <p:nvPr userDrawn="1"/>
        </p:nvSpPr>
        <p:spPr>
          <a:xfrm>
            <a:off x="10820400" y="813816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70" r:id="rId4"/>
    <p:sldLayoutId id="2147483672" r:id="rId5"/>
    <p:sldLayoutId id="2147483654" r:id="rId6"/>
    <p:sldLayoutId id="2147483658" r:id="rId7"/>
    <p:sldLayoutId id="2147483660" r:id="rId8"/>
    <p:sldLayoutId id="2147483671" r:id="rId9"/>
    <p:sldLayoutId id="2147483650" r:id="rId10"/>
    <p:sldLayoutId id="2147483667" r:id="rId11"/>
    <p:sldLayoutId id="2147483668" r:id="rId12"/>
    <p:sldLayoutId id="2147483662" r:id="rId13"/>
    <p:sldLayoutId id="2147483669" r:id="rId14"/>
    <p:sldLayoutId id="214748367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3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39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 up of frosty pine leaves&#10;">
            <a:extLst>
              <a:ext uri="{FF2B5EF4-FFF2-40B4-BE49-F238E27FC236}">
                <a16:creationId xmlns:a16="http://schemas.microsoft.com/office/drawing/2014/main" id="{E700099C-08E5-415B-A866-CD9A073DCD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831" y="411480"/>
            <a:ext cx="11274552" cy="60350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7" y="1978090"/>
            <a:ext cx="11084767" cy="811764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ENERGY-EFFICIENT ROOF AND FLOORS 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7826" y="4189445"/>
            <a:ext cx="8100557" cy="22570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Vaka Prasanna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20BQ1A05O6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4-CSE-D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Buildings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Vasireddy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Venkatadri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64FD11E-AD8A-BB50-42C1-BC82FF8B1E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" y="-2"/>
            <a:ext cx="12188952" cy="383488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BB0D9-D506-1FB5-BCE5-4C7FE51620E4}"/>
              </a:ext>
            </a:extLst>
          </p:cNvPr>
          <p:cNvSpPr txBox="1"/>
          <p:nvPr/>
        </p:nvSpPr>
        <p:spPr>
          <a:xfrm>
            <a:off x="615822" y="4508631"/>
            <a:ext cx="11112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7030A0"/>
                </a:solidFill>
                <a:latin typeface="Algerian" panose="04020705040A02060702" pitchFamily="82" charset="0"/>
              </a:rPr>
              <a:t>ENERGY-EFFICIENT</a:t>
            </a:r>
            <a:r>
              <a:rPr lang="en-IN" sz="4800" b="1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IN" sz="4800" b="1" dirty="0">
                <a:solidFill>
                  <a:srgbClr val="7030A0"/>
                </a:solidFill>
                <a:latin typeface="Algerian" panose="04020705040A02060702" pitchFamily="82" charset="0"/>
              </a:rPr>
              <a:t>ROOF AND FLOORS </a:t>
            </a:r>
          </a:p>
        </p:txBody>
      </p:sp>
      <p:pic>
        <p:nvPicPr>
          <p:cNvPr id="1030" name="Picture 6" descr="Energy Efficient Roof Benefits">
            <a:extLst>
              <a:ext uri="{FF2B5EF4-FFF2-40B4-BE49-F238E27FC236}">
                <a16:creationId xmlns:a16="http://schemas.microsoft.com/office/drawing/2014/main" id="{E6808EBF-9752-766D-0DEE-5DFCD246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654"/>
            <a:ext cx="12192000" cy="397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49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39" y="761982"/>
            <a:ext cx="7334301" cy="3619525"/>
          </a:xfrm>
        </p:spPr>
        <p:txBody>
          <a:bodyPr>
            <a:noAutofit/>
          </a:bodyPr>
          <a:lstStyle/>
          <a:p>
            <a:pPr>
              <a:lnSpc>
                <a:spcPts val="2933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Earthen pot:</a:t>
            </a:r>
          </a:p>
          <a:p>
            <a:pPr marL="281510" lvl="1" indent="-281510">
              <a:lnSpc>
                <a:spcPts val="2933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1" dirty="0">
                <a:latin typeface="Bookman Old Style" panose="02050604050505020204" pitchFamily="18" charset="0"/>
              </a:rPr>
              <a:t>In this method roof is covered by inverted earthen pots, the top of earthen pot can be covered with a layer of earth or lime mortar finish or can be left uncovered. </a:t>
            </a:r>
          </a:p>
          <a:p>
            <a:pPr marL="281510" lvl="1" indent="-281510">
              <a:lnSpc>
                <a:spcPts val="2933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1" dirty="0">
                <a:latin typeface="Bookman Old Style" panose="02050604050505020204" pitchFamily="18" charset="0"/>
              </a:rPr>
              <a:t>By virtue of air trapped within them they provide good insulation. Earthen pots painted with white paints further reduce the heat load. </a:t>
            </a:r>
          </a:p>
          <a:p>
            <a:pPr marL="281510" lvl="1" indent="-281510">
              <a:lnSpc>
                <a:spcPts val="2933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1" dirty="0">
                <a:latin typeface="Bookman Old Style" panose="02050604050505020204" pitchFamily="18" charset="0"/>
              </a:rPr>
              <a:t>Pots made with earth are recyclable and locally/ regionally available.</a:t>
            </a:r>
          </a:p>
        </p:txBody>
      </p:sp>
      <p:pic>
        <p:nvPicPr>
          <p:cNvPr id="4" name="Picture 2" descr="Earthen pots insulation system: Thermal comfort design - Mansi Sha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60" y="927866"/>
            <a:ext cx="4015123" cy="2977388"/>
          </a:xfrm>
          <a:prstGeom prst="rect">
            <a:avLst/>
          </a:prstGeom>
          <a:noFill/>
        </p:spPr>
      </p:pic>
      <p:pic>
        <p:nvPicPr>
          <p:cNvPr id="5" name="Picture 2" descr="Why Brick Bat Coba Not the Correct Method for Terrace Waterproofing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12" y="3905253"/>
            <a:ext cx="3954545" cy="266701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5709" y="4000504"/>
            <a:ext cx="7239051" cy="239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33"/>
              </a:lnSpc>
              <a:spcAft>
                <a:spcPts val="400"/>
              </a:spcAft>
            </a:pPr>
            <a:r>
              <a:rPr lang="en-US" sz="1867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Brick bat </a:t>
            </a:r>
            <a:r>
              <a:rPr lang="en-US" sz="1867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1867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37061" lvl="1" indent="-237061" algn="just">
              <a:lnSpc>
                <a:spcPts val="2933"/>
              </a:lnSpc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867" dirty="0">
                <a:latin typeface="Bookman Old Style" pitchFamily="18" charset="0"/>
              </a:rPr>
              <a:t>This system involves laying mortar with broken brick (which may be waste brick pieces) as aggregates and ground brick with lime or cement as binding matrix. </a:t>
            </a:r>
          </a:p>
          <a:p>
            <a:pPr marL="237061" lvl="1" indent="-237061" algn="just">
              <a:lnSpc>
                <a:spcPts val="2933"/>
              </a:lnSpc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867" dirty="0">
                <a:latin typeface="Bookman Old Style" pitchFamily="18" charset="0"/>
              </a:rPr>
              <a:t>A thick mass of brick bats provide the thermal insulation for roof of the building.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529" y="135974"/>
            <a:ext cx="904881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33" b="1" dirty="0">
                <a:solidFill>
                  <a:srgbClr val="C00000"/>
                </a:solidFill>
                <a:latin typeface="Bookman Old Style" pitchFamily="18" charset="0"/>
              </a:rPr>
              <a:t>                         ENERGY-EFFICIENT ROOF AND FLOORS: </a:t>
            </a:r>
            <a:endParaRPr lang="en-US" sz="2133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27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37" y="571480"/>
            <a:ext cx="6953299" cy="2633001"/>
          </a:xfrm>
        </p:spPr>
        <p:txBody>
          <a:bodyPr>
            <a:noAutofit/>
          </a:bodyPr>
          <a:lstStyle/>
          <a:p>
            <a:pPr>
              <a:lnSpc>
                <a:spcPts val="2933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Broken ceramic mosaic tiles:</a:t>
            </a:r>
          </a:p>
          <a:p>
            <a:pPr marL="237061" lvl="1" indent="-237061">
              <a:lnSpc>
                <a:spcPts val="2933"/>
              </a:lnSpc>
              <a:spcBef>
                <a:spcPts val="0"/>
              </a:spcBef>
              <a:spcAft>
                <a:spcPts val="667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Broken ceramic tiles can be used as a cost effective external roof finish to reflect the incident solar radiation on the roof. </a:t>
            </a:r>
          </a:p>
          <a:p>
            <a:pPr marL="237061" lvl="1" indent="-237061">
              <a:lnSpc>
                <a:spcPts val="2933"/>
              </a:lnSpc>
              <a:spcBef>
                <a:spcPts val="0"/>
              </a:spcBef>
              <a:spcAft>
                <a:spcPts val="667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Broken ceramic light-colored tiles reflect heat off the surface because of high solar reflectivity and effectively utilize the waste ceramic tiles.</a:t>
            </a:r>
          </a:p>
        </p:txBody>
      </p:sp>
      <p:pic>
        <p:nvPicPr>
          <p:cNvPr id="12290" name="Picture 2" descr="No photo description availabl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62" y="700749"/>
            <a:ext cx="3619527" cy="2633001"/>
          </a:xfrm>
          <a:prstGeom prst="rect">
            <a:avLst/>
          </a:prstGeom>
          <a:noFill/>
        </p:spPr>
      </p:pic>
      <p:pic>
        <p:nvPicPr>
          <p:cNvPr id="7" name="Picture 2" descr="EXCEL CoolCoat® - High SRI Heat Reflective Cool Roof Paint 2021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72" y="3619502"/>
            <a:ext cx="3591515" cy="277534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286237" y="3429000"/>
            <a:ext cx="6953299" cy="2764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33"/>
              </a:lnSpc>
              <a:spcAft>
                <a:spcPts val="400"/>
              </a:spcAft>
            </a:pPr>
            <a:r>
              <a:rPr lang="en-US" sz="1867" b="1" dirty="0">
                <a:latin typeface="Bookman Old Style" pitchFamily="18" charset="0"/>
              </a:rPr>
              <a:t>High SRI (Solar Reflective Index) Paints:</a:t>
            </a:r>
          </a:p>
          <a:p>
            <a:pPr marL="234945" lvl="1" indent="-234945" algn="just">
              <a:lnSpc>
                <a:spcPts val="2933"/>
              </a:lnSpc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867" dirty="0">
                <a:latin typeface="Bookman Old Style" pitchFamily="18" charset="0"/>
              </a:rPr>
              <a:t>In recent development high thermal reflective paints are used for the exposed terrace areas which reflects incident heat and adds to the insulation values.</a:t>
            </a:r>
          </a:p>
          <a:p>
            <a:pPr marL="234945" lvl="1" indent="-234945" algn="just">
              <a:lnSpc>
                <a:spcPts val="2933"/>
              </a:lnSpc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867" dirty="0">
                <a:latin typeface="Bookman Old Style" pitchFamily="18" charset="0"/>
              </a:rPr>
              <a:t>A roof which has received 2 coats of solar reflective paint will have a much lower surface temperature than one which has not had solar reflective paint applied.</a:t>
            </a:r>
          </a:p>
        </p:txBody>
      </p:sp>
    </p:spTree>
    <p:extLst>
      <p:ext uri="{BB962C8B-B14F-4D97-AF65-F5344CB8AC3E}">
        <p14:creationId xmlns:p14="http://schemas.microsoft.com/office/powerpoint/2010/main" val="26109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0987" y="574929"/>
            <a:ext cx="7620053" cy="2712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45" indent="-234945" algn="just">
              <a:lnSpc>
                <a:spcPts val="2933"/>
              </a:lnSpc>
            </a:pPr>
            <a:r>
              <a:rPr lang="en-US" sz="1867" b="1" dirty="0">
                <a:latin typeface="Bookman Old Style" pitchFamily="18" charset="0"/>
              </a:rPr>
              <a:t>Underfloor Insulation:</a:t>
            </a:r>
          </a:p>
          <a:p>
            <a:pPr marL="234945" indent="-234945" algn="just">
              <a:lnSpc>
                <a:spcPts val="2933"/>
              </a:lnSpc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867" dirty="0">
                <a:latin typeface="Bookman Old Style" pitchFamily="18" charset="0"/>
              </a:rPr>
              <a:t>It acts as a barrier, preventing cold air from seeping up from the ground or unheated spaces into living areas. </a:t>
            </a:r>
          </a:p>
          <a:p>
            <a:pPr marL="234945" indent="-234945" algn="just">
              <a:lnSpc>
                <a:spcPts val="2933"/>
              </a:lnSpc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867" dirty="0">
                <a:latin typeface="Bookman Old Style" pitchFamily="18" charset="0"/>
              </a:rPr>
              <a:t>By placing insulating materials like rigid foam board homes can retain heat more effectively, enhancing energy efficiency, reducing heating costs, and increasing overall comfort during colder months.</a:t>
            </a:r>
          </a:p>
        </p:txBody>
      </p:sp>
      <p:pic>
        <p:nvPicPr>
          <p:cNvPr id="81924" name="Picture 4" descr="Everything you need to know about insulating your home | Stuff.co.n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11" y="761982"/>
            <a:ext cx="3619483" cy="2762269"/>
          </a:xfrm>
          <a:prstGeom prst="rect">
            <a:avLst/>
          </a:prstGeom>
          <a:noFill/>
        </p:spPr>
      </p:pic>
      <p:pic>
        <p:nvPicPr>
          <p:cNvPr id="6" name="Picture 2" descr="What is Cellular Concrete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496" y="3524251"/>
            <a:ext cx="6191293" cy="296666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9662" y="4178185"/>
            <a:ext cx="5048285" cy="1917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1867" b="1" dirty="0">
                <a:latin typeface="Bookman Old Style" pitchFamily="18" charset="0"/>
              </a:rPr>
              <a:t>USE OF LIGHT WEIGHT CONCRETE:</a:t>
            </a:r>
          </a:p>
          <a:p>
            <a:pPr marL="0" lvl="1" algn="just">
              <a:lnSpc>
                <a:spcPts val="2933"/>
              </a:lnSpc>
            </a:pPr>
            <a:r>
              <a:rPr lang="en-US" sz="1867" dirty="0">
                <a:latin typeface="Bookman Old Style" pitchFamily="18" charset="0"/>
              </a:rPr>
              <a:t>Preformed foam concrete may be considered for use for the leveling of floors, sprayed onto horizontal surfaces or in hollow cavities as light weight filler.</a:t>
            </a:r>
          </a:p>
        </p:txBody>
      </p:sp>
    </p:spTree>
    <p:extLst>
      <p:ext uri="{BB962C8B-B14F-4D97-AF65-F5344CB8AC3E}">
        <p14:creationId xmlns:p14="http://schemas.microsoft.com/office/powerpoint/2010/main" val="8429483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top view of snow covered pine trees&#10;">
            <a:extLst>
              <a:ext uri="{FF2B5EF4-FFF2-40B4-BE49-F238E27FC236}">
                <a16:creationId xmlns:a16="http://schemas.microsoft.com/office/drawing/2014/main" id="{51C7B78B-F743-4CBD-8A4C-876D008563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/>
        </p:blipFill>
        <p:spPr>
          <a:xfrm>
            <a:off x="458724" y="411480"/>
            <a:ext cx="11274552" cy="5870448"/>
          </a:xfr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B4A6BAED-EBE6-4796-91D1-762EB593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2780" y="2575250"/>
            <a:ext cx="5346439" cy="1170364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sz="6000" b="1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26CC2-F73D-41DF-A99E-E86D860BD51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54AFD-12FC-4AE5-AA18-D006F459D1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E58EF-CE6D-472E-8AF9-E91E9F7AD3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EEF2"/>
      </a:accent1>
      <a:accent2>
        <a:srgbClr val="9CD3D9"/>
      </a:accent2>
      <a:accent3>
        <a:srgbClr val="387373"/>
      </a:accent3>
      <a:accent4>
        <a:srgbClr val="022E40"/>
      </a:accent4>
      <a:accent5>
        <a:srgbClr val="F2E4C9"/>
      </a:accent5>
      <a:accent6>
        <a:srgbClr val="FFFFF5"/>
      </a:accent6>
      <a:hlink>
        <a:srgbClr val="0563C1"/>
      </a:hlink>
      <a:folHlink>
        <a:srgbClr val="954F72"/>
      </a:folHlink>
    </a:clrScheme>
    <a:fontScheme name="Custom 114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owscape_tm44613219_Win32_JB_SL_v3" id="{1C87AC08-773C-4510-A4A8-B1D3594C4029}" vid="{72F6DBE6-EDB8-4427-B790-8ECF5ED625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576AF5-45CB-4D7F-8506-5C2B8F7E0C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91B5A3C-8B2E-4B35-A109-4713D9D35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73F6E9-2FA5-4F36-A42B-ED7213C4AA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19</TotalTime>
  <Words>369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Arial</vt:lpstr>
      <vt:lpstr>Bodoni MT</vt:lpstr>
      <vt:lpstr>Bookman Old Style</vt:lpstr>
      <vt:lpstr>Calibri</vt:lpstr>
      <vt:lpstr>Source Sans Pro Light</vt:lpstr>
      <vt:lpstr>Times New Roman</vt:lpstr>
      <vt:lpstr>Wingdings</vt:lpstr>
      <vt:lpstr>Office Theme</vt:lpstr>
      <vt:lpstr>ENERGY-EFFICIENT ROOF AND FLOORS </vt:lpstr>
      <vt:lpstr>PowerPoint Presentation</vt:lpstr>
      <vt:lpstr>PowerPoint Presentation</vt:lpstr>
      <vt:lpstr>PowerPoint Presentation</vt:lpstr>
      <vt:lpstr>PowerPoint Presentation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ROOF AND FLOORS </dc:title>
  <dc:creator>Prasanna Vaka</dc:creator>
  <cp:lastModifiedBy>Prasanna Vaka</cp:lastModifiedBy>
  <cp:revision>1</cp:revision>
  <dcterms:created xsi:type="dcterms:W3CDTF">2023-10-30T15:01:44Z</dcterms:created>
  <dcterms:modified xsi:type="dcterms:W3CDTF">2023-10-30T18:14:12Z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