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4" r:id="rId4"/>
    <p:sldId id="275" r:id="rId5"/>
    <p:sldId id="276" r:id="rId6"/>
    <p:sldId id="281" r:id="rId7"/>
    <p:sldId id="278" r:id="rId8"/>
    <p:sldId id="280" r:id="rId9"/>
    <p:sldId id="28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SINGLETON Design Pattern </a:t>
          </a:r>
          <a:r>
            <a:rPr lang="en-US" sz="4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Intent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SINGLETON Design Pattern </a:t>
          </a:r>
          <a:r>
            <a:rPr lang="en-US" sz="4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F014D667-87E8-42B2-85FE-07484282C26D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D03DD9-F29A-4AB3-A143-3BA82776D0B3}" type="parTrans" cxnId="{271ED5F6-CFD5-4C2E-9BF0-7E6D67022766}">
      <dgm:prSet/>
      <dgm:spPr/>
      <dgm:t>
        <a:bodyPr/>
        <a:lstStyle/>
        <a:p>
          <a:endParaRPr lang="en-IN"/>
        </a:p>
      </dgm:t>
    </dgm:pt>
    <dgm:pt modelId="{86002763-855E-4AD5-9735-3B36CB999BAC}" type="sibTrans" cxnId="{271ED5F6-CFD5-4C2E-9BF0-7E6D67022766}">
      <dgm:prSet/>
      <dgm:spPr/>
      <dgm:t>
        <a:bodyPr/>
        <a:lstStyle/>
        <a:p>
          <a:endParaRPr lang="en-IN"/>
        </a:p>
      </dgm:t>
    </dgm:pt>
    <dgm:pt modelId="{C37F04DA-44E5-4AE0-B51E-34DB97D0512B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Tx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B0AE2D-0D17-4154-B3E7-382B8178F0DC}" type="parTrans" cxnId="{FEDDCE73-F3D8-4B63-BAD4-B92259F82FB0}">
      <dgm:prSet/>
      <dgm:spPr/>
      <dgm:t>
        <a:bodyPr/>
        <a:lstStyle/>
        <a:p>
          <a:endParaRPr lang="en-IN"/>
        </a:p>
      </dgm:t>
    </dgm:pt>
    <dgm:pt modelId="{F5D76FDD-4B53-4B89-BAA6-D92E455A0F0E}" type="sibTrans" cxnId="{FEDDCE73-F3D8-4B63-BAD4-B92259F82FB0}">
      <dgm:prSet/>
      <dgm:spPr/>
      <dgm:t>
        <a:bodyPr/>
        <a:lstStyle/>
        <a:p>
          <a:endParaRPr lang="en-IN"/>
        </a:p>
      </dgm:t>
    </dgm:pt>
    <dgm:pt modelId="{0E736065-509A-4283-AF7C-C9A6361A941D}">
      <dgm:prSet/>
      <dgm:spPr/>
      <dgm:t>
        <a:bodyPr/>
        <a:lstStyle/>
        <a:p>
          <a:pPr>
            <a:buFontTx/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SINGLETON Design Pattern </a:t>
          </a:r>
          <a:r>
            <a: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gm:t>
    </dgm:pt>
    <dgm:pt modelId="{8DE5BD06-DC5C-46B6-A573-93B922964410}" type="parTrans" cxnId="{83148C42-75B2-46D4-94E4-DA44C138E2A2}">
      <dgm:prSet/>
      <dgm:spPr/>
      <dgm:t>
        <a:bodyPr/>
        <a:lstStyle/>
        <a:p>
          <a:endParaRPr lang="en-IN"/>
        </a:p>
      </dgm:t>
    </dgm:pt>
    <dgm:pt modelId="{4029E6CE-473A-46A0-82F9-7E304A44F69C}" type="sibTrans" cxnId="{83148C42-75B2-46D4-94E4-DA44C138E2A2}">
      <dgm:prSet/>
      <dgm:spPr/>
      <dgm:t>
        <a:bodyPr/>
        <a:lstStyle/>
        <a:p>
          <a:endParaRPr lang="en-IN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ScaleY="100000" custLinFactNeighborX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X="0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 custScaleX="100879" custScaleY="99715" custLinFactNeighborX="220" custLinFactNeighborY="5740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8B3E0703-11B6-4CB5-A441-E5D0140FE13B}" type="presOf" srcId="{C37F04DA-44E5-4AE0-B51E-34DB97D0512B}" destId="{C96267EA-EF01-411B-8D37-95F44BBB68D3}" srcOrd="0" destOrd="2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D01D02E-55E0-423F-A1A2-C9B6D74F9F76}" type="presOf" srcId="{F014D667-87E8-42B2-85FE-07484282C26D}" destId="{C96267EA-EF01-411B-8D37-95F44BBB68D3}" srcOrd="0" destOrd="3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83148C42-75B2-46D4-94E4-DA44C138E2A2}" srcId="{15031D9C-993C-4715-A26F-56D8831933EB}" destId="{0E736065-509A-4283-AF7C-C9A6361A941D}" srcOrd="1" destOrd="0" parTransId="{8DE5BD06-DC5C-46B6-A573-93B922964410}" sibTransId="{4029E6CE-473A-46A0-82F9-7E304A44F69C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FEDDCE73-F3D8-4B63-BAD4-B92259F82FB0}" srcId="{15031D9C-993C-4715-A26F-56D8831933EB}" destId="{C37F04DA-44E5-4AE0-B51E-34DB97D0512B}" srcOrd="2" destOrd="0" parTransId="{D9B0AE2D-0D17-4154-B3E7-382B8178F0DC}" sibTransId="{F5D76FDD-4B53-4B89-BAA6-D92E455A0F0E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0C999181-095F-4996-B87E-08A791CEF214}" type="presOf" srcId="{0E736065-509A-4283-AF7C-C9A6361A941D}" destId="{C96267EA-EF01-411B-8D37-95F44BBB68D3}" srcOrd="0" destOrd="1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271ED5F6-CFD5-4C2E-9BF0-7E6D67022766}" srcId="{15031D9C-993C-4715-A26F-56D8831933EB}" destId="{F014D667-87E8-42B2-85FE-07484282C26D}" srcOrd="3" destOrd="0" parTransId="{A6D03DD9-F29A-4AB3-A143-3BA82776D0B3}" sibTransId="{86002763-855E-4AD5-9735-3B36CB999BAC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67092" y="251355"/>
          <a:ext cx="1650378" cy="11552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</a:t>
          </a:r>
        </a:p>
      </dsp:txBody>
      <dsp:txXfrm rot="-5400000">
        <a:off x="-19535" y="581432"/>
        <a:ext cx="1155265" cy="495113"/>
      </dsp:txXfrm>
    </dsp:sp>
    <dsp:sp modelId="{0E09DE89-66C0-478D-8170-8F0BC920F1EB}">
      <dsp:nvSpPr>
        <dsp:cNvPr id="0" name=""/>
        <dsp:cNvSpPr/>
      </dsp:nvSpPr>
      <dsp:spPr>
        <a:xfrm rot="5400000">
          <a:off x="5044312" y="-3904784"/>
          <a:ext cx="1072746" cy="8889912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SINGLETON Design Pattern </a:t>
          </a:r>
          <a:r>
            <a:rPr lang="en-US" sz="4000" b="1" kern="1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Intent</a:t>
          </a:r>
        </a:p>
      </dsp:txBody>
      <dsp:txXfrm rot="-5400000">
        <a:off x="1135730" y="56165"/>
        <a:ext cx="8837545" cy="968012"/>
      </dsp:txXfrm>
    </dsp:sp>
    <dsp:sp modelId="{29EA1718-F619-46D8-B505-CF1DDA71B8BF}">
      <dsp:nvSpPr>
        <dsp:cNvPr id="0" name=""/>
        <dsp:cNvSpPr/>
      </dsp:nvSpPr>
      <dsp:spPr>
        <a:xfrm rot="5400000">
          <a:off x="-267092" y="1708367"/>
          <a:ext cx="1650378" cy="1155265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4">
              <a:hueOff val="8861780"/>
              <a:satOff val="-2688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</a:t>
          </a:r>
        </a:p>
      </dsp:txBody>
      <dsp:txXfrm rot="-5400000">
        <a:off x="-19535" y="2038444"/>
        <a:ext cx="1155265" cy="495113"/>
      </dsp:txXfrm>
    </dsp:sp>
    <dsp:sp modelId="{C96267EA-EF01-411B-8D37-95F44BBB68D3}">
      <dsp:nvSpPr>
        <dsp:cNvPr id="0" name=""/>
        <dsp:cNvSpPr/>
      </dsp:nvSpPr>
      <dsp:spPr>
        <a:xfrm rot="5400000">
          <a:off x="5044312" y="-2447772"/>
          <a:ext cx="1072746" cy="888991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hueOff val="8861780"/>
              <a:satOff val="-2688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SINGLETON Design Pattern </a:t>
          </a:r>
          <a:r>
            <a:rPr lang="en-US" sz="36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35730" y="1513177"/>
        <a:ext cx="8837545" cy="968012"/>
      </dsp:txXfrm>
    </dsp:sp>
    <dsp:sp modelId="{E7C44091-B50A-4CB0-98F0-E70A01DD36F4}">
      <dsp:nvSpPr>
        <dsp:cNvPr id="0" name=""/>
        <dsp:cNvSpPr/>
      </dsp:nvSpPr>
      <dsp:spPr>
        <a:xfrm rot="5400000">
          <a:off x="-267092" y="3165379"/>
          <a:ext cx="1650378" cy="1155265"/>
        </a:xfrm>
        <a:prstGeom prst="chevron">
          <a:avLst/>
        </a:prstGeom>
        <a:solidFill>
          <a:schemeClr val="accent4">
            <a:hueOff val="17723560"/>
            <a:satOff val="-53772"/>
            <a:lumOff val="1765"/>
            <a:alphaOff val="0"/>
          </a:schemeClr>
        </a:solidFill>
        <a:ln w="12700" cap="flat" cmpd="sng" algn="ctr">
          <a:solidFill>
            <a:schemeClr val="accent4">
              <a:hueOff val="17723560"/>
              <a:satOff val="-53772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</a:t>
          </a:r>
        </a:p>
      </dsp:txBody>
      <dsp:txXfrm rot="-5400000">
        <a:off x="-19535" y="3495456"/>
        <a:ext cx="1155265" cy="495113"/>
      </dsp:txXfrm>
    </dsp:sp>
    <dsp:sp modelId="{68EF0610-07B4-40C7-AD99-F2285099C2E4}">
      <dsp:nvSpPr>
        <dsp:cNvPr id="0" name=""/>
        <dsp:cNvSpPr/>
      </dsp:nvSpPr>
      <dsp:spPr>
        <a:xfrm rot="5400000">
          <a:off x="5045841" y="-968256"/>
          <a:ext cx="1069688" cy="8968055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hueOff val="17723560"/>
              <a:satOff val="-53772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SINGLETON Design Pattern </a:t>
          </a:r>
          <a:r>
            <a:rPr lang="en-US" sz="4000" b="1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sp:txBody>
      <dsp:txXfrm rot="-5400000">
        <a:off x="1096658" y="3033145"/>
        <a:ext cx="8915837" cy="965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10/30/2023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72" y="748873"/>
            <a:ext cx="9577064" cy="1383983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SINGLETON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012" y="3212976"/>
            <a:ext cx="9066343" cy="216024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VAKA PRASANNA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20BQ1A05O6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4-CSE-D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Vasireddy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Venkatadri Institute of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04664"/>
            <a:ext cx="9782801" cy="87493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Layout</a:t>
            </a:r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0003250"/>
              </p:ext>
            </p:extLst>
          </p:nvPr>
        </p:nvGraphicFramePr>
        <p:xfrm>
          <a:off x="1593850" y="1600200"/>
          <a:ext cx="1004517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60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64CD-B9A8-B565-D6C7-1391405A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868" y="2636912"/>
            <a:ext cx="3312368" cy="1008112"/>
          </a:xfrm>
        </p:spPr>
        <p:txBody>
          <a:bodyPr>
            <a:normAutofit/>
          </a:bodyPr>
          <a:lstStyle/>
          <a:p>
            <a:pPr algn="just"/>
            <a:r>
              <a:rPr lang="en-US" sz="5800" b="1" dirty="0">
                <a:latin typeface="Algerian" panose="04020705040A02060702" pitchFamily="82" charset="0"/>
              </a:rPr>
              <a:t>INTENT</a:t>
            </a:r>
            <a:endParaRPr lang="en-IN" sz="5800" b="1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05143-806F-DE31-754B-7934E3C9DFC4}"/>
              </a:ext>
            </a:extLst>
          </p:cNvPr>
          <p:cNvSpPr txBox="1"/>
          <p:nvPr/>
        </p:nvSpPr>
        <p:spPr>
          <a:xfrm>
            <a:off x="5255393" y="332656"/>
            <a:ext cx="5951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FontTx/>
              <a:buNone/>
            </a:pPr>
            <a:r>
              <a:rPr lang="en-US" sz="2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 Intent</a:t>
            </a:r>
          </a:p>
        </p:txBody>
      </p:sp>
      <p:pic>
        <p:nvPicPr>
          <p:cNvPr id="1026" name="Picture 2" descr="Singleton pattern">
            <a:extLst>
              <a:ext uri="{FF2B5EF4-FFF2-40B4-BE49-F238E27FC236}">
                <a16:creationId xmlns:a16="http://schemas.microsoft.com/office/drawing/2014/main" id="{59ECAFF6-BDE2-47F7-DB1A-A17B3C33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271534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2AA8F3-20B8-7749-CF7E-8B1B4DEAB278}"/>
              </a:ext>
            </a:extLst>
          </p:cNvPr>
          <p:cNvSpPr txBox="1"/>
          <p:nvPr/>
        </p:nvSpPr>
        <p:spPr>
          <a:xfrm>
            <a:off x="5255393" y="148478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Singleton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is a </a:t>
            </a: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creational design pattern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 lets you ensure that a class has only one instance, while providing a global access point to this instance.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6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909E-A2F6-A4C5-6281-424E17D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Algerian" panose="04020705040A02060702" pitchFamily="82" charset="0"/>
              </a:rPr>
              <a:t>Problem Of 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SINGLETON Design Pattern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B90F-EDDF-EC04-FA4C-42168ED6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052736"/>
            <a:ext cx="9782801" cy="511946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Singleton pattern </a:t>
            </a: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solves two problems 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time, violating the </a:t>
            </a:r>
            <a:r>
              <a:rPr lang="en-US" b="0" i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 class has just a single instance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reason for this is to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access to some shared resource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—for example, a database or a file.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A0EA8-26E6-80B9-CB65-C5314053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3933056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287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909E-A2F6-A4C5-6281-424E17D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Algerian" panose="04020705040A02060702" pitchFamily="82" charset="0"/>
              </a:rPr>
              <a:t>Problem Of 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SINGLETON Design Pattern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B90F-EDDF-EC04-FA4C-42168ED6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18" y="1412776"/>
            <a:ext cx="9782801" cy="511946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 startAt="2"/>
            </a:pPr>
            <a:r>
              <a:rPr lang="en-US" sz="3600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global access point to that instance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 like a global variable, the Singleton pattern lets you access some object from anywhere in the program. </a:t>
            </a: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it also </a:t>
            </a:r>
            <a:r>
              <a:rPr lang="en-US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protects that instance</a:t>
            </a:r>
            <a:r>
              <a:rPr lang="en-US" sz="3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being overwritten by other code.</a:t>
            </a:r>
          </a:p>
          <a:p>
            <a:pPr marL="0" indent="0" algn="l">
              <a:buNone/>
            </a:pPr>
            <a:endParaRPr lang="en-US" sz="3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3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Nowadays, the Singleton pattern has become so popular that people may call something a </a:t>
            </a:r>
            <a:r>
              <a:rPr lang="en-US" sz="30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en-US" sz="3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even if it solves just one of the listed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58636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6A3DA8-A2AB-138F-9565-818F5DAFD4CF}"/>
              </a:ext>
            </a:extLst>
          </p:cNvPr>
          <p:cNvSpPr txBox="1"/>
          <p:nvPr/>
        </p:nvSpPr>
        <p:spPr>
          <a:xfrm>
            <a:off x="549796" y="2656922"/>
            <a:ext cx="11089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SOLUTION TO</a:t>
            </a:r>
            <a:r>
              <a:rPr lang="en-IN" sz="4400" b="1" u="sng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US" sz="4400" b="1" u="sng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SINGLETON Design Pattern </a:t>
            </a:r>
            <a:endParaRPr lang="en-IN" sz="44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8983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909E-A2F6-A4C5-6281-424E17D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Algerian" panose="04020705040A02060702" pitchFamily="82" charset="0"/>
              </a:rPr>
              <a:t>SOLUTION TO</a:t>
            </a:r>
            <a:r>
              <a:rPr lang="en-IN" b="1" i="0" dirty="0">
                <a:solidFill>
                  <a:srgbClr val="444444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SINGLETON Design Pattern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ABBF3D-64E2-C298-A4C1-CE4F9753E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3892" y="1115806"/>
            <a:ext cx="10441160" cy="5733877"/>
          </a:xfrm>
          <a:prstGeom prst="rect">
            <a:avLst/>
          </a:prstGeom>
          <a:solidFill>
            <a:srgbClr val="F6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implementations of the Singleton have these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steps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common: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 private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 prevent other objects from using the new operator with the Singleton class.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creation method that acts as a constructor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Under the hood, this method calls the private constructor to create an object and saves it in a static field. All following calls to this method return the cached object.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your code has access to the Singleton class, then it’s able to call the Singleton’s static method. </a:t>
            </a: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whenever that method is called, the same object is always returned.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3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909E-A2F6-A4C5-6281-424E17D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09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Applicability of SINGLETON Design Pattern 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B90F-EDDF-EC04-FA4C-42168ED6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18" y="1412776"/>
            <a:ext cx="9782801" cy="5119464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Singleton pattern when a class in your program should have just a single instance available to all clients; for example, a single database object shared by different parts of the program.</a:t>
            </a:r>
          </a:p>
          <a:p>
            <a:endParaRPr lang="en-US" sz="3600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Singleton pattern when you need stricter control over global variables.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373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Beautiful Lettering Text Vector Illustration. Thank You Greeting  Card for Presentation Slide Stock Vector - Illustration of calligraphy,  shadow: 141733035">
            <a:extLst>
              <a:ext uri="{FF2B5EF4-FFF2-40B4-BE49-F238E27FC236}">
                <a16:creationId xmlns:a16="http://schemas.microsoft.com/office/drawing/2014/main" id="{E0FFC9E3-C707-856F-4A6D-1AB637C8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0"/>
            <a:ext cx="100811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22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32</TotalTime>
  <Words>381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Euphemia</vt:lpstr>
      <vt:lpstr>PT Sans</vt:lpstr>
      <vt:lpstr>Times New Roman</vt:lpstr>
      <vt:lpstr>Wingdings</vt:lpstr>
      <vt:lpstr>Math 16x9</vt:lpstr>
      <vt:lpstr>SINGLETON DESIGN PATTERN</vt:lpstr>
      <vt:lpstr>Content Layout</vt:lpstr>
      <vt:lpstr>PowerPoint Presentation</vt:lpstr>
      <vt:lpstr>Problem Of SINGLETON Design Pattern </vt:lpstr>
      <vt:lpstr>Problem Of SINGLETON Design Pattern </vt:lpstr>
      <vt:lpstr>PowerPoint Presentation</vt:lpstr>
      <vt:lpstr>SOLUTION TO SINGLETON Design Pattern </vt:lpstr>
      <vt:lpstr>Applicability of SINGLETON Design Pattern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Prasanna Vaka</dc:creator>
  <cp:lastModifiedBy>Prasanna Vaka</cp:lastModifiedBy>
  <cp:revision>1</cp:revision>
  <dcterms:created xsi:type="dcterms:W3CDTF">2023-10-30T14:14:22Z</dcterms:created>
  <dcterms:modified xsi:type="dcterms:W3CDTF">2023-10-30T14:46:48Z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