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2A14F-496B-4F1B-B0CE-39B484CFD8C2}" v="46" dt="2023-09-06T14:50:46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Vaka" userId="9e28f4d90232c119" providerId="LiveId" clId="{B402A14F-496B-4F1B-B0CE-39B484CFD8C2}"/>
    <pc:docChg chg="addSld modSld">
      <pc:chgData name="Prasanna Vaka" userId="9e28f4d90232c119" providerId="LiveId" clId="{B402A14F-496B-4F1B-B0CE-39B484CFD8C2}" dt="2023-09-06T14:50:46.112" v="46" actId="14100"/>
      <pc:docMkLst>
        <pc:docMk/>
      </pc:docMkLst>
      <pc:sldChg chg="modTransition">
        <pc:chgData name="Prasanna Vaka" userId="9e28f4d90232c119" providerId="LiveId" clId="{B402A14F-496B-4F1B-B0CE-39B484CFD8C2}" dt="2023-09-06T14:45:40.042" v="5"/>
        <pc:sldMkLst>
          <pc:docMk/>
          <pc:sldMk cId="601920375" sldId="256"/>
        </pc:sldMkLst>
      </pc:sldChg>
      <pc:sldChg chg="modTransition">
        <pc:chgData name="Prasanna Vaka" userId="9e28f4d90232c119" providerId="LiveId" clId="{B402A14F-496B-4F1B-B0CE-39B484CFD8C2}" dt="2023-09-06T14:46:04.277" v="9"/>
        <pc:sldMkLst>
          <pc:docMk/>
          <pc:sldMk cId="206292302" sldId="257"/>
        </pc:sldMkLst>
      </pc:sldChg>
      <pc:sldChg chg="modTransition">
        <pc:chgData name="Prasanna Vaka" userId="9e28f4d90232c119" providerId="LiveId" clId="{B402A14F-496B-4F1B-B0CE-39B484CFD8C2}" dt="2023-09-06T14:46:07.542" v="10"/>
        <pc:sldMkLst>
          <pc:docMk/>
          <pc:sldMk cId="3051333503" sldId="258"/>
        </pc:sldMkLst>
      </pc:sldChg>
      <pc:sldChg chg="modTransition">
        <pc:chgData name="Prasanna Vaka" userId="9e28f4d90232c119" providerId="LiveId" clId="{B402A14F-496B-4F1B-B0CE-39B484CFD8C2}" dt="2023-09-06T14:46:14.902" v="11"/>
        <pc:sldMkLst>
          <pc:docMk/>
          <pc:sldMk cId="2430759368" sldId="259"/>
        </pc:sldMkLst>
      </pc:sldChg>
      <pc:sldChg chg="modTransition">
        <pc:chgData name="Prasanna Vaka" userId="9e28f4d90232c119" providerId="LiveId" clId="{B402A14F-496B-4F1B-B0CE-39B484CFD8C2}" dt="2023-09-06T14:46:19.626" v="12"/>
        <pc:sldMkLst>
          <pc:docMk/>
          <pc:sldMk cId="2409025818" sldId="260"/>
        </pc:sldMkLst>
      </pc:sldChg>
      <pc:sldChg chg="modTransition">
        <pc:chgData name="Prasanna Vaka" userId="9e28f4d90232c119" providerId="LiveId" clId="{B402A14F-496B-4F1B-B0CE-39B484CFD8C2}" dt="2023-09-06T14:46:25.753" v="13"/>
        <pc:sldMkLst>
          <pc:docMk/>
          <pc:sldMk cId="4026141645" sldId="261"/>
        </pc:sldMkLst>
      </pc:sldChg>
      <pc:sldChg chg="modTransition">
        <pc:chgData name="Prasanna Vaka" userId="9e28f4d90232c119" providerId="LiveId" clId="{B402A14F-496B-4F1B-B0CE-39B484CFD8C2}" dt="2023-09-06T14:46:38.792" v="14"/>
        <pc:sldMkLst>
          <pc:docMk/>
          <pc:sldMk cId="2728714944" sldId="262"/>
        </pc:sldMkLst>
      </pc:sldChg>
      <pc:sldChg chg="modTransition">
        <pc:chgData name="Prasanna Vaka" userId="9e28f4d90232c119" providerId="LiveId" clId="{B402A14F-496B-4F1B-B0CE-39B484CFD8C2}" dt="2023-09-06T14:46:52.441" v="16"/>
        <pc:sldMkLst>
          <pc:docMk/>
          <pc:sldMk cId="449708555" sldId="263"/>
        </pc:sldMkLst>
      </pc:sldChg>
      <pc:sldChg chg="modTransition">
        <pc:chgData name="Prasanna Vaka" userId="9e28f4d90232c119" providerId="LiveId" clId="{B402A14F-496B-4F1B-B0CE-39B484CFD8C2}" dt="2023-09-06T14:47:02.818" v="18"/>
        <pc:sldMkLst>
          <pc:docMk/>
          <pc:sldMk cId="1274562184" sldId="264"/>
        </pc:sldMkLst>
      </pc:sldChg>
      <pc:sldChg chg="modTransition">
        <pc:chgData name="Prasanna Vaka" userId="9e28f4d90232c119" providerId="LiveId" clId="{B402A14F-496B-4F1B-B0CE-39B484CFD8C2}" dt="2023-09-06T14:47:32.306" v="24"/>
        <pc:sldMkLst>
          <pc:docMk/>
          <pc:sldMk cId="3443776120" sldId="265"/>
        </pc:sldMkLst>
      </pc:sldChg>
      <pc:sldChg chg="modTransition">
        <pc:chgData name="Prasanna Vaka" userId="9e28f4d90232c119" providerId="LiveId" clId="{B402A14F-496B-4F1B-B0CE-39B484CFD8C2}" dt="2023-09-06T14:47:37.912" v="25"/>
        <pc:sldMkLst>
          <pc:docMk/>
          <pc:sldMk cId="2983616163" sldId="267"/>
        </pc:sldMkLst>
      </pc:sldChg>
      <pc:sldChg chg="modTransition">
        <pc:chgData name="Prasanna Vaka" userId="9e28f4d90232c119" providerId="LiveId" clId="{B402A14F-496B-4F1B-B0CE-39B484CFD8C2}" dt="2023-09-06T14:47:28.145" v="23"/>
        <pc:sldMkLst>
          <pc:docMk/>
          <pc:sldMk cId="1490720141" sldId="268"/>
        </pc:sldMkLst>
      </pc:sldChg>
      <pc:sldChg chg="modTransition">
        <pc:chgData name="Prasanna Vaka" userId="9e28f4d90232c119" providerId="LiveId" clId="{B402A14F-496B-4F1B-B0CE-39B484CFD8C2}" dt="2023-09-06T14:47:44.241" v="26"/>
        <pc:sldMkLst>
          <pc:docMk/>
          <pc:sldMk cId="215999444" sldId="269"/>
        </pc:sldMkLst>
      </pc:sldChg>
      <pc:sldChg chg="modTransition">
        <pc:chgData name="Prasanna Vaka" userId="9e28f4d90232c119" providerId="LiveId" clId="{B402A14F-496B-4F1B-B0CE-39B484CFD8C2}" dt="2023-09-06T14:48:11.991" v="34"/>
        <pc:sldMkLst>
          <pc:docMk/>
          <pc:sldMk cId="3476331926" sldId="270"/>
        </pc:sldMkLst>
      </pc:sldChg>
      <pc:sldChg chg="modTransition">
        <pc:chgData name="Prasanna Vaka" userId="9e28f4d90232c119" providerId="LiveId" clId="{B402A14F-496B-4F1B-B0CE-39B484CFD8C2}" dt="2023-09-06T14:48:01.971" v="30"/>
        <pc:sldMkLst>
          <pc:docMk/>
          <pc:sldMk cId="1249363526" sldId="271"/>
        </pc:sldMkLst>
      </pc:sldChg>
      <pc:sldChg chg="addSp modSp new">
        <pc:chgData name="Prasanna Vaka" userId="9e28f4d90232c119" providerId="LiveId" clId="{B402A14F-496B-4F1B-B0CE-39B484CFD8C2}" dt="2023-09-06T14:50:46.112" v="46" actId="14100"/>
        <pc:sldMkLst>
          <pc:docMk/>
          <pc:sldMk cId="1410445474" sldId="272"/>
        </pc:sldMkLst>
        <pc:picChg chg="add mod">
          <ac:chgData name="Prasanna Vaka" userId="9e28f4d90232c119" providerId="LiveId" clId="{B402A14F-496B-4F1B-B0CE-39B484CFD8C2}" dt="2023-09-06T14:50:46.112" v="46" actId="14100"/>
          <ac:picMkLst>
            <pc:docMk/>
            <pc:sldMk cId="1410445474" sldId="272"/>
            <ac:picMk id="14338" creationId="{891B9F4A-FE68-45AA-1F67-BB48D1DC87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factory-metho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3DC6-069E-8DC8-3376-F07A44E1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68" y="1612228"/>
            <a:ext cx="8637071" cy="2626702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Abstract </a:t>
            </a:r>
            <a:b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Factory</a:t>
            </a:r>
            <a:b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    design pattern</a:t>
            </a:r>
            <a:br>
              <a:rPr lang="en-IN" b="1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6B52D-B969-807F-7B8A-80C148AEF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5101" y="3932421"/>
            <a:ext cx="8637072" cy="2095156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Vaka Prasanna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Roll No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20BQ1A05O6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4-CSE-D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Design patterns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College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vasireddy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Venkatadri institute of technology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287191-026D-AD55-EBEC-A38B37C5E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67" y="-37322"/>
            <a:ext cx="2936033" cy="16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2037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E14-5701-40E8-D8E9-33E130F7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9042"/>
            <a:ext cx="9603275" cy="548420"/>
          </a:xfrm>
        </p:spPr>
        <p:txBody>
          <a:bodyPr/>
          <a:lstStyle/>
          <a:p>
            <a:r>
              <a:rPr lang="en-IN" sz="3200" b="1" i="0" dirty="0">
                <a:solidFill>
                  <a:schemeClr val="accent3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Abstract Factory design pattern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04AF-F562-1947-3015-629ED58E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39" y="2034074"/>
            <a:ext cx="11084768" cy="39748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0" lang="en-US" altLang="en-US" sz="8600" b="1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PT Sans" panose="020B0503020203020204" pitchFamily="34" charset="0"/>
              </a:rPr>
              <a:t>STEP-3:</a:t>
            </a:r>
            <a:r>
              <a:rPr kumimoji="0" lang="en-US" altLang="en-US" sz="8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PT Sans" panose="020B0503020203020204" pitchFamily="34" charset="0"/>
              </a:rPr>
              <a:t>     </a:t>
            </a:r>
            <a:r>
              <a:rPr lang="en-US" sz="8800" dirty="0">
                <a:solidFill>
                  <a:srgbClr val="FF0000"/>
                </a:solidFill>
                <a:latin typeface="PT Sans" panose="020B0503020203020204" pitchFamily="34" charset="0"/>
              </a:rPr>
              <a:t>H</a:t>
            </a:r>
            <a:r>
              <a:rPr lang="en-US" sz="8800" b="0" i="0" dirty="0">
                <a:solidFill>
                  <a:srgbClr val="FF0000"/>
                </a:solidFill>
                <a:effectLst/>
                <a:latin typeface="PT Sans" panose="020B0503020203020204" pitchFamily="34" charset="0"/>
              </a:rPr>
              <a:t>ow about the product variants?</a:t>
            </a:r>
            <a:endParaRPr kumimoji="0" lang="en-US" altLang="en-US" sz="86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PT Sans" panose="020B0503020203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7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variant of a product family, we create a </a:t>
            </a:r>
            <a:r>
              <a:rPr lang="en-US" sz="74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separate factory class </a:t>
            </a:r>
            <a:r>
              <a:rPr lang="en-US" sz="7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 </a:t>
            </a:r>
            <a:r>
              <a:rPr kumimoji="0" lang="en-US" altLang="en-US" sz="7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AbstractFactory</a:t>
            </a:r>
            <a:r>
              <a:rPr kumimoji="0" lang="en-US" altLang="en-US" sz="7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interface</a:t>
            </a:r>
            <a:r>
              <a:rPr kumimoji="0" lang="en-US" altLang="en-US" sz="7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kumimoji="0" lang="en-US" altLang="en-US" sz="7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kumimoji="0" lang="en-US" altLang="en-US" sz="7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kumimoji="0" lang="en-US" altLang="en-US" sz="7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class that returns</a:t>
            </a:r>
            <a:r>
              <a:rPr kumimoji="0" lang="en-US" altLang="en-US" sz="7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7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interface. A </a:t>
            </a:r>
            <a:r>
              <a:rPr lang="en-US" sz="7400" b="1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en-US" sz="7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class that returns products of a particular kind. </a:t>
            </a:r>
          </a:p>
          <a:p>
            <a:r>
              <a:rPr lang="en-US" sz="7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the </a:t>
            </a:r>
            <a:r>
              <a:rPr lang="en-IN" sz="7400" b="1" i="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ModernFurnitureFactory</a:t>
            </a:r>
            <a:r>
              <a:rPr lang="en-IN" sz="7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only create: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7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ModernChair</a:t>
            </a:r>
            <a:endParaRPr lang="en-US" altLang="en-US" sz="7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7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ModernSofa</a:t>
            </a:r>
            <a:r>
              <a:rPr kumimoji="0" lang="en-US" altLang="en-US" sz="7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altLang="en-US" sz="7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7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ModernCoffeeTable</a:t>
            </a:r>
            <a:r>
              <a:rPr kumimoji="0" lang="en-US" altLang="en-US" sz="7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objects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7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 </a:t>
            </a:r>
            <a:r>
              <a:rPr lang="en-US" sz="7400" b="1" i="0" dirty="0">
                <a:solidFill>
                  <a:srgbClr val="0070C0"/>
                </a:solidFill>
                <a:effectLst/>
                <a:latin typeface="PT Sans" panose="020B0503020203020204" pitchFamily="34" charset="0"/>
              </a:rPr>
              <a:t>client code has to wor</a:t>
            </a:r>
            <a:r>
              <a:rPr lang="en-US" sz="7400" b="1" dirty="0">
                <a:solidFill>
                  <a:srgbClr val="0070C0"/>
                </a:solidFill>
                <a:latin typeface="PT Sans" panose="020B0503020203020204" pitchFamily="34" charset="0"/>
              </a:rPr>
              <a:t>k </a:t>
            </a:r>
            <a:r>
              <a:rPr lang="en-US" sz="7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with both factories and products via their respective abstract interfaces.</a:t>
            </a:r>
            <a:endParaRPr kumimoji="0" lang="en-US" altLang="en-US" sz="7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7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bstract Factory design pattern">
            <a:extLst>
              <a:ext uri="{FF2B5EF4-FFF2-40B4-BE49-F238E27FC236}">
                <a16:creationId xmlns:a16="http://schemas.microsoft.com/office/drawing/2014/main" id="{5F0BF556-07E8-4A1D-D8CA-E63FCB87C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3" y="853751"/>
            <a:ext cx="10310326" cy="51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867AE-DB45-8310-9558-BB46DEE5D135}"/>
              </a:ext>
            </a:extLst>
          </p:cNvPr>
          <p:cNvSpPr txBox="1"/>
          <p:nvPr/>
        </p:nvSpPr>
        <p:spPr>
          <a:xfrm>
            <a:off x="485193" y="199834"/>
            <a:ext cx="10823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FC5060"/>
                </a:solidFill>
                <a:effectLst/>
                <a:latin typeface="Algerian" panose="04020705040A02060702" pitchFamily="82" charset="0"/>
              </a:rPr>
              <a:t>Structure of Abstract Factory design pattern </a:t>
            </a:r>
            <a:endParaRPr lang="en-IN" sz="3200" dirty="0">
              <a:solidFill>
                <a:srgbClr val="FC5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201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E14-5701-40E8-D8E9-33E130F7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66" y="1224397"/>
            <a:ext cx="10193025" cy="50176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C5060"/>
                </a:solidFill>
                <a:latin typeface="Algerian" panose="04020705040A02060702" pitchFamily="82" charset="0"/>
              </a:rPr>
              <a:t>Participants</a:t>
            </a:r>
            <a:r>
              <a:rPr lang="en-IN" sz="3200" b="1" i="0" dirty="0">
                <a:solidFill>
                  <a:srgbClr val="FC5060"/>
                </a:solidFill>
                <a:effectLst/>
                <a:latin typeface="Algerian" panose="04020705040A02060702" pitchFamily="82" charset="0"/>
              </a:rPr>
              <a:t> of Abstract Factory design pattern </a:t>
            </a:r>
            <a:endParaRPr lang="en-IN" sz="3200" dirty="0">
              <a:solidFill>
                <a:srgbClr val="FC5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04AF-F562-1947-3015-629ED58E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873" y="2258328"/>
            <a:ext cx="9255967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i="0" dirty="0">
                <a:solidFill>
                  <a:schemeClr val="accent3">
                    <a:lumMod val="50000"/>
                  </a:schemeClr>
                </a:solidFill>
                <a:effectLst/>
                <a:latin typeface="PT Sans" panose="020B0503020203020204" pitchFamily="34" charset="0"/>
              </a:rPr>
              <a:t>Abstract Products</a:t>
            </a:r>
            <a:r>
              <a:rPr lang="en-US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declare interfaces for a set of distinct but related products that make up a product family.</a:t>
            </a:r>
          </a:p>
          <a:p>
            <a:pPr marL="457200" indent="-457200">
              <a:buFont typeface="+mj-lt"/>
              <a:buAutoNum type="arabicPeriod"/>
            </a:pPr>
            <a:endParaRPr lang="en-US" sz="2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Concrete Products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are various implementations of abstract products, grouped by variants. Each abstract product (chair/sofa) must be implemented in all given variants (Victorian/Modern).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61616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E14-5701-40E8-D8E9-33E130F7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66" y="1224397"/>
            <a:ext cx="10193025" cy="50176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C5060"/>
                </a:solidFill>
                <a:latin typeface="Algerian" panose="04020705040A02060702" pitchFamily="82" charset="0"/>
              </a:rPr>
              <a:t>Participants</a:t>
            </a:r>
            <a:r>
              <a:rPr lang="en-IN" sz="3200" b="1" i="0" dirty="0">
                <a:solidFill>
                  <a:srgbClr val="FC5060"/>
                </a:solidFill>
                <a:effectLst/>
                <a:latin typeface="Algerian" panose="04020705040A02060702" pitchFamily="82" charset="0"/>
              </a:rPr>
              <a:t> of Abstract Factory design pattern </a:t>
            </a:r>
            <a:endParaRPr lang="en-IN" sz="3200" dirty="0">
              <a:solidFill>
                <a:srgbClr val="FC5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04AF-F562-1947-3015-629ED58E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281" y="2182990"/>
            <a:ext cx="10193025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3) The 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PT Sans" panose="020B0503020203020204" pitchFamily="34" charset="0"/>
              </a:rPr>
              <a:t>Abstract Factory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interface declares a set of methods for creating each of the abstract products.</a:t>
            </a:r>
          </a:p>
          <a:p>
            <a:pPr marL="0" indent="0">
              <a:buNone/>
            </a:pPr>
            <a:endParaRPr lang="en-US" sz="2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44444"/>
                </a:solidFill>
                <a:latin typeface="PT Sans" panose="020B0503020203020204" pitchFamily="34" charset="0"/>
              </a:rPr>
              <a:t>4)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PT Sans" panose="020B0503020203020204" pitchFamily="34" charset="0"/>
              </a:rPr>
              <a:t>Concrete Factories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implement 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 methods of the abstract factory</a:t>
            </a:r>
          </a:p>
          <a:p>
            <a:pPr marL="0" indent="0">
              <a:buNone/>
            </a:pPr>
            <a:endParaRPr lang="en-US" sz="2400" b="1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5) The 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Client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can work with any concrete factory/product variant, as long as it communicates with their objects via abstract interfaces.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944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he class diagram for the Abstract Factory pattern example">
            <a:extLst>
              <a:ext uri="{FF2B5EF4-FFF2-40B4-BE49-F238E27FC236}">
                <a16:creationId xmlns:a16="http://schemas.microsoft.com/office/drawing/2014/main" id="{314C9F7E-BEA4-4994-AC2B-DB0C5749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67" y="923330"/>
            <a:ext cx="10291665" cy="561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1495E-EAF3-D328-86D3-9D8047F33FA5}"/>
              </a:ext>
            </a:extLst>
          </p:cNvPr>
          <p:cNvSpPr txBox="1"/>
          <p:nvPr/>
        </p:nvSpPr>
        <p:spPr>
          <a:xfrm>
            <a:off x="884853" y="0"/>
            <a:ext cx="9778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0" dirty="0">
                <a:solidFill>
                  <a:srgbClr val="FC5060"/>
                </a:solidFill>
                <a:effectLst/>
                <a:latin typeface="PT Sans" panose="020B0503020203020204" pitchFamily="34" charset="0"/>
              </a:rPr>
              <a:t>   </a:t>
            </a:r>
            <a:r>
              <a:rPr lang="en-IN" sz="5400" b="1" i="0" dirty="0"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124936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0A44-D8B4-2E83-B2DC-9A224D66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208" y="1149752"/>
            <a:ext cx="9603275" cy="669718"/>
          </a:xfrm>
        </p:spPr>
        <p:txBody>
          <a:bodyPr>
            <a:normAutofit fontScale="90000"/>
          </a:bodyPr>
          <a:lstStyle/>
          <a:p>
            <a:r>
              <a:rPr lang="en-IN" sz="4800" b="1" i="0" dirty="0">
                <a:solidFill>
                  <a:schemeClr val="accent5"/>
                </a:solidFill>
                <a:effectLst/>
                <a:latin typeface="Cooper Black" panose="0208090404030B020404" pitchFamily="18" charset="0"/>
              </a:rPr>
              <a:t>             Applicability:</a:t>
            </a:r>
            <a:endParaRPr lang="en-IN" sz="4800" dirty="0">
              <a:solidFill>
                <a:schemeClr val="accent5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9017-E125-8B1E-FAE1-10AFAEE5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PT Sans" panose="020B0503020203020204" pitchFamily="34" charset="0"/>
              </a:rPr>
              <a:t>Use </a:t>
            </a:r>
            <a:r>
              <a:rPr lang="en-IN" sz="3200" b="1" i="0" dirty="0">
                <a:solidFill>
                  <a:srgbClr val="FF0000"/>
                </a:solidFill>
                <a:effectLst/>
                <a:latin typeface="PT Sans" panose="020B0503020203020204" pitchFamily="34" charset="0"/>
              </a:rPr>
              <a:t>Abstract Factory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PT Sans" panose="020B0503020203020204" pitchFamily="34" charset="0"/>
              </a:rPr>
              <a:t>Design Pattern when: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latin typeface="PT Sans" panose="020B0503020203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PT Sans" panose="020B0503020203020204" pitchFamily="34" charset="0"/>
              </a:rPr>
              <a:t>To work with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various families of related products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PT Sans" panose="020B0503020203020204" pitchFamily="34" charset="0"/>
              </a:rPr>
              <a:t>, but you don’t want it to depend on the concrete classes of those products.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i="0" dirty="0">
              <a:solidFill>
                <a:srgbClr val="7030A0"/>
              </a:solidFill>
              <a:effectLst/>
              <a:latin typeface="PT Sans" panose="020B0503020203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Consider implementing the Abstract Factory when you have a class with a set of </a:t>
            </a: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PT Sans" panose="020B05030202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Factory Methods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that blur its primary responsibility.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3192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hank You Background Stock Illustrations – 45,236 Thank You Background  Stock Illustrations, Vectors &amp; Clipart - Dreamstime">
            <a:extLst>
              <a:ext uri="{FF2B5EF4-FFF2-40B4-BE49-F238E27FC236}">
                <a16:creationId xmlns:a16="http://schemas.microsoft.com/office/drawing/2014/main" id="{891B9F4A-FE68-45AA-1F67-BB48D1DC8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44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56F-0129-00FB-908B-ED735014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7624"/>
            <a:ext cx="9603275" cy="503854"/>
          </a:xfrm>
        </p:spPr>
        <p:txBody>
          <a:bodyPr>
            <a:noAutofit/>
          </a:bodyPr>
          <a:lstStyle/>
          <a:p>
            <a:pPr algn="ctr"/>
            <a:r>
              <a:rPr lang="en-IN" sz="4000" b="1" i="0" dirty="0">
                <a:solidFill>
                  <a:srgbClr val="7030A0"/>
                </a:solidFill>
                <a:effectLst/>
                <a:latin typeface="Rockwell Extra Bold" panose="02060903040505020403" pitchFamily="18" charset="0"/>
              </a:rPr>
              <a:t>Abstract Factory Intent</a:t>
            </a:r>
            <a:endParaRPr lang="en-IN" sz="4000" dirty="0">
              <a:solidFill>
                <a:srgbClr val="7030A0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912B-F40C-A7BC-2801-624727559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045" y="2509932"/>
            <a:ext cx="5811050" cy="36109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i="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Factory</a:t>
            </a:r>
            <a:r>
              <a:rPr lang="en-US" sz="3600" b="0" i="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creational design pattern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lets you produce 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families of related objects without specifying their concrete classes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Abstract Factory Pattern">
            <a:extLst>
              <a:ext uri="{FF2B5EF4-FFF2-40B4-BE49-F238E27FC236}">
                <a16:creationId xmlns:a16="http://schemas.microsoft.com/office/drawing/2014/main" id="{6C0CD6E1-E00D-632C-7289-6C397F5C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" y="2710539"/>
            <a:ext cx="5243804" cy="27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56F-0129-00FB-908B-ED735014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87" y="1177744"/>
            <a:ext cx="9515303" cy="587136"/>
          </a:xfrm>
        </p:spPr>
        <p:txBody>
          <a:bodyPr>
            <a:noAutofit/>
          </a:bodyPr>
          <a:lstStyle/>
          <a:p>
            <a:pPr algn="ctr"/>
            <a:r>
              <a:rPr lang="en-IN" sz="4000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Abstract Factory Problem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050" name="Picture 2" descr="Abstract Factory pattern">
            <a:extLst>
              <a:ext uri="{FF2B5EF4-FFF2-40B4-BE49-F238E27FC236}">
                <a16:creationId xmlns:a16="http://schemas.microsoft.com/office/drawing/2014/main" id="{E52B7654-76AB-A596-05C8-0683CAF5C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94" y="1966667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3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56F-0129-00FB-908B-ED735014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5066"/>
            <a:ext cx="9603275" cy="5390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Abstract Factory Problem</a:t>
            </a:r>
            <a:endParaRPr lang="en-IN" sz="4000" dirty="0">
              <a:solidFill>
                <a:srgbClr val="FC5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912B-F40C-A7BC-2801-62472755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that you’re creating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furniture shop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simulator. Your code consists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represent: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 of related products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say: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Sofa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CoffeeTable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this family.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products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Chair + Sofa +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CoffeeTable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available in these             variants: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Victorian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ArtDeco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7593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3A9-EB08-6A98-32BD-27526369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5672"/>
            <a:ext cx="9505972" cy="587136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OF FAMILIES AND THEIR </a:t>
            </a:r>
            <a:r>
              <a:rPr lang="en-IN" sz="36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VARIANTS:</a:t>
            </a:r>
            <a:endParaRPr lang="en-IN" sz="36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Product families and their variants.">
            <a:extLst>
              <a:ext uri="{FF2B5EF4-FFF2-40B4-BE49-F238E27FC236}">
                <a16:creationId xmlns:a16="http://schemas.microsoft.com/office/drawing/2014/main" id="{C3886160-76B2-7C8A-4DE1-CC41CC2D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98" y="2000249"/>
            <a:ext cx="4774552" cy="397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2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3A9-EB08-6A98-32BD-27526369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0302"/>
            <a:ext cx="9603275" cy="6034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Abstract Factory Problem</a:t>
            </a:r>
            <a:endParaRPr lang="en-IN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85C7-42E3-FCF6-12DC-2F2D82D4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9" y="2052735"/>
            <a:ext cx="5972326" cy="4000746"/>
          </a:xfrm>
        </p:spPr>
        <p:txBody>
          <a:bodyPr/>
          <a:lstStyle/>
          <a:p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need a way to </a:t>
            </a:r>
            <a:r>
              <a:rPr lang="en-US" b="1" i="0" dirty="0">
                <a:solidFill>
                  <a:srgbClr val="FC5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individual furniture</a:t>
            </a:r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they match other objects in the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family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0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want to change the existing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code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adding new products or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families of products to the program.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A7DA96-4B3D-9CCE-9406-6D847327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825" y="1978090"/>
            <a:ext cx="5641175" cy="41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141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3A9-EB08-6A98-32BD-27526369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5658"/>
            <a:ext cx="9603275" cy="598554"/>
          </a:xfrm>
        </p:spPr>
        <p:txBody>
          <a:bodyPr/>
          <a:lstStyle/>
          <a:p>
            <a:r>
              <a:rPr lang="en-IN" sz="3200" b="1" i="0" dirty="0">
                <a:solidFill>
                  <a:schemeClr val="accent3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Abstract Factory design pattern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85C7-42E3-FCF6-12DC-2F2D82D4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2171893"/>
            <a:ext cx="7072603" cy="37048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PT Sans" panose="020B0503020203020204" pitchFamily="34" charset="0"/>
              </a:rPr>
              <a:t>STEP-1: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PT Sans" panose="020B0503020203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Abstract Factory pattern suggests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explicitly declaring interfaces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for each distinct product of the product family (e.g., chair, sofa, or coffee table).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Then you can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make all variants of products follow those interfaces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For example, all chair variants can implement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enlo"/>
              </a:rPr>
              <a:t>Chair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interface, and so on.</a:t>
            </a:r>
            <a:endParaRPr lang="en-IN" sz="2400" dirty="0"/>
          </a:p>
        </p:txBody>
      </p:sp>
      <p:pic>
        <p:nvPicPr>
          <p:cNvPr id="7172" name="Picture 4" descr="The Chairs class hierarchy">
            <a:extLst>
              <a:ext uri="{FF2B5EF4-FFF2-40B4-BE49-F238E27FC236}">
                <a16:creationId xmlns:a16="http://schemas.microsoft.com/office/drawing/2014/main" id="{08573265-9194-CAA5-19AB-F8FD1D6A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54" y="2095658"/>
            <a:ext cx="4888830" cy="385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5636-5488-1476-EE11-E43FE60FEC45}"/>
              </a:ext>
            </a:extLst>
          </p:cNvPr>
          <p:cNvSpPr txBox="1"/>
          <p:nvPr/>
        </p:nvSpPr>
        <p:spPr>
          <a:xfrm>
            <a:off x="6447659" y="6071049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2">
                    <a:lumMod val="10000"/>
                  </a:schemeClr>
                </a:solidFill>
                <a:effectLst/>
                <a:latin typeface="PT Sans" panose="020B0503020203020204" pitchFamily="34" charset="0"/>
              </a:rPr>
              <a:t>All variants of the same object must be moved to a single class hierarchy.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1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F3A9-EB08-6A98-32BD-2752636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i="0" dirty="0">
                <a:solidFill>
                  <a:schemeClr val="accent3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Abstract Factory design pattern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85C7-42E3-FCF6-12DC-2F2D82D4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PT Sans" panose="020B0503020203020204" pitchFamily="34" charset="0"/>
              </a:rPr>
              <a:t>STEP-2: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PT Sans" panose="020B0503020203020204" pitchFamily="34" charset="0"/>
              </a:rPr>
              <a:t> </a:t>
            </a:r>
          </a:p>
          <a:p>
            <a:r>
              <a:rPr lang="en-US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eclare the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T Sans" panose="020B0503020203020204" pitchFamily="34" charset="0"/>
              </a:rPr>
              <a:t>Abstract Factory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—an interface with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T Sans" panose="020B0503020203020204" pitchFamily="34" charset="0"/>
              </a:rPr>
              <a:t>list of creation methods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for all products that are part of the product family (for example: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createChair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PT Sans" panose="020B0503020203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createSofa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PT Sans" panose="020B0503020203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enlo"/>
              </a:rPr>
              <a:t>createCoffeeTable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).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These methods must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PT Sans" panose="020B0503020203020204" pitchFamily="34" charset="0"/>
              </a:rPr>
              <a:t>return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C5060"/>
                </a:solidFill>
                <a:effectLst/>
                <a:latin typeface="PT Sans" panose="020B0503020203020204" pitchFamily="34" charset="0"/>
              </a:rPr>
              <a:t>abstract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PT Sans" panose="020B0503020203020204" pitchFamily="34" charset="0"/>
              </a:rPr>
              <a:t> product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represented by the interfaces we extracted previously: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enlo"/>
              </a:rPr>
              <a:t>Chair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T Sans" panose="020B0503020203020204" pitchFamily="34" charset="0"/>
              </a:rPr>
              <a:t>,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Menlo"/>
              </a:rPr>
              <a:t>Sofa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T Sans" panose="020B0503020203020204" pitchFamily="34" charset="0"/>
              </a:rPr>
              <a:t>,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Menlo"/>
              </a:rPr>
              <a:t>CoffeeTable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, and so 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7085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8CFC-791F-602B-CBBB-B3F7EA11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554" y="1233728"/>
            <a:ext cx="9603275" cy="604403"/>
          </a:xfrm>
        </p:spPr>
        <p:txBody>
          <a:bodyPr/>
          <a:lstStyle/>
          <a:p>
            <a:r>
              <a:rPr lang="en-IN" sz="3200" b="1" i="0" dirty="0">
                <a:solidFill>
                  <a:schemeClr val="accent3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Abstract Factory design pattern Solution</a:t>
            </a:r>
            <a:endParaRPr lang="en-IN" dirty="0"/>
          </a:p>
        </p:txBody>
      </p:sp>
      <p:pic>
        <p:nvPicPr>
          <p:cNvPr id="9218" name="Picture 2" descr="The _Factories_ class hierarchy">
            <a:extLst>
              <a:ext uri="{FF2B5EF4-FFF2-40B4-BE49-F238E27FC236}">
                <a16:creationId xmlns:a16="http://schemas.microsoft.com/office/drawing/2014/main" id="{BEC277C3-A62A-D865-8FFA-02C70EB7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74397"/>
            <a:ext cx="60960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0F3797-A6C0-A143-B347-4D27D6CB49A5}"/>
              </a:ext>
            </a:extLst>
          </p:cNvPr>
          <p:cNvSpPr txBox="1"/>
          <p:nvPr/>
        </p:nvSpPr>
        <p:spPr>
          <a:xfrm>
            <a:off x="3209731" y="576826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2">
                    <a:lumMod val="10000"/>
                  </a:schemeClr>
                </a:solidFill>
                <a:effectLst/>
                <a:latin typeface="PT Sans" panose="020B0503020203020204" pitchFamily="34" charset="0"/>
              </a:rPr>
              <a:t>Each concrete factory corresponds to a specific product variant.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6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</TotalTime>
  <Words>600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Algerian</vt:lpstr>
      <vt:lpstr>Arial</vt:lpstr>
      <vt:lpstr>Arial Black</vt:lpstr>
      <vt:lpstr>Calibri</vt:lpstr>
      <vt:lpstr>Cooper Black</vt:lpstr>
      <vt:lpstr>Courier New</vt:lpstr>
      <vt:lpstr>Gill Sans MT</vt:lpstr>
      <vt:lpstr>Menlo</vt:lpstr>
      <vt:lpstr>PT Sans</vt:lpstr>
      <vt:lpstr>Rockwell Extra Bold</vt:lpstr>
      <vt:lpstr>Wingdings</vt:lpstr>
      <vt:lpstr>Gallery</vt:lpstr>
      <vt:lpstr>Abstract           Factory              design pattern </vt:lpstr>
      <vt:lpstr>Abstract Factory Intent</vt:lpstr>
      <vt:lpstr>Abstract Factory Problem</vt:lpstr>
      <vt:lpstr>Abstract Factory Problem</vt:lpstr>
      <vt:lpstr>PRODUCT OF FAMILIES AND THEIR VARIANTS:</vt:lpstr>
      <vt:lpstr>Abstract Factory Problem</vt:lpstr>
      <vt:lpstr>Abstract Factory design pattern Solution</vt:lpstr>
      <vt:lpstr>Abstract Factory design pattern Solution</vt:lpstr>
      <vt:lpstr>Abstract Factory design pattern Solution</vt:lpstr>
      <vt:lpstr>Abstract Factory design pattern Solution</vt:lpstr>
      <vt:lpstr>PowerPoint Presentation</vt:lpstr>
      <vt:lpstr>Participants of Abstract Factory design pattern </vt:lpstr>
      <vt:lpstr>Participants of Abstract Factory design pattern </vt:lpstr>
      <vt:lpstr>PowerPoint Presentation</vt:lpstr>
      <vt:lpstr>             Applicability: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          Factory              design pattern </dc:title>
  <dc:creator>Prasanna Vaka</dc:creator>
  <cp:lastModifiedBy>Prasanna Vaka</cp:lastModifiedBy>
  <cp:revision>1</cp:revision>
  <dcterms:created xsi:type="dcterms:W3CDTF">2023-09-06T13:23:20Z</dcterms:created>
  <dcterms:modified xsi:type="dcterms:W3CDTF">2023-09-06T14:50:52Z</dcterms:modified>
</cp:coreProperties>
</file>