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06A"/>
    <a:srgbClr val="D3153E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579" y="31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3/3/1090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13198-022-01843-7" TargetMode="External"/><Relationship Id="rId5" Type="http://schemas.openxmlformats.org/officeDocument/2006/relationships/hyperlink" Target="https://www.krugerfan.com/public/uploads/cs-pdf-202420242024202405050909101005053333.pdf" TargetMode="External"/><Relationship Id="rId4" Type="http://schemas.openxmlformats.org/officeDocument/2006/relationships/hyperlink" Target="https://www.irejournals.com/paper-details/17051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34226" y="1922467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3094" y="243340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3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941272"/>
            <a:ext cx="9964099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Problem Statement ID - </a:t>
            </a:r>
            <a:r>
              <a:rPr lang="en-US" sz="2100" b="1" dirty="0">
                <a:latin typeface="Bookman Old Style" panose="02050604050505020204" pitchFamily="18" charset="0"/>
                <a:cs typeface="Arial" panose="020B0604020202020204" pitchFamily="34" charset="0"/>
              </a:rPr>
              <a:t>1583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Problem Statement Title -</a:t>
            </a:r>
            <a:r>
              <a:rPr lang="en-US" sz="2400" i="1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latin typeface="Bookman Old Style" panose="02050604050505020204" pitchFamily="18" charset="0"/>
                <a:cs typeface="Arial" panose="020B0604020202020204" pitchFamily="34" charset="0"/>
              </a:rPr>
              <a:t>Condition-Based</a:t>
            </a:r>
          </a:p>
          <a:p>
            <a:pPr>
              <a:lnSpc>
                <a:spcPct val="200000"/>
              </a:lnSpc>
            </a:pPr>
            <a:r>
              <a:rPr lang="en-US" sz="2000" b="1" i="1" dirty="0">
                <a:latin typeface="Bookman Old Style" panose="02050604050505020204" pitchFamily="18" charset="0"/>
                <a:cs typeface="Arial" panose="020B0604020202020204" pitchFamily="34" charset="0"/>
              </a:rPr>
              <a:t>   Monitoring And Maintenance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Theme - </a:t>
            </a: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Miscellaneous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PS Category - </a:t>
            </a: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Hardware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Team Name - </a:t>
            </a:r>
            <a:r>
              <a:rPr lang="en-US" sz="2100" i="1" dirty="0">
                <a:latin typeface="Bookman Old Style" panose="02050604050505020204" pitchFamily="18" charset="0"/>
                <a:cs typeface="Arial" panose="020B0604020202020204" pitchFamily="34" charset="0"/>
              </a:rPr>
              <a:t>PrimeHex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Team ID –</a:t>
            </a:r>
            <a:r>
              <a:rPr lang="en-US" sz="2100" i="1" dirty="0"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en-US" sz="1900" dirty="0">
                <a:latin typeface="Bookman Old Style" panose="02050604050505020204" pitchFamily="18" charset="0"/>
                <a:cs typeface="Arial" panose="020B0604020202020204" pitchFamily="34" charset="0"/>
              </a:rPr>
              <a:t>RMKSIH24HW021</a:t>
            </a:r>
            <a:endParaRPr lang="en-IN" sz="19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610414-5BD3-063F-A6B8-CB074CE6D3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2000"/>
          </a:blip>
          <a:srcRect l="67156" t="38195" r="18917" b="26078"/>
          <a:stretch/>
        </p:blipFill>
        <p:spPr>
          <a:xfrm>
            <a:off x="8204264" y="950769"/>
            <a:ext cx="3846222" cy="5188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E7FCC4-2845-D47E-05DA-070CE6C0224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60000" t="35699" r="26750" b="28275"/>
          <a:stretch/>
        </p:blipFill>
        <p:spPr>
          <a:xfrm>
            <a:off x="4370625" y="919153"/>
            <a:ext cx="3658958" cy="52686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9A6CE8-F622-6D62-2F5C-4A9C6EC40B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33" b="2167"/>
          <a:stretch/>
        </p:blipFill>
        <p:spPr>
          <a:xfrm>
            <a:off x="432877" y="1049501"/>
            <a:ext cx="3763067" cy="5007926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272452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5472"/>
            <a:ext cx="1643406" cy="3904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D8106A"/>
                </a:solidFill>
              </a:rPr>
              <a:t>PrimeHex</a:t>
            </a:r>
            <a:endParaRPr lang="en-IN" i="1" dirty="0">
              <a:solidFill>
                <a:srgbClr val="D8106A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67F6C-083C-9FCF-6BE1-87E811660A2F}"/>
              </a:ext>
            </a:extLst>
          </p:cNvPr>
          <p:cNvSpPr txBox="1"/>
          <p:nvPr/>
        </p:nvSpPr>
        <p:spPr>
          <a:xfrm>
            <a:off x="528319" y="3081732"/>
            <a:ext cx="329994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Sensor Data Collection</a:t>
            </a:r>
            <a:r>
              <a:rPr lang="en-US" sz="130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: Sensors on TBFs capture operational data during drills, providing essential insights into fan condition.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Condition-Based Maintenance: </a:t>
            </a:r>
            <a:r>
              <a:rPr lang="en-US" sz="130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The system shifts from scheduled maintenance to condition-based, ensuring maintenance is performed only when needed.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AI-Powered Alerts</a:t>
            </a:r>
            <a:r>
              <a:rPr lang="en-US" sz="130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: The AI system sends alerts for deviations, optimizing maintenance and reducing manpower and operational risks.</a:t>
            </a:r>
            <a:endParaRPr kumimoji="0" lang="en-US" sz="13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C5B58-18EA-86D0-6E2B-892CB12C924B}"/>
              </a:ext>
            </a:extLst>
          </p:cNvPr>
          <p:cNvSpPr txBox="1"/>
          <p:nvPr/>
        </p:nvSpPr>
        <p:spPr>
          <a:xfrm>
            <a:off x="908432" y="2442177"/>
            <a:ext cx="32603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i="1" dirty="0">
                <a:solidFill>
                  <a:srgbClr val="D8106A"/>
                </a:solidFill>
                <a:latin typeface="Bookman Old Style" panose="02050604050505020204" pitchFamily="18" charset="0"/>
              </a:rPr>
              <a:t>Proposed</a:t>
            </a:r>
            <a:r>
              <a:rPr lang="en-IN" sz="2100" b="1" i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IN" sz="2100" b="1" i="1" dirty="0">
                <a:solidFill>
                  <a:srgbClr val="D8106A"/>
                </a:solidFill>
                <a:latin typeface="Bookman Old Style" panose="02050604050505020204" pitchFamily="18" charset="0"/>
              </a:rPr>
              <a:t>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5DB45-9811-EBD6-54A9-EF0EBFB9135C}"/>
              </a:ext>
            </a:extLst>
          </p:cNvPr>
          <p:cNvSpPr txBox="1"/>
          <p:nvPr/>
        </p:nvSpPr>
        <p:spPr>
          <a:xfrm>
            <a:off x="4528784" y="3023714"/>
            <a:ext cx="334264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Efficient Data Collection: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Sensors on TBFs gather precise operational data during drills, reducing the need for manual inspections.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Optimized Maintenance: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Condition-based maintenance eliminates unnecessary routine checks, focusing on actual equipment needs.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Risk and Cost Reduction: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 The AI system alerts for deviations, minimizing manpower usage and safety risks, especially in high-risk environments.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6FEADE-E89A-D924-8A43-85A4F8E4FF2C}"/>
              </a:ext>
            </a:extLst>
          </p:cNvPr>
          <p:cNvSpPr txBox="1"/>
          <p:nvPr/>
        </p:nvSpPr>
        <p:spPr>
          <a:xfrm>
            <a:off x="8374622" y="3012406"/>
            <a:ext cx="3505503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Targeted Maintenance Approach: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Shifting from scheduled to condition-based maintenance ensures resources are used only when necessary, reducing waste.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Real-Time AI Insights: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The integration of AI provides predictive maintenance alerts, offering proactive solutions instead of reactive fixes.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Cost and Risk Efficiency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: Minimizes operational costs and safety risks by optimizing manpower deployment and reducing high-risk manual inspections.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EA9BD-723E-DFC8-70E7-86EE1AC8189A}"/>
              </a:ext>
            </a:extLst>
          </p:cNvPr>
          <p:cNvSpPr txBox="1"/>
          <p:nvPr/>
        </p:nvSpPr>
        <p:spPr>
          <a:xfrm>
            <a:off x="4521890" y="2442177"/>
            <a:ext cx="3443336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50" b="1" i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Addressing the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D4E0-ADDF-C31E-921E-E23498B9998D}"/>
              </a:ext>
            </a:extLst>
          </p:cNvPr>
          <p:cNvSpPr txBox="1"/>
          <p:nvPr/>
        </p:nvSpPr>
        <p:spPr>
          <a:xfrm>
            <a:off x="8529835" y="2304520"/>
            <a:ext cx="32603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Uniqueness of the solution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A24B53-1A6D-AA9D-F075-2CA58D683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456" y="1283292"/>
            <a:ext cx="1074224" cy="928488"/>
          </a:xfrm>
          <a:prstGeom prst="rect">
            <a:avLst/>
          </a:prstGeom>
        </p:spPr>
      </p:pic>
      <p:pic>
        <p:nvPicPr>
          <p:cNvPr id="3074" name="Picture 2" descr="Solution - Free marketing icons">
            <a:extLst>
              <a:ext uri="{FF2B5EF4-FFF2-40B4-BE49-F238E27FC236}">
                <a16:creationId xmlns:a16="http://schemas.microsoft.com/office/drawing/2014/main" id="{6D66EF86-38C2-4008-1ABA-AD3DD14B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50" y="1168116"/>
            <a:ext cx="976726" cy="9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1280D7-179E-5013-12D6-7632CB5DD63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500"/>
                    </a14:imgEffect>
                    <a14:imgEffect>
                      <a14:saturation sat="1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54259" y="1280150"/>
            <a:ext cx="946231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7200" y="-17672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99474"/>
            <a:ext cx="1564640" cy="3781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>
                <a:solidFill>
                  <a:srgbClr val="D8106A"/>
                </a:solidFill>
                <a:cs typeface="Arial" panose="020B0604020202020204" pitchFamily="34" charset="0"/>
              </a:rPr>
              <a:t>PrimeHex</a:t>
            </a:r>
          </a:p>
        </p:txBody>
      </p:sp>
      <p:sp>
        <p:nvSpPr>
          <p:cNvPr id="12" name="AutoShape 2" descr="Adafruit SVG Vector Icon">
            <a:extLst>
              <a:ext uri="{FF2B5EF4-FFF2-40B4-BE49-F238E27FC236}">
                <a16:creationId xmlns:a16="http://schemas.microsoft.com/office/drawing/2014/main" id="{8F972167-F6B1-B757-580A-D694EDC50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1EC877-5CE4-8AD3-857A-561EA4711B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00" t="35177" r="11583" b="16980"/>
          <a:stretch/>
        </p:blipFill>
        <p:spPr>
          <a:xfrm>
            <a:off x="141514" y="1027030"/>
            <a:ext cx="11988356" cy="3822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DA365-C030-1938-3AD6-5CB04D398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509813" y="3006433"/>
            <a:ext cx="276774" cy="27677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C90C09-46E7-B8EA-20A6-4086539AE0D1}"/>
              </a:ext>
            </a:extLst>
          </p:cNvPr>
          <p:cNvSpPr/>
          <p:nvPr/>
        </p:nvSpPr>
        <p:spPr>
          <a:xfrm>
            <a:off x="89519" y="1107060"/>
            <a:ext cx="4132382" cy="3488421"/>
          </a:xfrm>
          <a:prstGeom prst="roundRect">
            <a:avLst/>
          </a:prstGeom>
          <a:noFill/>
          <a:ln>
            <a:solidFill>
              <a:srgbClr val="D8106A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0A9C3-56F6-A2AC-2AB9-53ECA20BC42F}"/>
              </a:ext>
            </a:extLst>
          </p:cNvPr>
          <p:cNvSpPr txBox="1"/>
          <p:nvPr/>
        </p:nvSpPr>
        <p:spPr>
          <a:xfrm>
            <a:off x="1872643" y="801559"/>
            <a:ext cx="876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anose="02050604050505020204" pitchFamily="18" charset="0"/>
              </a:rPr>
              <a:t>TBF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4E94-9432-B1ED-D407-6DDD09015A61}"/>
              </a:ext>
            </a:extLst>
          </p:cNvPr>
          <p:cNvSpPr txBox="1"/>
          <p:nvPr/>
        </p:nvSpPr>
        <p:spPr>
          <a:xfrm>
            <a:off x="1233946" y="1545906"/>
            <a:ext cx="15933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latin typeface="Bookman Old Style" panose="02050604050505020204" pitchFamily="18" charset="0"/>
              </a:rPr>
              <a:t>[Power Supply]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74719-AEB6-2C0B-78C2-457FB29711E3}"/>
              </a:ext>
            </a:extLst>
          </p:cNvPr>
          <p:cNvSpPr txBox="1"/>
          <p:nvPr/>
        </p:nvSpPr>
        <p:spPr>
          <a:xfrm>
            <a:off x="795898" y="2111420"/>
            <a:ext cx="15933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latin typeface="Bookman Old Style" panose="02050604050505020204" pitchFamily="18" charset="0"/>
              </a:rPr>
              <a:t>[Temperature]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F7B02-6878-BDC9-86CB-B1D4B08B44E3}"/>
              </a:ext>
            </a:extLst>
          </p:cNvPr>
          <p:cNvSpPr txBox="1"/>
          <p:nvPr/>
        </p:nvSpPr>
        <p:spPr>
          <a:xfrm>
            <a:off x="717351" y="2891017"/>
            <a:ext cx="15933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latin typeface="Bookman Old Style" panose="02050604050505020204" pitchFamily="18" charset="0"/>
              </a:rPr>
              <a:t>[Humidity]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D965B-0E3A-04B5-43FC-AD0FAA3665EE}"/>
              </a:ext>
            </a:extLst>
          </p:cNvPr>
          <p:cNvSpPr txBox="1"/>
          <p:nvPr/>
        </p:nvSpPr>
        <p:spPr>
          <a:xfrm>
            <a:off x="1046618" y="3687363"/>
            <a:ext cx="15933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latin typeface="Bookman Old Style" panose="02050604050505020204" pitchFamily="18" charset="0"/>
              </a:rPr>
              <a:t>[Smoke]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F3868-3020-E44E-A815-93FEB5774A1F}"/>
              </a:ext>
            </a:extLst>
          </p:cNvPr>
          <p:cNvSpPr txBox="1"/>
          <p:nvPr/>
        </p:nvSpPr>
        <p:spPr>
          <a:xfrm>
            <a:off x="1592568" y="4299457"/>
            <a:ext cx="15933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latin typeface="Bookman Old Style" panose="02050604050505020204" pitchFamily="18" charset="0"/>
              </a:rPr>
              <a:t>[Smoke]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C1DE5-A7F0-996B-DA02-661F24CDB666}"/>
              </a:ext>
            </a:extLst>
          </p:cNvPr>
          <p:cNvSpPr txBox="1"/>
          <p:nvPr/>
        </p:nvSpPr>
        <p:spPr>
          <a:xfrm>
            <a:off x="4629212" y="4817290"/>
            <a:ext cx="5275613" cy="73866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100" b="1" i="1" dirty="0">
                <a:solidFill>
                  <a:srgbClr val="D3153E"/>
                </a:solidFill>
                <a:latin typeface="Bookman Old Style" panose="02050604050505020204" pitchFamily="18" charset="0"/>
              </a:rPr>
              <a:t>Technology used</a:t>
            </a:r>
          </a:p>
          <a:p>
            <a:endParaRPr lang="en-IN" sz="2100" b="1" i="1" dirty="0">
              <a:solidFill>
                <a:srgbClr val="D3153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9E7A6-A26D-248A-2665-5FACA9E90E15}"/>
              </a:ext>
            </a:extLst>
          </p:cNvPr>
          <p:cNvSpPr txBox="1"/>
          <p:nvPr/>
        </p:nvSpPr>
        <p:spPr>
          <a:xfrm>
            <a:off x="2030616" y="5283417"/>
            <a:ext cx="384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i="1" dirty="0">
                <a:latin typeface="Bookman Old Style" panose="02050604050505020204" pitchFamily="18" charset="0"/>
              </a:rPr>
              <a:t> </a:t>
            </a:r>
            <a:r>
              <a:rPr lang="en-IN" b="1" i="1" dirty="0" err="1">
                <a:latin typeface="Bookman Old Style" panose="02050604050505020204" pitchFamily="18" charset="0"/>
              </a:rPr>
              <a:t>Micropython</a:t>
            </a:r>
            <a:endParaRPr lang="en-IN" b="1" i="1" dirty="0">
              <a:latin typeface="Bookman Old Style" panose="020506040505050202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i="1" dirty="0" err="1">
                <a:latin typeface="Bookman Old Style" panose="02050604050505020204" pitchFamily="18" charset="0"/>
              </a:rPr>
              <a:t>Sklearn</a:t>
            </a:r>
            <a:r>
              <a:rPr lang="en-IN" b="1" i="1" dirty="0">
                <a:latin typeface="Bookman Old Style" panose="02050604050505020204" pitchFamily="18" charset="0"/>
              </a:rPr>
              <a:t> library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EEA4B-1B8E-87DB-AE6F-73C3151292AC}"/>
              </a:ext>
            </a:extLst>
          </p:cNvPr>
          <p:cNvSpPr txBox="1"/>
          <p:nvPr/>
        </p:nvSpPr>
        <p:spPr>
          <a:xfrm>
            <a:off x="5273772" y="5292909"/>
            <a:ext cx="553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i="1" dirty="0">
                <a:latin typeface="Bookman Old Style" panose="02050604050505020204" pitchFamily="18" charset="0"/>
              </a:rPr>
              <a:t>LLM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i="1" dirty="0">
                <a:latin typeface="Bookman Old Style" panose="02050604050505020204" pitchFamily="18" charset="0"/>
              </a:rPr>
              <a:t>Frontend with Flask (Interface)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78ADC7-0F96-797A-A339-EF3E32F20F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50000" t="39106" r="36764" b="26005"/>
          <a:stretch/>
        </p:blipFill>
        <p:spPr>
          <a:xfrm>
            <a:off x="8212710" y="1208947"/>
            <a:ext cx="3703880" cy="479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9580-FEC4-2116-F51A-C96CDC2C5A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9000"/>
          </a:blip>
          <a:srcRect l="66667" t="47228" r="19587" b="16447"/>
          <a:stretch/>
        </p:blipFill>
        <p:spPr>
          <a:xfrm>
            <a:off x="4176467" y="1230451"/>
            <a:ext cx="3785028" cy="4884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C8A3E-AF95-8C03-49D7-2C43399871E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rcRect l="47500" t="41680" r="39583" b="20589"/>
          <a:stretch/>
        </p:blipFill>
        <p:spPr>
          <a:xfrm>
            <a:off x="412040" y="1042998"/>
            <a:ext cx="3449851" cy="50723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465088" y="2926446"/>
            <a:ext cx="314442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atin typeface="Bookman Old Style" panose="02050604050505020204" pitchFamily="18" charset="0"/>
              </a:rPr>
              <a:t>Cost Efficiency:</a:t>
            </a:r>
            <a:r>
              <a:rPr lang="en-US" sz="1400" dirty="0">
                <a:latin typeface="Bookman Old Style" panose="02050604050505020204" pitchFamily="18" charset="0"/>
              </a:rPr>
              <a:t> Initial costs are balanced by significant long-term savings.</a:t>
            </a: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atin typeface="Bookman Old Style" panose="02050604050505020204" pitchFamily="18" charset="0"/>
              </a:rPr>
              <a:t>Return On Investment :</a:t>
            </a:r>
            <a:r>
              <a:rPr lang="en-US" sz="1400" dirty="0">
                <a:latin typeface="Bookman Old Style" panose="02050604050505020204" pitchFamily="18" charset="0"/>
              </a:rPr>
              <a:t> High return through cost reductions and increased asset value</a:t>
            </a: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atin typeface="Bookman Old Style" panose="02050604050505020204" pitchFamily="18" charset="0"/>
              </a:rPr>
              <a:t>Energy Savings:</a:t>
            </a:r>
            <a:r>
              <a:rPr lang="en-US" sz="1400" dirty="0">
                <a:latin typeface="Bookman Old Style" panose="02050604050505020204" pitchFamily="18" charset="0"/>
              </a:rPr>
              <a:t> Continuous monitoring cuts energy use and utility bills. </a:t>
            </a: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atin typeface="Bookman Old Style" panose="02050604050505020204" pitchFamily="18" charset="0"/>
              </a:rPr>
              <a:t>Automation</a:t>
            </a: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atin typeface="Bookman Old Style" panose="02050604050505020204" pitchFamily="18" charset="0"/>
              </a:rPr>
              <a:t>Enhanced Safety</a:t>
            </a: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latin typeface="Bookman Old Style" panose="02050604050505020204" pitchFamily="18" charset="0"/>
              </a:rPr>
              <a:t>Flexible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6017" y="245806"/>
            <a:ext cx="1563195" cy="41010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8106A"/>
                </a:solidFill>
              </a:rPr>
              <a:t>PrimeHex</a:t>
            </a:r>
            <a:endParaRPr lang="en-IN" dirty="0">
              <a:solidFill>
                <a:srgbClr val="D8106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31FA7-0984-495B-1FCC-0E188FA5F5A5}"/>
              </a:ext>
            </a:extLst>
          </p:cNvPr>
          <p:cNvSpPr txBox="1"/>
          <p:nvPr/>
        </p:nvSpPr>
        <p:spPr>
          <a:xfrm>
            <a:off x="471767" y="2475096"/>
            <a:ext cx="317469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Feasibility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Hardware Selection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Data Processing: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Store and manage data with Adafruit Cloud.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AI/ML Integration: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Employ AI/ML to analyze data and detect faults.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Development and Integration: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Program and integrate components with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MicroPython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Scalability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B12A5B-4648-1032-7343-B7A68F86FF14}"/>
              </a:ext>
            </a:extLst>
          </p:cNvPr>
          <p:cNvSpPr txBox="1"/>
          <p:nvPr/>
        </p:nvSpPr>
        <p:spPr>
          <a:xfrm>
            <a:off x="5228367" y="2517253"/>
            <a:ext cx="2043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rgbClr val="D8106A"/>
                </a:solidFill>
                <a:latin typeface="Bookman Old Style" panose="02050604050505020204" pitchFamily="18" charset="0"/>
              </a:rPr>
              <a:t>Viability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A833E0-01A9-91DB-1144-2561F3C4D6B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8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03000"/>
                    </a14:imgEffect>
                  </a14:imgLayer>
                </a14:imgProps>
              </a:ext>
            </a:extLst>
          </a:blip>
          <a:srcRect l="126120" t="27434" r="-126120" b="-27434"/>
          <a:stretch/>
        </p:blipFill>
        <p:spPr>
          <a:xfrm>
            <a:off x="1028283" y="1351765"/>
            <a:ext cx="2196698" cy="10818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4BCB7C-0DC6-1A05-3D81-3E83033A2F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4934" y="1464076"/>
            <a:ext cx="921514" cy="838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35088A-F15F-E6F5-3FBB-B9063C907018}"/>
              </a:ext>
            </a:extLst>
          </p:cNvPr>
          <p:cNvSpPr txBox="1"/>
          <p:nvPr/>
        </p:nvSpPr>
        <p:spPr>
          <a:xfrm>
            <a:off x="8867280" y="2376839"/>
            <a:ext cx="2462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1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Challenges &amp; Overcomes</a:t>
            </a:r>
          </a:p>
        </p:txBody>
      </p:sp>
      <p:pic>
        <p:nvPicPr>
          <p:cNvPr id="2050" name="Picture 2" descr="Challenge - Free business and finance icons">
            <a:extLst>
              <a:ext uri="{FF2B5EF4-FFF2-40B4-BE49-F238E27FC236}">
                <a16:creationId xmlns:a16="http://schemas.microsoft.com/office/drawing/2014/main" id="{8BA3EE79-61E7-9807-537F-5CE3B43D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21" y="1447405"/>
            <a:ext cx="854757" cy="85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vercome - Free people icons">
            <a:extLst>
              <a:ext uri="{FF2B5EF4-FFF2-40B4-BE49-F238E27FC236}">
                <a16:creationId xmlns:a16="http://schemas.microsoft.com/office/drawing/2014/main" id="{280D48FA-82DB-7CA5-FA30-2C7DDE365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36" y="1359452"/>
            <a:ext cx="833027" cy="83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1E6373-C560-2605-498B-DF0D6313FB57}"/>
              </a:ext>
            </a:extLst>
          </p:cNvPr>
          <p:cNvSpPr txBox="1"/>
          <p:nvPr/>
        </p:nvSpPr>
        <p:spPr>
          <a:xfrm>
            <a:off x="8340618" y="3112094"/>
            <a:ext cx="35008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man Old Style" panose="02050604050505020204" pitchFamily="18" charset="0"/>
              </a:rPr>
              <a:t>ML Algorithm Selection and Training</a:t>
            </a:r>
            <a:r>
              <a:rPr lang="en-US" sz="1200" dirty="0">
                <a:latin typeface="Bookman Old Style" panose="02050604050505020204" pitchFamily="18" charset="0"/>
              </a:rPr>
              <a:t>: Beginning with simpler models, then evolve to more complex ones using diverse, well labeled data for improved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man Old Style" panose="02050604050505020204" pitchFamily="18" charset="0"/>
              </a:rPr>
              <a:t>Integration and Maintenance</a:t>
            </a:r>
            <a:r>
              <a:rPr lang="en-US" sz="1200" dirty="0">
                <a:latin typeface="Bookman Old Style" panose="02050604050505020204" pitchFamily="18" charset="0"/>
              </a:rPr>
              <a:t>: Design modular system with API-based communication and automated health monitoring for easy updates and efficient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latin typeface="Bookman Old Style" panose="02050604050505020204" pitchFamily="18" charset="0"/>
              </a:rPr>
              <a:t>Enhanced Detection</a:t>
            </a:r>
            <a:r>
              <a:rPr lang="en-IN" sz="1200" dirty="0">
                <a:latin typeface="Bookman Old Style" panose="02050604050505020204" pitchFamily="18" charset="0"/>
              </a:rPr>
              <a:t>: Utilize ensemble learning methods and adjust dynamic thresholds to minimize false alarms and improve overall fault detection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750A142-335C-5004-2DE8-95466897D9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</a:blip>
          <a:srcRect l="60000" t="35699" r="26750" b="28275"/>
          <a:stretch/>
        </p:blipFill>
        <p:spPr>
          <a:xfrm>
            <a:off x="6501042" y="1110741"/>
            <a:ext cx="3658958" cy="497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25D784-9316-9B08-A72C-B695B99DD7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1771770" y="1216003"/>
            <a:ext cx="3919189" cy="4929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4243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941845" y="2692657"/>
            <a:ext cx="3579037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350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350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b="1" i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Predictive Maintenance: </a:t>
            </a:r>
            <a:r>
              <a:rPr lang="en-US" sz="13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AI-driven error detection supports proactive maintenance, reducing downtime and emergency situations.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b="1" i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Efficient Resource Allocation:</a:t>
            </a:r>
            <a:r>
              <a:rPr lang="en-US" sz="13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 Early issue identification allows better prioritization and resource management for maintenance teams.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b="1" i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Data-Driven Strategies: </a:t>
            </a:r>
            <a:r>
              <a:rPr lang="en-US" sz="13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Error data informs predictive maintenance, leading to improved long-term system performance and reliability.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5305"/>
            <a:ext cx="1547153" cy="3906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D8106A"/>
                </a:solidFill>
              </a:rPr>
              <a:t>PrimeHex</a:t>
            </a:r>
            <a:endParaRPr lang="en-IN" i="1" dirty="0">
              <a:solidFill>
                <a:srgbClr val="D8106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6AF06-2CD9-9166-D153-B3B5E4C74C4C}"/>
              </a:ext>
            </a:extLst>
          </p:cNvPr>
          <p:cNvSpPr txBox="1"/>
          <p:nvPr/>
        </p:nvSpPr>
        <p:spPr>
          <a:xfrm>
            <a:off x="6605204" y="3150225"/>
            <a:ext cx="34506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b="1" i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Enhanced Safety: </a:t>
            </a:r>
            <a:r>
              <a:rPr lang="en-US" sz="13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Early error detection prevents potential hazards, ensuring tunnel safety during emergencies.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b="1" i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Operational Continuity: </a:t>
            </a:r>
            <a:r>
              <a:rPr lang="en-US" sz="13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Regular checks and quick repairs maintain uninterrupted tunnel ventilation system performance.</a:t>
            </a: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50" b="1" i="1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Extended Equipment Lifespan: </a:t>
            </a:r>
            <a:r>
              <a:rPr lang="en-US" sz="13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Prevents excessive wear and tear, prolonging the life of the fans.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87FC4-D0D4-9905-C61A-7338C9031EA8}"/>
              </a:ext>
            </a:extLst>
          </p:cNvPr>
          <p:cNvSpPr txBox="1"/>
          <p:nvPr/>
        </p:nvSpPr>
        <p:spPr>
          <a:xfrm>
            <a:off x="2995899" y="2521990"/>
            <a:ext cx="1669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rgbClr val="D3153E"/>
                </a:solidFill>
                <a:latin typeface="Bookman Old Style" panose="02050604050505020204" pitchFamily="18" charset="0"/>
              </a:rPr>
              <a:t>Impact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AB572-C52C-A1B7-ED88-C708C66E5B0C}"/>
              </a:ext>
            </a:extLst>
          </p:cNvPr>
          <p:cNvSpPr txBox="1"/>
          <p:nvPr/>
        </p:nvSpPr>
        <p:spPr>
          <a:xfrm>
            <a:off x="7432835" y="2476534"/>
            <a:ext cx="1763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Benefits</a:t>
            </a:r>
          </a:p>
        </p:txBody>
      </p:sp>
      <p:pic>
        <p:nvPicPr>
          <p:cNvPr id="1028" name="Picture 4" descr="Free Aim Icon - Free Download Business Icons | IconScout">
            <a:extLst>
              <a:ext uri="{FF2B5EF4-FFF2-40B4-BE49-F238E27FC236}">
                <a16:creationId xmlns:a16="http://schemas.microsoft.com/office/drawing/2014/main" id="{A5B834E3-FA29-4417-0B67-95B9D96D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78" y="1356983"/>
            <a:ext cx="1141772" cy="9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management - Free user icons">
            <a:extLst>
              <a:ext uri="{FF2B5EF4-FFF2-40B4-BE49-F238E27FC236}">
                <a16:creationId xmlns:a16="http://schemas.microsoft.com/office/drawing/2014/main" id="{0FA833C5-7981-0060-D8A0-4AB4EEC7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283" y="1165250"/>
            <a:ext cx="1572012" cy="14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30940" y="1389590"/>
            <a:ext cx="11375925" cy="454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A Review of Gas Measurement Practices and Sensors for Tunnels</a:t>
            </a:r>
            <a:endParaRPr lang="en-US" sz="1950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  <a:hlinkClick r:id="rId3"/>
              </a:rPr>
              <a:t>https://www.mdpi.com/1424-8220/23/3/1090</a:t>
            </a:r>
            <a:endParaRPr kumimoji="0" lang="en-US" sz="1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IoT-Based Temperature Monitoring and Automatic Fan Control Using ESP32</a:t>
            </a:r>
            <a:endParaRPr lang="en-US" sz="1950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  <a:hlinkClick r:id="rId4"/>
              </a:rPr>
              <a:t>https://www.irejournals.com/paper-details/1705183</a:t>
            </a:r>
            <a:endParaRPr kumimoji="0" lang="en-US" sz="1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Enhancing Tunnel Fan Reliability Through Advanced Factory Acceptance Test (AFAT)</a:t>
            </a:r>
            <a:r>
              <a:rPr lang="en-US" sz="1950" dirty="0">
                <a:solidFill>
                  <a:prstClr val="black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marR="0" lvl="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  <a:hlinkClick r:id="rId5"/>
              </a:rPr>
              <a:t>https://www.krugerfan.com/public/uploads/cs-pdf-202420242024202405050909101005053333.pdf</a:t>
            </a:r>
            <a:endParaRPr kumimoji="0" lang="en-US" sz="1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  <a:t>Condition-Based Maintenance Using Machine Learning and Role of Interpretability</a:t>
            </a:r>
            <a:endParaRPr lang="en-US" sz="1950" dirty="0">
              <a:solidFill>
                <a:prstClr val="black"/>
              </a:solidFill>
              <a:latin typeface="Bookman Old Style" panose="02050604050505020204" pitchFamily="18" charset="0"/>
              <a:cs typeface="Arial" pitchFamily="34" charset="0"/>
            </a:endParaRPr>
          </a:p>
          <a:p>
            <a:pPr marR="0" lvl="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  <a:hlinkClick r:id="rId6"/>
              </a:rPr>
              <a:t>https://link.springer.com/article/10.1007/s13198-022-01843-7</a:t>
            </a:r>
            <a:b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cs typeface="Arial" pitchFamily="34" charset="0"/>
              </a:rPr>
            </a:br>
            <a:endParaRPr kumimoji="0" lang="en-US" sz="1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1618" y="288727"/>
            <a:ext cx="1563195" cy="3671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D8106A"/>
                </a:solidFill>
              </a:rPr>
              <a:t>PrimeHex</a:t>
            </a:r>
            <a:endParaRPr lang="en-IN" i="1" dirty="0">
              <a:solidFill>
                <a:srgbClr val="D810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659</Words>
  <Application>Microsoft Office PowerPoint</Application>
  <PresentationFormat>Widescreen</PresentationFormat>
  <Paragraphs>97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Bookman Old Style</vt:lpstr>
      <vt:lpstr>Calibri</vt:lpstr>
      <vt:lpstr>Garamond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 haritha</cp:lastModifiedBy>
  <cp:revision>157</cp:revision>
  <dcterms:created xsi:type="dcterms:W3CDTF">2013-12-12T18:46:50Z</dcterms:created>
  <dcterms:modified xsi:type="dcterms:W3CDTF">2024-09-09T18:05:13Z</dcterms:modified>
  <cp:category/>
</cp:coreProperties>
</file>