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4" r:id="rId6"/>
    <p:sldId id="265" r:id="rId7"/>
    <p:sldId id="273" r:id="rId8"/>
    <p:sldId id="275" r:id="rId9"/>
    <p:sldId id="266" r:id="rId10"/>
    <p:sldId id="276" r:id="rId11"/>
    <p:sldId id="267" r:id="rId12"/>
    <p:sldId id="274" r:id="rId13"/>
    <p:sldId id="279" r:id="rId14"/>
    <p:sldId id="278" r:id="rId15"/>
    <p:sldId id="280" r:id="rId16"/>
    <p:sldId id="269" r:id="rId17"/>
    <p:sldId id="281" r:id="rId18"/>
    <p:sldId id="270" r:id="rId19"/>
    <p:sldId id="283" r:id="rId20"/>
    <p:sldId id="284" r:id="rId21"/>
    <p:sldId id="285" r:id="rId22"/>
    <p:sldId id="286" r:id="rId23"/>
    <p:sldId id="289" r:id="rId24"/>
    <p:sldId id="291" r:id="rId25"/>
    <p:sldId id="292" r:id="rId26"/>
    <p:sldId id="293" r:id="rId27"/>
    <p:sldId id="271" r:id="rId28"/>
    <p:sldId id="294" r:id="rId29"/>
    <p:sldId id="295" r:id="rId30"/>
    <p:sldId id="296" r:id="rId31"/>
  </p:sldIdLst>
  <p:sldSz cx="12192000" cy="6858000"/>
  <p:notesSz cx="6858000" cy="9144000"/>
  <p:embeddedFontLs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Open Sans SemiBold" panose="020B0604020202020204" charset="0"/>
      <p:regular r:id="rId38"/>
      <p:bold r:id="rId39"/>
      <p:italic r:id="rId40"/>
      <p:boldItalic r:id="rId41"/>
    </p:embeddedFont>
    <p:embeddedFont>
      <p:font typeface="Open Sans SemiBold" panose="020B060402020202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0C1D42-27B4-4B85-BD48-67BF9B016ED7}">
          <p14:sldIdLst>
            <p14:sldId id="256"/>
            <p14:sldId id="257"/>
            <p14:sldId id="258"/>
            <p14:sldId id="259"/>
            <p14:sldId id="264"/>
            <p14:sldId id="265"/>
            <p14:sldId id="273"/>
            <p14:sldId id="275"/>
            <p14:sldId id="266"/>
            <p14:sldId id="276"/>
            <p14:sldId id="267"/>
            <p14:sldId id="274"/>
            <p14:sldId id="279"/>
            <p14:sldId id="278"/>
            <p14:sldId id="280"/>
            <p14:sldId id="269"/>
            <p14:sldId id="281"/>
            <p14:sldId id="270"/>
            <p14:sldId id="283"/>
            <p14:sldId id="284"/>
            <p14:sldId id="285"/>
            <p14:sldId id="286"/>
            <p14:sldId id="289"/>
            <p14:sldId id="291"/>
            <p14:sldId id="292"/>
            <p14:sldId id="293"/>
            <p14:sldId id="271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en Tsekov" initials="PT" lastIdx="2" clrIdx="0">
    <p:extLst>
      <p:ext uri="{19B8F6BF-5375-455C-9EA6-DF929625EA0E}">
        <p15:presenceInfo xmlns:p15="http://schemas.microsoft.com/office/powerpoint/2012/main" userId="S-1-5-21-720956978-1703664399-1297568068-1140" providerId="AD"/>
      </p:ext>
    </p:extLst>
  </p:cmAuthor>
  <p:cmAuthor id="2" name="Ivan Pavlov" initials="IP" lastIdx="2" clrIdx="1">
    <p:extLst>
      <p:ext uri="{19B8F6BF-5375-455C-9EA6-DF929625EA0E}">
        <p15:presenceInfo xmlns:p15="http://schemas.microsoft.com/office/powerpoint/2012/main" userId="S::ivan.pavlov@scalefocus.com::0626ef3b-f46a-4519-b6b2-92bb9a1fcb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22C"/>
    <a:srgbClr val="0A8B58"/>
    <a:srgbClr val="17AC53"/>
    <a:srgbClr val="11A48C"/>
    <a:srgbClr val="006BA3"/>
    <a:srgbClr val="17AD53"/>
    <a:srgbClr val="F2F2F2"/>
    <a:srgbClr val="0E963A"/>
    <a:srgbClr val="0B712B"/>
    <a:srgbClr val="095B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763" autoAdjust="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2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28CE-08A3-4EEF-ABA4-B52CE63DDA99}" type="datetimeFigureOut">
              <a:rPr lang="bg-BG" smtClean="0">
                <a:latin typeface="Open Sans" panose="020B0606030504020204" pitchFamily="34" charset="0"/>
              </a:rPr>
              <a:pPr/>
              <a:t>27.1.2020 г.</a:t>
            </a:fld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F798A-4F2A-403C-A4A3-3CDFAA2AECC2}" type="slidenum">
              <a:rPr lang="bg-BG" smtClean="0">
                <a:latin typeface="Open Sans" panose="020B0606030504020204" pitchFamily="34" charset="0"/>
              </a:rPr>
              <a:pPr/>
              <a:t>‹#›</a:t>
            </a:fld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F76F43C1-384F-460C-8FF4-5BDF38E9C958}" type="datetimeFigureOut">
              <a:rPr lang="bg-BG" smtClean="0"/>
              <a:pPr/>
              <a:t>27.1.2020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7E4CE2D8-EB03-4AA1-8E49-0E640BAB93A9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71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E2D8-EB03-4AA1-8E49-0E640BAB93A9}" type="slidenum">
              <a:rPr lang="bg-BG" smtClean="0"/>
              <a:pPr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49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6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3ACC2-B2BC-46E6-8971-3DFED618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97" y="4922045"/>
            <a:ext cx="9855006" cy="135731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D6768-1729-489D-8E39-F43BF5C269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7" y="426988"/>
            <a:ext cx="9855006" cy="43789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52AA78-657A-4DA0-B881-21A817245FE1}"/>
              </a:ext>
            </a:extLst>
          </p:cNvPr>
          <p:cNvSpPr/>
          <p:nvPr/>
        </p:nvSpPr>
        <p:spPr>
          <a:xfrm>
            <a:off x="4183457" y="6398659"/>
            <a:ext cx="38250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2019, Scale Focus AD, www.scalefocus.com</a:t>
            </a:r>
          </a:p>
        </p:txBody>
      </p:sp>
    </p:spTree>
    <p:extLst>
      <p:ext uri="{BB962C8B-B14F-4D97-AF65-F5344CB8AC3E}">
        <p14:creationId xmlns:p14="http://schemas.microsoft.com/office/powerpoint/2010/main" val="36489522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34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58F79-5CD6-4BCF-9F76-05841CC2C4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095E0-9135-4CF3-B248-402890A8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78" y="2382838"/>
            <a:ext cx="7436645" cy="20923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F1317-09FC-4E33-B6AA-7BDD8A09D78D}"/>
              </a:ext>
            </a:extLst>
          </p:cNvPr>
          <p:cNvSpPr/>
          <p:nvPr/>
        </p:nvSpPr>
        <p:spPr>
          <a:xfrm>
            <a:off x="1905001" y="1890823"/>
            <a:ext cx="8381999" cy="30763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05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7FEFF-4E42-4483-B416-892189E06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61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27A1EE-907B-4196-88BE-0D2E7866B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9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in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55"/>
            <a:ext cx="5024938" cy="4221808"/>
          </a:xfrm>
        </p:spPr>
        <p:txBody>
          <a:bodyPr/>
          <a:lstStyle>
            <a:lvl1pPr>
              <a:defRPr sz="2000"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1047D-D44D-4FB1-8225-1DD3EB3D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0" y="1955155"/>
            <a:ext cx="5197176" cy="4636008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528DAD2-D156-4ABF-A34B-8E9BED307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5769" y="1296988"/>
            <a:ext cx="5195798" cy="528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200" b="1">
                <a:solidFill>
                  <a:srgbClr val="42424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algn="ctr"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E2F6D-6835-4D18-88AA-6695CF00B0BD}"/>
              </a:ext>
            </a:extLst>
          </p:cNvPr>
          <p:cNvSpPr/>
          <p:nvPr/>
        </p:nvSpPr>
        <p:spPr>
          <a:xfrm>
            <a:off x="4274289" y="1296986"/>
            <a:ext cx="1588849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FC2B0F-CC18-4549-925A-D6DD91B87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308098"/>
            <a:ext cx="3436089" cy="50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5B5B5B"/>
                </a:solidFill>
                <a:latin typeface="Open Sans SemiBold" panose="020B0604020202020204" charset="0"/>
                <a:ea typeface="Open Sans SemiBold" panose="020B0604020202020204" charset="0"/>
                <a:cs typeface="Open Sans SemiBold" panose="020B060402020202020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501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994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34" y="236541"/>
            <a:ext cx="4933265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20534" y="1307305"/>
            <a:ext cx="4933266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30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50522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18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9FED4-E955-42C6-B83C-C1E6810C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5491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9947-D05E-4DC5-AB78-BFAA55DC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56" y="236541"/>
            <a:ext cx="6097644" cy="791032"/>
          </a:xfrm>
        </p:spPr>
        <p:txBody>
          <a:bodyPr anchor="ctr" anchorCtr="0"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A342B-51F7-4115-A02D-48B2A66976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1" y="6384986"/>
            <a:ext cx="387097" cy="265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B3C1CC-520B-4A1E-994C-A347CEBD594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256156" y="1307305"/>
            <a:ext cx="6097644" cy="4869657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2405E-F120-4A12-9562-EA752BFA49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DD8A18B-CEFB-48AB-9D45-4602D910E5F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583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0B37DE-9C9E-4BBB-B4BB-DB7F9E430055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DBF25-6F48-4A14-A60A-09A5B90B0A59}"/>
              </a:ext>
            </a:extLst>
          </p:cNvPr>
          <p:cNvSpPr/>
          <p:nvPr/>
        </p:nvSpPr>
        <p:spPr>
          <a:xfrm>
            <a:off x="0" y="2256971"/>
            <a:ext cx="12192000" cy="164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FFE66-D025-43CD-8771-A42D4927C0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92" y="6230837"/>
            <a:ext cx="1969416" cy="31510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895B8E-8D6A-4A35-A4BA-D32B43399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169" y="2749639"/>
            <a:ext cx="6697662" cy="7892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5400" b="1" cap="all" baseline="0">
                <a:solidFill>
                  <a:srgbClr val="006BB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FontTx/>
              <a:buNone/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3910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F20848-1B24-4833-B6B4-A430A85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17A1B-5860-4199-90B8-DA400F1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9B8B-F7D9-48D5-8283-352E5E3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418C4-806D-4254-9D6D-1A63EBBCB5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99ACE-4748-4DE5-A27B-5EA3E6673A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09988CB-8231-4BB2-ACA9-8BB9DDF5A190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55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1FFB82-2129-45AD-B3D4-C25F4A83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99"/>
            <a:ext cx="10515600" cy="4827570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1E0E94-3807-426A-9F14-AADB30B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8F314-2868-4210-910A-9ED3EBC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141D1-50B8-427E-8DBB-4DD0196D7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102A7-DA55-4DF9-9667-6AEB799075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EE967-D217-45DF-B712-B8E999279EE8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781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1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A12FC-A313-4B04-B1BC-625B1E43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2A-5831-4B5B-8745-B7AB13B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7D1-DD2A-447B-8F60-0A314D88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8CCA8-D7AD-476C-8027-363D0AA17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E607-97A9-440C-8A49-CAFAEED88E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61A420-6E06-4A52-848A-26378148C386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D8EB11-8735-478D-B685-3C88DCDF9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9328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5D10A-94AC-420B-BC23-7980608ED2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9" y="562954"/>
            <a:ext cx="10058400" cy="9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6003A-805C-4298-B213-5D62B34E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366" y="215109"/>
            <a:ext cx="7865268" cy="791032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BD781-1861-4C27-AC2F-B82DD1AF8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4F79B-19E4-4DEB-BA16-BB8BB3C47C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78D06FC-26E9-4EDB-A709-ACD88A616AC4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59540-4F63-4933-9C10-828D9F2E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23CDED-C6A3-4F7F-A6EB-5AB5BAB5FD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84144" y="1437499"/>
            <a:ext cx="4869656" cy="4739464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9415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F8BBE-E219-42CA-A15D-055B1853BB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2" y="6383986"/>
            <a:ext cx="387097" cy="26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21B2C-28C1-47EE-B8C5-1A094A8056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50" y="6373509"/>
            <a:ext cx="274320" cy="27260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00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FBBB-9BC1-4061-8632-B9414E9FA952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1C71C1-0453-4EE6-91FA-5ACB11147144}" type="slidenum">
              <a:rPr lang="bg-BG" sz="11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623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7FEF-A26A-469B-BFEB-7031F5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103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A83C-1584-44C6-B0C8-EF64F18F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499"/>
            <a:ext cx="10515600" cy="482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355E5AF-66E7-4FE0-8CB9-2C14CC4E1713}"/>
              </a:ext>
            </a:extLst>
          </p:cNvPr>
          <p:cNvSpPr txBox="1">
            <a:spLocks/>
          </p:cNvSpPr>
          <p:nvPr/>
        </p:nvSpPr>
        <p:spPr>
          <a:xfrm>
            <a:off x="11521567" y="6327250"/>
            <a:ext cx="538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bg-BG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11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25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20" r:id="rId16"/>
    <p:sldLayoutId id="2147483723" r:id="rId17"/>
    <p:sldLayoutId id="2147483705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400" kern="1200">
          <a:solidFill>
            <a:srgbClr val="42424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6BB3"/>
        </a:buClr>
        <a:buSzPct val="120000"/>
        <a:buFont typeface="Arial" panose="020B0604020202020204" pitchFamily="34" charset="0"/>
        <a:buChar char="•"/>
        <a:defRPr sz="20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2424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1168497" y="4686300"/>
            <a:ext cx="9855006" cy="1485899"/>
          </a:xfrm>
        </p:spPr>
        <p:txBody>
          <a:bodyPr>
            <a:noAutofit/>
          </a:bodyPr>
          <a:lstStyle/>
          <a:p>
            <a:r>
              <a:rPr lang="en-US" sz="2800" dirty="0"/>
              <a:t>Clean Code</a:t>
            </a:r>
          </a:p>
          <a:p>
            <a:r>
              <a:rPr lang="en-US" sz="2800" dirty="0"/>
              <a:t>By Robert Martin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E5294-C541-4B21-AAFD-0413AA5F5AC7}"/>
              </a:ext>
            </a:extLst>
          </p:cNvPr>
          <p:cNvSpPr txBox="1"/>
          <p:nvPr/>
        </p:nvSpPr>
        <p:spPr>
          <a:xfrm>
            <a:off x="4660900" y="5802866"/>
            <a:ext cx="332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by Ivan Pavlov</a:t>
            </a:r>
          </a:p>
        </p:txBody>
      </p:sp>
    </p:spTree>
    <p:extLst>
      <p:ext uri="{BB962C8B-B14F-4D97-AF65-F5344CB8AC3E}">
        <p14:creationId xmlns:p14="http://schemas.microsoft.com/office/powerpoint/2010/main" val="159607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09F1-EF29-46EE-9DFD-6EF78EEF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coupling</a:t>
            </a:r>
          </a:p>
        </p:txBody>
      </p:sp>
      <p:pic>
        <p:nvPicPr>
          <p:cNvPr id="5" name="Content Placeholder 4" descr="A picture containing text, map, group&#10;&#10;Description automatically generated">
            <a:extLst>
              <a:ext uri="{FF2B5EF4-FFF2-40B4-BE49-F238E27FC236}">
                <a16:creationId xmlns:a16="http://schemas.microsoft.com/office/drawing/2014/main" id="{526C3B2A-BF23-4685-B722-5FC043A55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3" y="1266737"/>
            <a:ext cx="6409676" cy="5389804"/>
          </a:xfrm>
        </p:spPr>
      </p:pic>
    </p:spTree>
    <p:extLst>
      <p:ext uri="{BB962C8B-B14F-4D97-AF65-F5344CB8AC3E}">
        <p14:creationId xmlns:p14="http://schemas.microsoft.com/office/powerpoint/2010/main" val="219394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7EE7-C999-4ADD-894D-64334A38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838A5-B250-4A7A-B325-BCE13C977664}"/>
              </a:ext>
            </a:extLst>
          </p:cNvPr>
          <p:cNvSpPr txBox="1"/>
          <p:nvPr/>
        </p:nvSpPr>
        <p:spPr>
          <a:xfrm>
            <a:off x="4293834" y="1233997"/>
            <a:ext cx="390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Unacceptable Cohesion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15C1-9327-4851-917A-BAF1E09268F1}"/>
              </a:ext>
            </a:extLst>
          </p:cNvPr>
          <p:cNvSpPr txBox="1"/>
          <p:nvPr/>
        </p:nvSpPr>
        <p:spPr>
          <a:xfrm>
            <a:off x="701335" y="1821571"/>
            <a:ext cx="1113259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Unrelated (random) operations are grouped in a method for unclear reason</a:t>
            </a:r>
          </a:p>
          <a:p>
            <a:endParaRPr lang="en-US" sz="2400" dirty="0"/>
          </a:p>
          <a:p>
            <a:r>
              <a:rPr lang="en-US" sz="2400" dirty="0"/>
              <a:t>• Incorrect example: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FF0000"/>
                </a:solidFill>
                <a:latin typeface="+mj-lt"/>
              </a:rPr>
              <a:t>HandleStuff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customerId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int[], ref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sqrtValue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mp3FileName,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emailAddress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) {};</a:t>
            </a:r>
          </a:p>
          <a:p>
            <a:endParaRPr lang="en-US" dirty="0"/>
          </a:p>
          <a:p>
            <a:r>
              <a:rPr lang="en-US" sz="2400" dirty="0"/>
              <a:t>• Does too many things, badly written function!</a:t>
            </a:r>
          </a:p>
          <a:p>
            <a:endParaRPr lang="en-US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3AEDE2D-C9E4-4ECB-8104-774002DD91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5" y="3127160"/>
            <a:ext cx="603680" cy="6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FB88-8DDD-4C4D-AA07-93B1374E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385F-3831-4912-8582-8645B030AD98}"/>
              </a:ext>
            </a:extLst>
          </p:cNvPr>
          <p:cNvSpPr txBox="1"/>
          <p:nvPr/>
        </p:nvSpPr>
        <p:spPr>
          <a:xfrm>
            <a:off x="4341181" y="1322773"/>
            <a:ext cx="442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Acceptable Cohesion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EAE5-B7DB-4884-9BE1-D65F6E94E9A1}"/>
              </a:ext>
            </a:extLst>
          </p:cNvPr>
          <p:cNvSpPr txBox="1"/>
          <p:nvPr/>
        </p:nvSpPr>
        <p:spPr>
          <a:xfrm>
            <a:off x="838200" y="1951672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Math.Sqrt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(value) -&gt; square root  </a:t>
            </a:r>
          </a:p>
          <a:p>
            <a:endParaRPr lang="en-US" sz="2000" dirty="0">
              <a:solidFill>
                <a:srgbClr val="00B0F0"/>
              </a:solidFill>
              <a:latin typeface="+mj-lt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Char.IsLetterOrDigit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(char) </a:t>
            </a:r>
          </a:p>
          <a:p>
            <a:endParaRPr lang="en-US" sz="2000" dirty="0">
              <a:solidFill>
                <a:srgbClr val="00B0F0"/>
              </a:solidFill>
              <a:latin typeface="+mj-lt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String.Substring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(str,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startIndex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, length)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7092F4CC-AC39-42D1-90D3-6836E7ED65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0" y="1638838"/>
            <a:ext cx="671466" cy="766514"/>
          </a:xfrm>
          <a:prstGeom prst="rect">
            <a:avLst/>
          </a:prstGeom>
        </p:spPr>
      </p:pic>
      <p:pic>
        <p:nvPicPr>
          <p:cNvPr id="8" name="Picture 7" descr="A picture containing plant&#10;&#10;Description automatically generated">
            <a:extLst>
              <a:ext uri="{FF2B5EF4-FFF2-40B4-BE49-F238E27FC236}">
                <a16:creationId xmlns:a16="http://schemas.microsoft.com/office/drawing/2014/main" id="{765B3D05-26FB-4715-805E-D6A00AEDEE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0" y="2274102"/>
            <a:ext cx="671466" cy="766514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1F86BF65-6602-4464-A0AE-B0562C5D74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0" y="2941653"/>
            <a:ext cx="671466" cy="7665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4DE8A3-E0FB-4C97-A46F-D496C361AE93}"/>
              </a:ext>
            </a:extLst>
          </p:cNvPr>
          <p:cNvCxnSpPr>
            <a:cxnSpLocks/>
          </p:cNvCxnSpPr>
          <p:nvPr/>
        </p:nvCxnSpPr>
        <p:spPr>
          <a:xfrm>
            <a:off x="91736" y="3781888"/>
            <a:ext cx="12100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CC8803-5551-4493-8F62-824E90721DE9}"/>
              </a:ext>
            </a:extLst>
          </p:cNvPr>
          <p:cNvSpPr txBox="1"/>
          <p:nvPr/>
        </p:nvSpPr>
        <p:spPr>
          <a:xfrm>
            <a:off x="912921" y="4166608"/>
            <a:ext cx="471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+mj-lt"/>
              </a:rPr>
              <a:t>SendEmail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(recipient, subject, body)</a:t>
            </a:r>
          </a:p>
        </p:txBody>
      </p:sp>
      <p:pic>
        <p:nvPicPr>
          <p:cNvPr id="17" name="Picture 16" descr="A picture containing plant&#10;&#10;Description automatically generated">
            <a:extLst>
              <a:ext uri="{FF2B5EF4-FFF2-40B4-BE49-F238E27FC236}">
                <a16:creationId xmlns:a16="http://schemas.microsoft.com/office/drawing/2014/main" id="{0E4E9FCA-2773-44C1-82F8-4A6571B3E3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40" y="3872255"/>
            <a:ext cx="671466" cy="7665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5D750-A277-405D-A5CA-B6D3F96E3BDA}"/>
              </a:ext>
            </a:extLst>
          </p:cNvPr>
          <p:cNvSpPr txBox="1"/>
          <p:nvPr/>
        </p:nvSpPr>
        <p:spPr>
          <a:xfrm>
            <a:off x="912921" y="4698948"/>
            <a:ext cx="360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Connect to mail server</a:t>
            </a:r>
          </a:p>
          <a:p>
            <a:pPr marL="342900" indent="-342900">
              <a:buAutoNum type="arabicPeriod"/>
            </a:pPr>
            <a:r>
              <a:rPr lang="en-US" dirty="0"/>
              <a:t>Send message headers</a:t>
            </a:r>
          </a:p>
          <a:p>
            <a:pPr marL="342900" indent="-342900">
              <a:buAutoNum type="arabicPeriod"/>
            </a:pPr>
            <a:r>
              <a:rPr lang="en-US" dirty="0"/>
              <a:t>Send message body</a:t>
            </a:r>
          </a:p>
          <a:p>
            <a:pPr marL="342900" indent="-342900">
              <a:buAutoNum type="arabicPeriod"/>
            </a:pPr>
            <a:r>
              <a:rPr lang="en-US" dirty="0" err="1"/>
              <a:t>Disconect</a:t>
            </a:r>
            <a:r>
              <a:rPr lang="en-US" dirty="0"/>
              <a:t> from server</a:t>
            </a:r>
          </a:p>
        </p:txBody>
      </p:sp>
    </p:spTree>
    <p:extLst>
      <p:ext uri="{BB962C8B-B14F-4D97-AF65-F5344CB8AC3E}">
        <p14:creationId xmlns:p14="http://schemas.microsoft.com/office/powerpoint/2010/main" val="117531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3FD5-9028-42A4-9C94-AA224961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25522932-0DC2-47B5-954B-17749EEE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5" y="1100831"/>
            <a:ext cx="8837489" cy="5620643"/>
          </a:xfrm>
        </p:spPr>
      </p:pic>
    </p:spTree>
    <p:extLst>
      <p:ext uri="{BB962C8B-B14F-4D97-AF65-F5344CB8AC3E}">
        <p14:creationId xmlns:p14="http://schemas.microsoft.com/office/powerpoint/2010/main" val="372692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4D02-290F-4D57-945C-4786EB89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CA76-EB0D-494E-84CA-317BBCB9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941"/>
            <a:ext cx="10515600" cy="3050611"/>
          </a:xfrm>
        </p:spPr>
        <p:txBody>
          <a:bodyPr/>
          <a:lstStyle/>
          <a:p>
            <a:r>
              <a:rPr lang="en-US" dirty="0"/>
              <a:t>Good utilization of OOP principles</a:t>
            </a:r>
          </a:p>
          <a:p>
            <a:r>
              <a:rPr lang="en-US" dirty="0"/>
              <a:t>Classes should be small, and use the single responsibility principle</a:t>
            </a:r>
          </a:p>
          <a:p>
            <a:r>
              <a:rPr lang="en-US" dirty="0"/>
              <a:t>Strong cohesion is very important, as is loose coupling</a:t>
            </a:r>
          </a:p>
          <a:p>
            <a:r>
              <a:rPr lang="en-US" dirty="0"/>
              <a:t>SOLID Principles are very important for proper class structure </a:t>
            </a:r>
          </a:p>
          <a:p>
            <a:r>
              <a:rPr lang="en-US" dirty="0"/>
              <a:t>Group related methods into a single class</a:t>
            </a:r>
          </a:p>
          <a:p>
            <a:r>
              <a:rPr lang="en-US" dirty="0"/>
              <a:t>Does the class name correspond to the class content?</a:t>
            </a:r>
          </a:p>
        </p:txBody>
      </p:sp>
    </p:spTree>
    <p:extLst>
      <p:ext uri="{BB962C8B-B14F-4D97-AF65-F5344CB8AC3E}">
        <p14:creationId xmlns:p14="http://schemas.microsoft.com/office/powerpoint/2010/main" val="12349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EF60-1786-4FD6-AD30-095EEDC5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BE7605F-869A-4DE8-82A8-423836FC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86" y="2432196"/>
            <a:ext cx="6274028" cy="3764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AFD05-DEF7-4FF1-BCB9-1FF0118CB176}"/>
              </a:ext>
            </a:extLst>
          </p:cNvPr>
          <p:cNvSpPr txBox="1"/>
          <p:nvPr/>
        </p:nvSpPr>
        <p:spPr>
          <a:xfrm>
            <a:off x="5379868" y="1307195"/>
            <a:ext cx="198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God class</a:t>
            </a:r>
          </a:p>
        </p:txBody>
      </p:sp>
    </p:spTree>
    <p:extLst>
      <p:ext uri="{BB962C8B-B14F-4D97-AF65-F5344CB8AC3E}">
        <p14:creationId xmlns:p14="http://schemas.microsoft.com/office/powerpoint/2010/main" val="35796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774-3F00-424C-9C63-711567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B96DE-F461-41D1-B501-B4B557E41ECF}"/>
              </a:ext>
            </a:extLst>
          </p:cNvPr>
          <p:cNvSpPr txBox="1"/>
          <p:nvPr/>
        </p:nvSpPr>
        <p:spPr>
          <a:xfrm>
            <a:off x="731633" y="1349404"/>
            <a:ext cx="7519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Class Employee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en-US" dirty="0">
                <a:latin typeface="+mj-lt"/>
              </a:rPr>
              <a:t>    public string FirstName { get; set; }</a:t>
            </a:r>
          </a:p>
          <a:p>
            <a:r>
              <a:rPr lang="en-US" dirty="0">
                <a:latin typeface="+mj-lt"/>
              </a:rPr>
              <a:t>    public string </a:t>
            </a:r>
            <a:r>
              <a:rPr lang="en-US" dirty="0" err="1">
                <a:latin typeface="+mj-lt"/>
              </a:rPr>
              <a:t>LastName</a:t>
            </a:r>
            <a:r>
              <a:rPr lang="en-US" dirty="0">
                <a:latin typeface="+mj-lt"/>
              </a:rPr>
              <a:t> { get; set; }</a:t>
            </a:r>
          </a:p>
          <a:p>
            <a:r>
              <a:rPr lang="en-US" dirty="0">
                <a:latin typeface="+mj-lt"/>
              </a:rPr>
              <a:t>   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SqlCommand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FindByPrimaryKeySqlCommand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(int id)</a:t>
            </a:r>
            <a:r>
              <a:rPr lang="en-US" dirty="0">
                <a:solidFill>
                  <a:srgbClr val="FF0000"/>
                </a:solidFill>
              </a:rPr>
              <a:t> {};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B9CBC8-9656-4D09-B9D0-84FAC55D3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45" y="1611115"/>
            <a:ext cx="1507905" cy="150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9DE7B-9488-42C7-B908-151262A5E3B1}"/>
              </a:ext>
            </a:extLst>
          </p:cNvPr>
          <p:cNvSpPr txBox="1"/>
          <p:nvPr/>
        </p:nvSpPr>
        <p:spPr>
          <a:xfrm>
            <a:off x="731633" y="3611737"/>
            <a:ext cx="773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FindByPrimaryKeySqlCommand</a:t>
            </a:r>
            <a:r>
              <a:rPr lang="en-US" dirty="0">
                <a:latin typeface="+mj-lt"/>
              </a:rPr>
              <a:t> is inconsistent with the abstraction of </a:t>
            </a:r>
          </a:p>
          <a:p>
            <a:r>
              <a:rPr lang="en-US" dirty="0">
                <a:latin typeface="+mj-lt"/>
              </a:rPr>
              <a:t>the class, it is unnecessary and should be moved to a separate class</a:t>
            </a:r>
          </a:p>
        </p:txBody>
      </p:sp>
    </p:spTree>
    <p:extLst>
      <p:ext uri="{BB962C8B-B14F-4D97-AF65-F5344CB8AC3E}">
        <p14:creationId xmlns:p14="http://schemas.microsoft.com/office/powerpoint/2010/main" val="274381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F88-339A-4E28-91A3-034E6F6E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645F8-FE2F-48EE-A4F3-4FA955F8EF66}"/>
              </a:ext>
            </a:extLst>
          </p:cNvPr>
          <p:cNvSpPr txBox="1"/>
          <p:nvPr/>
        </p:nvSpPr>
        <p:spPr>
          <a:xfrm>
            <a:off x="1854836" y="1372453"/>
            <a:ext cx="5258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&lt;?php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class Person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$prefix;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$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$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familyName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$suffix;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}</a:t>
            </a:r>
          </a:p>
          <a:p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$person = new Person();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$person -&gt;prefix =  “Mr. “;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$person 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= “John”;</a:t>
            </a:r>
          </a:p>
          <a:p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echo($person -&gt; prefix);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echo($person -&gt;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);</a:t>
            </a:r>
          </a:p>
          <a:p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?&gt;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0BF2986-81CD-4C44-B6DF-3F2E5FB0EA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27" y="1812095"/>
            <a:ext cx="1893903" cy="1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5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884C-00FA-4DB5-B435-7B472690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CF076-F60A-4D30-AB6F-216DDF0FF6AD}"/>
              </a:ext>
            </a:extLst>
          </p:cNvPr>
          <p:cNvSpPr txBox="1"/>
          <p:nvPr/>
        </p:nvSpPr>
        <p:spPr>
          <a:xfrm>
            <a:off x="1801080" y="1154419"/>
            <a:ext cx="51875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&lt;?php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class Person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$prefix;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familyName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$suffix;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</a:t>
            </a: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public function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setPrefix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($prefix)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$this-&gt;prefix = $prefix;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</a:t>
            </a: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public function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getPrefix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return $this-&gt;prefix;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………… </a:t>
            </a:r>
          </a:p>
        </p:txBody>
      </p:sp>
      <p:pic>
        <p:nvPicPr>
          <p:cNvPr id="4" name="Picture 3" descr="A picture containing plant&#10;&#10;Description automatically generated">
            <a:extLst>
              <a:ext uri="{FF2B5EF4-FFF2-40B4-BE49-F238E27FC236}">
                <a16:creationId xmlns:a16="http://schemas.microsoft.com/office/drawing/2014/main" id="{E2EDEA96-BBAA-4EA2-84E1-A3003EC6D8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56" y="1663763"/>
            <a:ext cx="1899440" cy="21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ECE9-633E-4327-80F3-7058C94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103B5-154D-46C9-B329-513682313090}"/>
              </a:ext>
            </a:extLst>
          </p:cNvPr>
          <p:cNvSpPr txBox="1"/>
          <p:nvPr/>
        </p:nvSpPr>
        <p:spPr>
          <a:xfrm>
            <a:off x="1147011" y="1342889"/>
            <a:ext cx="65605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&lt;?php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DBPersonProvider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public function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getPerson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($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$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familyName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  /* go to the database, get the person... */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  $person = new Person();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  $person-&gt;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setPrefix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("Mr.");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  $person-&gt;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setGivenName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("John");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  return $person;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}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/* I need to get person data... */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$provider = new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DBPersonProvider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$person = $provider-&gt;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getPerson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("John", "Doe");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echo($person-&gt;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getPrefix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());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echo($person-&gt;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getGivenName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());</a:t>
            </a:r>
          </a:p>
        </p:txBody>
      </p:sp>
      <p:pic>
        <p:nvPicPr>
          <p:cNvPr id="1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3BE4026-AA4E-49A3-A2FD-3EEF553AC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30" y="160541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F143-CB44-4AE6-B336-704F038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Clean code?</a:t>
            </a:r>
            <a:br>
              <a:rPr lang="bg-BG" dirty="0"/>
            </a:br>
            <a:br>
              <a:rPr lang="bg-BG" dirty="0"/>
            </a:br>
            <a:r>
              <a:rPr lang="en-US" dirty="0"/>
              <a:t>Why should we strive for it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8AF-C2BD-4E49-82C8-62150BBB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7218-7EAC-4B92-8070-7C07F6AFFC3C}"/>
              </a:ext>
            </a:extLst>
          </p:cNvPr>
          <p:cNvSpPr txBox="1"/>
          <p:nvPr/>
        </p:nvSpPr>
        <p:spPr>
          <a:xfrm>
            <a:off x="838200" y="1260628"/>
            <a:ext cx="6729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&lt;?php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interface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PersonProvider</a:t>
            </a:r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public function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getPerson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, 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familyName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</a:t>
            </a: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class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DBPersonProvider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implements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PersonProvider</a:t>
            </a:r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public function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getPerson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givenName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, $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familyName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/* pretend to go to the database, get the person... */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$person = new Person();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$person-&gt;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setPrefix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("Mr.");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$person-&gt;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setGivenName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("John");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return $person;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}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</a:t>
            </a:r>
          </a:p>
        </p:txBody>
      </p:sp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C667B102-8D8E-4C43-8F22-03867F8CF5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36" y="1492973"/>
            <a:ext cx="1899440" cy="21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3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1341-8F66-49D3-A568-D8A5F9F8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5CE8-DB67-4E10-8B86-AA9736D1C043}"/>
              </a:ext>
            </a:extLst>
          </p:cNvPr>
          <p:cNvSpPr txBox="1"/>
          <p:nvPr/>
        </p:nvSpPr>
        <p:spPr>
          <a:xfrm>
            <a:off x="1076398" y="1225689"/>
            <a:ext cx="7057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class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PersonProviderFactory</a:t>
            </a:r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public static function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createProvider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($type)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if ($type == 'database’)  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    return new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DBPersonProvider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} else 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    return new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NullProvider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    }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}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}	</a:t>
            </a: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$config = 'database';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/* I need to get person data... */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$provider =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PersonProviderFactory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createProvider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($config);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$person = $provider-&gt;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getPerson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("John", "Doe");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…….</a:t>
            </a:r>
          </a:p>
        </p:txBody>
      </p:sp>
      <p:pic>
        <p:nvPicPr>
          <p:cNvPr id="12" name="Picture 11" descr="A picture containing plant&#10;&#10;Description automatically generated">
            <a:extLst>
              <a:ext uri="{FF2B5EF4-FFF2-40B4-BE49-F238E27FC236}">
                <a16:creationId xmlns:a16="http://schemas.microsoft.com/office/drawing/2014/main" id="{C323F10B-F965-4E4F-88E2-DBA8CAB8F7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60" y="1492973"/>
            <a:ext cx="1899440" cy="21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54F5-DB2C-4761-8629-BD753275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13CEBAD-7E10-42C0-965A-58702977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52" y="1240346"/>
            <a:ext cx="9543495" cy="54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2B3A-0FB2-4E04-BBD2-4543EEDB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9ABC-DBF4-4228-BBC5-54B02BA9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437498"/>
            <a:ext cx="10682796" cy="5060955"/>
          </a:xfrm>
        </p:spPr>
        <p:txBody>
          <a:bodyPr/>
          <a:lstStyle/>
          <a:p>
            <a:r>
              <a:rPr lang="en-US" dirty="0"/>
              <a:t>Good formatting goals :</a:t>
            </a:r>
          </a:p>
          <a:p>
            <a:pPr lvl="1"/>
            <a:r>
              <a:rPr lang="en-US" dirty="0">
                <a:latin typeface="+mj-lt"/>
              </a:rPr>
              <a:t>To improve code readability</a:t>
            </a:r>
          </a:p>
          <a:p>
            <a:pPr lvl="1"/>
            <a:r>
              <a:rPr lang="en-US" dirty="0">
                <a:latin typeface="+mj-lt"/>
              </a:rPr>
              <a:t>To improve code maintainability</a:t>
            </a:r>
          </a:p>
          <a:p>
            <a:r>
              <a:rPr lang="en-US" dirty="0"/>
              <a:t> Fundamental principle of code formatting</a:t>
            </a:r>
          </a:p>
          <a:p>
            <a:r>
              <a:rPr lang="en-US" i="1" dirty="0">
                <a:highlight>
                  <a:srgbClr val="C0C0C0"/>
                </a:highlight>
              </a:rPr>
              <a:t>The formatting of the source code should disclose its logical structure</a:t>
            </a:r>
          </a:p>
          <a:p>
            <a:r>
              <a:rPr lang="en-US" dirty="0">
                <a:latin typeface="+mj-lt"/>
              </a:rPr>
              <a:t>Use automated tools and take advantage of your IDE or text editor </a:t>
            </a:r>
          </a:p>
        </p:txBody>
      </p:sp>
    </p:spTree>
    <p:extLst>
      <p:ext uri="{BB962C8B-B14F-4D97-AF65-F5344CB8AC3E}">
        <p14:creationId xmlns:p14="http://schemas.microsoft.com/office/powerpoint/2010/main" val="132343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DE0-4D53-4924-877B-74E483D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and documentation</a:t>
            </a:r>
          </a:p>
        </p:txBody>
      </p:sp>
      <p:pic>
        <p:nvPicPr>
          <p:cNvPr id="8" name="Content Placeholder 7" descr="A picture containing hat, drawing&#10;&#10;Description automatically generated">
            <a:extLst>
              <a:ext uri="{FF2B5EF4-FFF2-40B4-BE49-F238E27FC236}">
                <a16:creationId xmlns:a16="http://schemas.microsoft.com/office/drawing/2014/main" id="{10F9BD65-E667-4A36-B68C-F27AAC4D2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38275"/>
            <a:ext cx="10045490" cy="4827588"/>
          </a:xfrm>
        </p:spPr>
      </p:pic>
    </p:spTree>
    <p:extLst>
      <p:ext uri="{BB962C8B-B14F-4D97-AF65-F5344CB8AC3E}">
        <p14:creationId xmlns:p14="http://schemas.microsoft.com/office/powerpoint/2010/main" val="401441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7E9E-8BCA-4BCB-942D-61646693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44C8-67B6-4B97-B5B9-CC9D34DC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Effective comments do not repeat the code</a:t>
            </a:r>
          </a:p>
          <a:p>
            <a:r>
              <a:rPr lang="en-US" sz="2800" dirty="0"/>
              <a:t>The best documentation is the source code itself – keep it readable</a:t>
            </a:r>
          </a:p>
          <a:p>
            <a:r>
              <a:rPr lang="en-US" sz="2800" dirty="0"/>
              <a:t>Comment anything that gets around an error or undocumented feature</a:t>
            </a:r>
          </a:p>
          <a:p>
            <a:r>
              <a:rPr lang="en-US" sz="2800" dirty="0"/>
              <a:t>Paragraph comments should explain </a:t>
            </a:r>
            <a:r>
              <a:rPr lang="en-US" sz="2800" i="1" dirty="0">
                <a:highlight>
                  <a:srgbClr val="C0C0C0"/>
                </a:highlight>
              </a:rPr>
              <a:t>why</a:t>
            </a:r>
            <a:r>
              <a:rPr lang="en-US" sz="2800" i="1" dirty="0"/>
              <a:t> </a:t>
            </a:r>
            <a:r>
              <a:rPr lang="en-US" sz="2800" dirty="0"/>
              <a:t>rather than the </a:t>
            </a:r>
            <a:r>
              <a:rPr lang="en-US" sz="2800" i="1" dirty="0">
                <a:highlight>
                  <a:srgbClr val="C0C0C0"/>
                </a:highlight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62514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44D-2C7C-483E-98A2-1C0E15A7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proper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8009-F60F-4D10-8351-479A385A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750" y="1792605"/>
            <a:ext cx="8028372" cy="1991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the design approach to the class</a:t>
            </a:r>
          </a:p>
          <a:p>
            <a:r>
              <a:rPr lang="en-US" dirty="0"/>
              <a:t>Describe limitations, usage assumptions, and so on</a:t>
            </a:r>
          </a:p>
          <a:p>
            <a:r>
              <a:rPr lang="en-US" dirty="0"/>
              <a:t>Describe the purpose and contents of each file</a:t>
            </a:r>
          </a:p>
          <a:p>
            <a:r>
              <a:rPr lang="en-US" dirty="0"/>
              <a:t>Give the file a name related to its contents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CDE-7EFA-411F-A1AE-CA4C5AE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4662DAE-8922-4E18-A16D-DF77F1F68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37" y="1163545"/>
            <a:ext cx="4231926" cy="5557930"/>
          </a:xfrm>
        </p:spPr>
      </p:pic>
    </p:spTree>
    <p:extLst>
      <p:ext uri="{BB962C8B-B14F-4D97-AF65-F5344CB8AC3E}">
        <p14:creationId xmlns:p14="http://schemas.microsoft.com/office/powerpoint/2010/main" val="418386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2723-253E-4717-A585-DFEDEA1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C443-4601-45EB-83AD-A800BB77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27790"/>
            <a:ext cx="10515600" cy="2698812"/>
          </a:xfrm>
        </p:spPr>
        <p:txBody>
          <a:bodyPr/>
          <a:lstStyle/>
          <a:p>
            <a:r>
              <a:rPr lang="en-US" dirty="0"/>
              <a:t>Write a failing test : </a:t>
            </a:r>
            <a:r>
              <a:rPr lang="en-US" dirty="0">
                <a:latin typeface="+mn-lt"/>
              </a:rPr>
              <a:t>You may not write production code until you have written a failing unit test.</a:t>
            </a:r>
          </a:p>
          <a:p>
            <a:r>
              <a:rPr lang="en-US" dirty="0">
                <a:latin typeface="+mj-lt"/>
              </a:rPr>
              <a:t>Make the test pass: </a:t>
            </a:r>
            <a:r>
              <a:rPr lang="en-US" dirty="0">
                <a:latin typeface="+mn-lt"/>
              </a:rPr>
              <a:t>You may not write more of a unit test than is sufficient to fail, and not compiling is failing </a:t>
            </a:r>
          </a:p>
          <a:p>
            <a:r>
              <a:rPr lang="en-US" dirty="0">
                <a:latin typeface="+mj-lt"/>
              </a:rPr>
              <a:t>Refactor as necessary: </a:t>
            </a:r>
            <a:r>
              <a:rPr lang="en-US" dirty="0">
                <a:latin typeface="+mn-lt"/>
              </a:rPr>
              <a:t>You may not write more production code than is sufficient to pass the currently failing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DD2E-DF06-403F-8401-ED9C2B13CCE1}"/>
              </a:ext>
            </a:extLst>
          </p:cNvPr>
          <p:cNvSpPr txBox="1"/>
          <p:nvPr/>
        </p:nvSpPr>
        <p:spPr>
          <a:xfrm>
            <a:off x="4354496" y="1126850"/>
            <a:ext cx="348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three laws of TDD</a:t>
            </a:r>
          </a:p>
        </p:txBody>
      </p:sp>
    </p:spTree>
    <p:extLst>
      <p:ext uri="{BB962C8B-B14F-4D97-AF65-F5344CB8AC3E}">
        <p14:creationId xmlns:p14="http://schemas.microsoft.com/office/powerpoint/2010/main" val="411937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9450-1631-48B6-9643-3FDBA81E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F.I.R.S.T.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620407-23A4-4398-8991-DDECDEA01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1360080"/>
            <a:ext cx="8911008" cy="5361395"/>
          </a:xfrm>
        </p:spPr>
      </p:pic>
    </p:spTree>
    <p:extLst>
      <p:ext uri="{BB962C8B-B14F-4D97-AF65-F5344CB8AC3E}">
        <p14:creationId xmlns:p14="http://schemas.microsoft.com/office/powerpoint/2010/main" val="137394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A86-9D70-4F75-855D-D7B85BAC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WTF’S Per minute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801D483-D476-4A00-9DED-21E4B42A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4" y="1087437"/>
            <a:ext cx="6801503" cy="53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3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board&#10;&#10;Description automatically generated">
            <a:extLst>
              <a:ext uri="{FF2B5EF4-FFF2-40B4-BE49-F238E27FC236}">
                <a16:creationId xmlns:a16="http://schemas.microsoft.com/office/drawing/2014/main" id="{A075840D-5979-4BC6-98A4-FCF72160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09550"/>
            <a:ext cx="12077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4C51-22F9-47FC-83D1-19B97C78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Kent Beck’s rules of software design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214B3FA-B17E-499B-95E3-0C98434B8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04" y="1722148"/>
            <a:ext cx="8037592" cy="4215392"/>
          </a:xfrm>
        </p:spPr>
      </p:pic>
    </p:spTree>
    <p:extLst>
      <p:ext uri="{BB962C8B-B14F-4D97-AF65-F5344CB8AC3E}">
        <p14:creationId xmlns:p14="http://schemas.microsoft.com/office/powerpoint/2010/main" val="11065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0C0D-526E-4503-BB18-17D7BF27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410F-CA28-4403-BD83-5665FA16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83" y="2916876"/>
            <a:ext cx="10306234" cy="3628006"/>
          </a:xfrm>
        </p:spPr>
        <p:txBody>
          <a:bodyPr/>
          <a:lstStyle/>
          <a:p>
            <a:r>
              <a:rPr lang="en-US" dirty="0"/>
              <a:t> Use intention revealing names</a:t>
            </a:r>
          </a:p>
          <a:p>
            <a:r>
              <a:rPr lang="en-US" dirty="0"/>
              <a:t> Names should at least be pronounceable and searchable</a:t>
            </a:r>
          </a:p>
          <a:p>
            <a:r>
              <a:rPr lang="en-US" dirty="0"/>
              <a:t> Names should be consistent</a:t>
            </a:r>
          </a:p>
          <a:p>
            <a:r>
              <a:rPr lang="en-US" dirty="0"/>
              <a:t> Avoid disinformation</a:t>
            </a:r>
          </a:p>
          <a:p>
            <a:r>
              <a:rPr lang="en-US" dirty="0"/>
              <a:t> Avoid abbreviations</a:t>
            </a:r>
          </a:p>
          <a:p>
            <a:r>
              <a:rPr lang="en-US" dirty="0"/>
              <a:t> Consistency in naming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37133-5535-4EC4-8E4E-CAA577E5E473}"/>
              </a:ext>
            </a:extLst>
          </p:cNvPr>
          <p:cNvSpPr txBox="1"/>
          <p:nvPr/>
        </p:nvSpPr>
        <p:spPr>
          <a:xfrm>
            <a:off x="4376692" y="1645217"/>
            <a:ext cx="4527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“Well written Prose”</a:t>
            </a:r>
          </a:p>
        </p:txBody>
      </p:sp>
    </p:spTree>
    <p:extLst>
      <p:ext uri="{BB962C8B-B14F-4D97-AF65-F5344CB8AC3E}">
        <p14:creationId xmlns:p14="http://schemas.microsoft.com/office/powerpoint/2010/main" val="4612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4EE6-3618-44B7-AE79-6EE7338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AC6C86-3B01-426D-BBBF-2885984A95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31846" y="1027215"/>
            <a:ext cx="10321954" cy="593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Classes should be nouns 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	Customer, </a:t>
            </a:r>
            <a:r>
              <a:rPr lang="en-US" dirty="0" err="1">
                <a:solidFill>
                  <a:srgbClr val="00B0F0"/>
                </a:solidFill>
              </a:rPr>
              <a:t>WikiPage</a:t>
            </a:r>
            <a:r>
              <a:rPr lang="en-US" dirty="0">
                <a:solidFill>
                  <a:srgbClr val="00B0F0"/>
                </a:solidFill>
              </a:rPr>
              <a:t>, Account, </a:t>
            </a:r>
            <a:r>
              <a:rPr lang="en-US" dirty="0" err="1">
                <a:solidFill>
                  <a:srgbClr val="00B0F0"/>
                </a:solidFill>
              </a:rPr>
              <a:t>OrderDetails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sz="2400" dirty="0">
                <a:latin typeface="+mj-lt"/>
              </a:rPr>
              <a:t>Functions should be verbs 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	 </a:t>
            </a:r>
            <a:r>
              <a:rPr lang="en-US" dirty="0" err="1">
                <a:solidFill>
                  <a:srgbClr val="00B0F0"/>
                </a:solidFill>
              </a:rPr>
              <a:t>SearchProduct</a:t>
            </a:r>
            <a:r>
              <a:rPr lang="en-US" dirty="0">
                <a:solidFill>
                  <a:srgbClr val="00B0F0"/>
                </a:solidFill>
              </a:rPr>
              <a:t>(), </a:t>
            </a:r>
            <a:r>
              <a:rPr lang="en-US" dirty="0" err="1">
                <a:solidFill>
                  <a:srgbClr val="00B0F0"/>
                </a:solidFill>
              </a:rPr>
              <a:t>SendTransaction</a:t>
            </a:r>
            <a:r>
              <a:rPr lang="en-US" dirty="0">
                <a:solidFill>
                  <a:srgbClr val="00B0F0"/>
                </a:solidFill>
              </a:rPr>
              <a:t>(), </a:t>
            </a:r>
            <a:r>
              <a:rPr lang="en-US" dirty="0" err="1">
                <a:solidFill>
                  <a:srgbClr val="00B0F0"/>
                </a:solidFill>
              </a:rPr>
              <a:t>EnlargeLink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endParaRPr lang="en-US" dirty="0"/>
          </a:p>
          <a:p>
            <a:r>
              <a:rPr lang="en-US" sz="2400" dirty="0">
                <a:latin typeface="+mj-lt"/>
              </a:rPr>
              <a:t>Boolean names should answer yes or no:	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	</a:t>
            </a:r>
            <a:r>
              <a:rPr lang="en-US" dirty="0" err="1">
                <a:solidFill>
                  <a:srgbClr val="00B0F0"/>
                </a:solidFill>
              </a:rPr>
              <a:t>areHostsValid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(),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isGoldClient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EE3E-325C-43E6-B727-7C9AC515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F1FB1-1A23-4C6E-B8F6-705072EB7A7C}"/>
              </a:ext>
            </a:extLst>
          </p:cNvPr>
          <p:cNvSpPr txBox="1"/>
          <p:nvPr/>
        </p:nvSpPr>
        <p:spPr>
          <a:xfrm>
            <a:off x="1191491" y="1551709"/>
            <a:ext cx="808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Intention revealing names: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B0AA-A663-48F4-811F-71F186DFCF62}"/>
              </a:ext>
            </a:extLst>
          </p:cNvPr>
          <p:cNvSpPr txBox="1"/>
          <p:nvPr/>
        </p:nvSpPr>
        <p:spPr>
          <a:xfrm>
            <a:off x="1191491" y="2145083"/>
            <a:ext cx="615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“int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elapsedTimeInDays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;”  </a:t>
            </a:r>
            <a:r>
              <a:rPr lang="en-US" sz="2000" dirty="0">
                <a:latin typeface="+mj-lt"/>
              </a:rPr>
              <a:t>is better than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“int d;”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9EE64-4094-4C75-AF88-062CFCAFC551}"/>
              </a:ext>
            </a:extLst>
          </p:cNvPr>
          <p:cNvCxnSpPr/>
          <p:nvPr/>
        </p:nvCxnSpPr>
        <p:spPr>
          <a:xfrm>
            <a:off x="62144" y="2787588"/>
            <a:ext cx="1212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9A0FE7-7931-4F1E-97DA-6A90E5798CE4}"/>
              </a:ext>
            </a:extLst>
          </p:cNvPr>
          <p:cNvSpPr txBox="1"/>
          <p:nvPr/>
        </p:nvSpPr>
        <p:spPr>
          <a:xfrm>
            <a:off x="4435876" y="3143617"/>
            <a:ext cx="338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Pronounceable names: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146E8-2CCE-41CD-B87C-F8E3DE96532D}"/>
              </a:ext>
            </a:extLst>
          </p:cNvPr>
          <p:cNvSpPr txBox="1"/>
          <p:nvPr/>
        </p:nvSpPr>
        <p:spPr>
          <a:xfrm>
            <a:off x="1922300" y="3899755"/>
            <a:ext cx="376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class DtaRcrd102  {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private Date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genymdhms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private Date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modymdhms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15EF8-461A-47CC-9A29-A023D51DAD31}"/>
              </a:ext>
            </a:extLst>
          </p:cNvPr>
          <p:cNvSpPr txBox="1"/>
          <p:nvPr/>
        </p:nvSpPr>
        <p:spPr>
          <a:xfrm>
            <a:off x="6393632" y="3899755"/>
            <a:ext cx="470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class Customer  {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Date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generationTimestamp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    private Date </a:t>
            </a:r>
            <a:r>
              <a:rPr lang="en-US" dirty="0" err="1">
                <a:solidFill>
                  <a:srgbClr val="00B0F0"/>
                </a:solidFill>
                <a:latin typeface="+mj-lt"/>
              </a:rPr>
              <a:t>modificationTimestamp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91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801F-698F-4847-ABBE-751A6867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2CDEE809-1466-42AA-98CB-1FBCD9BA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4" y="1139395"/>
            <a:ext cx="10166411" cy="5718605"/>
          </a:xfrm>
        </p:spPr>
      </p:pic>
    </p:spTree>
    <p:extLst>
      <p:ext uri="{BB962C8B-B14F-4D97-AF65-F5344CB8AC3E}">
        <p14:creationId xmlns:p14="http://schemas.microsoft.com/office/powerpoint/2010/main" val="144994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FD2C-CF3D-4A6F-B319-15B54DF7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9089-D24C-452D-A921-AB920927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should do one thing well, and one thing only</a:t>
            </a:r>
          </a:p>
          <a:p>
            <a:r>
              <a:rPr lang="en-US" dirty="0"/>
              <a:t>Functions should be SMALL</a:t>
            </a:r>
          </a:p>
          <a:p>
            <a:r>
              <a:rPr lang="en-US" dirty="0"/>
              <a:t>Avoid the too many parameters, if they become more than 6 (+-2)</a:t>
            </a:r>
          </a:p>
          <a:p>
            <a:pPr marL="0" indent="0">
              <a:buNone/>
            </a:pPr>
            <a:r>
              <a:rPr lang="en-US" dirty="0"/>
              <a:t>consider splitting it into another function (class)</a:t>
            </a:r>
          </a:p>
          <a:p>
            <a:r>
              <a:rPr lang="en-US" dirty="0"/>
              <a:t>Don’t make GOD functions, if you stumble upon one, refactor it</a:t>
            </a:r>
          </a:p>
        </p:txBody>
      </p:sp>
    </p:spTree>
    <p:extLst>
      <p:ext uri="{BB962C8B-B14F-4D97-AF65-F5344CB8AC3E}">
        <p14:creationId xmlns:p14="http://schemas.microsoft.com/office/powerpoint/2010/main" val="131511946"/>
      </p:ext>
    </p:extLst>
  </p:cSld>
  <p:clrMapOvr>
    <a:masterClrMapping/>
  </p:clrMapOvr>
</p:sld>
</file>

<file path=ppt/theme/theme1.xml><?xml version="1.0" encoding="utf-8"?>
<a:theme xmlns:a="http://schemas.openxmlformats.org/drawingml/2006/main" name="ScaleFocus Optimized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aleFocu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C35361A-1DE7-4435-9174-D52B088C9949}" vid="{62108B5A-A4B6-418F-AE16-C76E77A39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ScaleFocus Optimized Template</Template>
  <TotalTime>17453</TotalTime>
  <Words>1023</Words>
  <Application>Microsoft Office PowerPoint</Application>
  <PresentationFormat>Widescreen</PresentationFormat>
  <Paragraphs>206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Open Sans</vt:lpstr>
      <vt:lpstr>Open Sans SemiBold</vt:lpstr>
      <vt:lpstr>Open Sans SemiBold</vt:lpstr>
      <vt:lpstr>ScaleFocus Optimized Template</vt:lpstr>
      <vt:lpstr>PowerPoint Presentation</vt:lpstr>
      <vt:lpstr>What is Clean code?  Why should we strive for it?</vt:lpstr>
      <vt:lpstr>WTF’S Per minute</vt:lpstr>
      <vt:lpstr>Kent Beck’s rules of software design</vt:lpstr>
      <vt:lpstr>Naming conventions</vt:lpstr>
      <vt:lpstr>Naming examples</vt:lpstr>
      <vt:lpstr>Naming examples</vt:lpstr>
      <vt:lpstr>Functions</vt:lpstr>
      <vt:lpstr>Function conventions</vt:lpstr>
      <vt:lpstr>Cohesion and coupling</vt:lpstr>
      <vt:lpstr>Function examples</vt:lpstr>
      <vt:lpstr>Function examples</vt:lpstr>
      <vt:lpstr>Classes</vt:lpstr>
      <vt:lpstr>Class conventions</vt:lpstr>
      <vt:lpstr>Class example</vt:lpstr>
      <vt:lpstr>Class examples</vt:lpstr>
      <vt:lpstr>Class examples</vt:lpstr>
      <vt:lpstr>Class examples</vt:lpstr>
      <vt:lpstr>Class examples</vt:lpstr>
      <vt:lpstr>Class examples</vt:lpstr>
      <vt:lpstr>Class examples</vt:lpstr>
      <vt:lpstr>Formatting</vt:lpstr>
      <vt:lpstr>Formatting conventions</vt:lpstr>
      <vt:lpstr>Commenting and documentation</vt:lpstr>
      <vt:lpstr>Effective comments</vt:lpstr>
      <vt:lpstr>Guidelines for proper documentation</vt:lpstr>
      <vt:lpstr>Unit Tests</vt:lpstr>
      <vt:lpstr>Unit testing</vt:lpstr>
      <vt:lpstr>F.I.R.S.T.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Ivelina Pavlova</dc:creator>
  <cp:lastModifiedBy>Ivan Pavlov</cp:lastModifiedBy>
  <cp:revision>633</cp:revision>
  <dcterms:created xsi:type="dcterms:W3CDTF">2018-07-02T08:37:30Z</dcterms:created>
  <dcterms:modified xsi:type="dcterms:W3CDTF">2020-01-27T10:49:03Z</dcterms:modified>
</cp:coreProperties>
</file>