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0"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embeddedFontLst>
    <p:embeddedFont>
      <p:font typeface="Open Sans" panose="020B0604020202020204" charset="0"/>
      <p:regular r:id="rId27"/>
      <p:bold r:id="rId28"/>
      <p:italic r:id="rId29"/>
      <p:boldItalic r:id="rId30"/>
    </p:embeddedFont>
    <p:embeddedFont>
      <p:font typeface="Open Sans SemiBold" panose="020B0604020202020204" charset="0"/>
      <p:regular r:id="rId31"/>
      <p:bold r:id="rId32"/>
      <p:italic r:id="rId33"/>
      <p:boldItalic r:id="rId34"/>
    </p:embeddedFont>
    <p:embeddedFont>
      <p:font typeface="Open Sans SemiBold" panose="020B060402020202020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lamen Tsekov" initials="PT" lastIdx="2" clrIdx="0">
    <p:extLst>
      <p:ext uri="{19B8F6BF-5375-455C-9EA6-DF929625EA0E}">
        <p15:presenceInfo xmlns:p15="http://schemas.microsoft.com/office/powerpoint/2012/main" userId="S-1-5-21-720956978-1703664399-1297568068-11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133"/>
    <a:srgbClr val="005299"/>
    <a:srgbClr val="0B722C"/>
    <a:srgbClr val="0A8B58"/>
    <a:srgbClr val="17AC53"/>
    <a:srgbClr val="11A48C"/>
    <a:srgbClr val="006BA3"/>
    <a:srgbClr val="17AD53"/>
    <a:srgbClr val="F2F2F2"/>
    <a:srgbClr val="0E963A"/>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027" autoAdjust="0"/>
  </p:normalViewPr>
  <p:slideViewPr>
    <p:cSldViewPr snapToGrid="0">
      <p:cViewPr varScale="1">
        <p:scale>
          <a:sx n="55" d="100"/>
          <a:sy n="55" d="100"/>
        </p:scale>
        <p:origin x="1524" y="66"/>
      </p:cViewPr>
      <p:guideLst>
        <p:guide orient="horz" pos="2160"/>
        <p:guide pos="3840"/>
      </p:guideLst>
    </p:cSldViewPr>
  </p:slideViewPr>
  <p:notesTextViewPr>
    <p:cViewPr>
      <p:scale>
        <a:sx n="100" d="100"/>
        <a:sy n="100" d="100"/>
      </p:scale>
      <p:origin x="0" y="0"/>
    </p:cViewPr>
  </p:notesTextViewPr>
  <p:notesViewPr>
    <p:cSldViewPr snapToGrid="0">
      <p:cViewPr varScale="1">
        <p:scale>
          <a:sx n="73" d="100"/>
          <a:sy n="73" d="100"/>
        </p:scale>
        <p:origin x="3424"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dirty="0">
              <a:latin typeface="Open Sans" panose="020B0606030504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B28CE-08A3-4EEF-ABA4-B52CE63DDA99}" type="datetimeFigureOut">
              <a:rPr lang="bg-BG" smtClean="0">
                <a:latin typeface="Open Sans" panose="020B0606030504020204" pitchFamily="34" charset="0"/>
              </a:rPr>
              <a:pPr/>
              <a:t>22.1.2020 г.</a:t>
            </a:fld>
            <a:endParaRPr lang="bg-BG" dirty="0">
              <a:latin typeface="Open Sans" panose="020B0606030504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dirty="0">
              <a:latin typeface="Open Sans" panose="020B0606030504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4F798A-4F2A-403C-A4A3-3CDFAA2AECC2}" type="slidenum">
              <a:rPr lang="bg-BG" smtClean="0">
                <a:latin typeface="Open Sans" panose="020B0606030504020204" pitchFamily="34" charset="0"/>
              </a:rPr>
              <a:pPr/>
              <a:t>‹#›</a:t>
            </a:fld>
            <a:endParaRPr lang="bg-BG" dirty="0">
              <a:latin typeface="Open Sans" panose="020B0606030504020204" pitchFamily="34" charset="0"/>
            </a:endParaRPr>
          </a:p>
        </p:txBody>
      </p:sp>
    </p:spTree>
    <p:extLst>
      <p:ext uri="{BB962C8B-B14F-4D97-AF65-F5344CB8AC3E}">
        <p14:creationId xmlns:p14="http://schemas.microsoft.com/office/powerpoint/2010/main" val="28677515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pitchFamily="34" charset="0"/>
              </a:defRPr>
            </a:lvl1pPr>
          </a:lstStyle>
          <a:p>
            <a:endParaRPr lang="bg-B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pitchFamily="34" charset="0"/>
              </a:defRPr>
            </a:lvl1pPr>
          </a:lstStyle>
          <a:p>
            <a:fld id="{F76F43C1-384F-460C-8FF4-5BDF38E9C958}" type="datetimeFigureOut">
              <a:rPr lang="bg-BG" smtClean="0"/>
              <a:pPr/>
              <a:t>22.1.2020 г.</a:t>
            </a:fld>
            <a:endParaRPr lang="bg-B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g-BG"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pitchFamily="34" charset="0"/>
              </a:defRPr>
            </a:lvl1pPr>
          </a:lstStyle>
          <a:p>
            <a:endParaRPr lang="bg-B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pitchFamily="34" charset="0"/>
              </a:defRPr>
            </a:lvl1pPr>
          </a:lstStyle>
          <a:p>
            <a:fld id="{7E4CE2D8-EB03-4AA1-8E49-0E640BAB93A9}" type="slidenum">
              <a:rPr lang="bg-BG" smtClean="0"/>
              <a:pPr/>
              <a:t>‹#›</a:t>
            </a:fld>
            <a:endParaRPr lang="bg-BG" dirty="0"/>
          </a:p>
        </p:txBody>
      </p:sp>
    </p:spTree>
    <p:extLst>
      <p:ext uri="{BB962C8B-B14F-4D97-AF65-F5344CB8AC3E}">
        <p14:creationId xmlns:p14="http://schemas.microsoft.com/office/powerpoint/2010/main" val="38454719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Open Sans" panose="020B0606030504020204" pitchFamily="34" charset="0"/>
        <a:ea typeface="+mn-ea"/>
        <a:cs typeface="+mn-cs"/>
      </a:defRPr>
    </a:lvl1pPr>
    <a:lvl2pPr marL="457200" algn="l" defTabSz="914400" rtl="0" eaLnBrk="1" latinLnBrk="0" hangingPunct="1">
      <a:defRPr sz="1200" kern="1200">
        <a:solidFill>
          <a:schemeClr val="tx1"/>
        </a:solidFill>
        <a:latin typeface="Open Sans" panose="020B0606030504020204" pitchFamily="34" charset="0"/>
        <a:ea typeface="+mn-ea"/>
        <a:cs typeface="+mn-cs"/>
      </a:defRPr>
    </a:lvl2pPr>
    <a:lvl3pPr marL="914400" algn="l" defTabSz="914400" rtl="0" eaLnBrk="1" latinLnBrk="0" hangingPunct="1">
      <a:defRPr sz="1200" kern="1200">
        <a:solidFill>
          <a:schemeClr val="tx1"/>
        </a:solidFill>
        <a:latin typeface="Open Sans" panose="020B0606030504020204" pitchFamily="34" charset="0"/>
        <a:ea typeface="+mn-ea"/>
        <a:cs typeface="+mn-cs"/>
      </a:defRPr>
    </a:lvl3pPr>
    <a:lvl4pPr marL="1371600" algn="l" defTabSz="914400" rtl="0" eaLnBrk="1" latinLnBrk="0" hangingPunct="1">
      <a:defRPr sz="1200" kern="1200">
        <a:solidFill>
          <a:schemeClr val="tx1"/>
        </a:solidFill>
        <a:latin typeface="Open Sans" panose="020B0606030504020204" pitchFamily="34" charset="0"/>
        <a:ea typeface="+mn-ea"/>
        <a:cs typeface="+mn-cs"/>
      </a:defRPr>
    </a:lvl4pPr>
    <a:lvl5pPr marL="1828800" algn="l" defTabSz="914400" rtl="0" eaLnBrk="1" latinLnBrk="0" hangingPunct="1">
      <a:defRPr sz="120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E4CE2D8-EB03-4AA1-8E49-0E640BAB93A9}" type="slidenum">
              <a:rPr lang="bg-BG" smtClean="0"/>
              <a:pPr/>
              <a:t>1</a:t>
            </a:fld>
            <a:endParaRPr lang="bg-BG" dirty="0"/>
          </a:p>
        </p:txBody>
      </p:sp>
    </p:spTree>
    <p:extLst>
      <p:ext uri="{BB962C8B-B14F-4D97-AF65-F5344CB8AC3E}">
        <p14:creationId xmlns:p14="http://schemas.microsoft.com/office/powerpoint/2010/main" val="1994951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Open Sans" panose="020B0606030504020204" pitchFamily="34" charset="0"/>
                <a:ea typeface="+mn-ea"/>
                <a:cs typeface="+mn-cs"/>
              </a:rPr>
              <a:t>The Template Method pattern suggests that you break down an algorithm</a:t>
            </a:r>
          </a:p>
          <a:p>
            <a:r>
              <a:rPr lang="en-US" sz="1200" b="0" i="0" kern="1200" dirty="0">
                <a:solidFill>
                  <a:schemeClr val="tx1"/>
                </a:solidFill>
                <a:effectLst/>
                <a:latin typeface="Open Sans" panose="020B0606030504020204" pitchFamily="34" charset="0"/>
                <a:ea typeface="+mn-ea"/>
                <a:cs typeface="+mn-cs"/>
              </a:rPr>
              <a:t>The steps may either be </a:t>
            </a:r>
            <a:r>
              <a:rPr lang="en-US" dirty="0"/>
              <a:t>abstract</a:t>
            </a:r>
            <a:r>
              <a:rPr lang="en-US" sz="1200" b="0" i="0" kern="1200" dirty="0">
                <a:solidFill>
                  <a:schemeClr val="tx1"/>
                </a:solidFill>
                <a:effectLst/>
                <a:latin typeface="Open Sans" panose="020B0606030504020204" pitchFamily="34" charset="0"/>
                <a:ea typeface="+mn-ea"/>
                <a:cs typeface="+mn-cs"/>
              </a:rPr>
              <a:t>, or have some default implementation. To use the algorithm, the client is supposed to provide its own subclass, implement all abstract steps, and override some of the optional ones if needed (but not the template method itself).m into a series of steps, turn these steps into methods, and put a series of calls to these methods inside a single “template method.” </a:t>
            </a:r>
          </a:p>
        </p:txBody>
      </p:sp>
      <p:sp>
        <p:nvSpPr>
          <p:cNvPr id="4" name="Slide Number Placeholder 3"/>
          <p:cNvSpPr>
            <a:spLocks noGrp="1"/>
          </p:cNvSpPr>
          <p:nvPr>
            <p:ph type="sldNum" sz="quarter" idx="5"/>
          </p:nvPr>
        </p:nvSpPr>
        <p:spPr/>
        <p:txBody>
          <a:bodyPr/>
          <a:lstStyle/>
          <a:p>
            <a:fld id="{7E4CE2D8-EB03-4AA1-8E49-0E640BAB93A9}" type="slidenum">
              <a:rPr lang="bg-BG" smtClean="0"/>
              <a:pPr/>
              <a:t>15</a:t>
            </a:fld>
            <a:endParaRPr lang="bg-BG" dirty="0"/>
          </a:p>
        </p:txBody>
      </p:sp>
    </p:spTree>
    <p:extLst>
      <p:ext uri="{BB962C8B-B14F-4D97-AF65-F5344CB8AC3E}">
        <p14:creationId xmlns:p14="http://schemas.microsoft.com/office/powerpoint/2010/main" val="1868707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Open Sans" panose="020B0606030504020204" pitchFamily="34" charset="0"/>
                <a:ea typeface="+mn-ea"/>
                <a:cs typeface="+mn-cs"/>
              </a:rPr>
              <a:t>The Template Method pattern suggests that you break down an algorithm</a:t>
            </a:r>
          </a:p>
          <a:p>
            <a:r>
              <a:rPr lang="en-US" sz="1200" b="0" i="0" kern="1200" dirty="0">
                <a:solidFill>
                  <a:schemeClr val="tx1"/>
                </a:solidFill>
                <a:effectLst/>
                <a:latin typeface="Open Sans" panose="020B0606030504020204" pitchFamily="34" charset="0"/>
                <a:ea typeface="+mn-ea"/>
                <a:cs typeface="+mn-cs"/>
              </a:rPr>
              <a:t>The steps may either be </a:t>
            </a:r>
            <a:r>
              <a:rPr lang="en-US" dirty="0"/>
              <a:t>abstract</a:t>
            </a:r>
            <a:r>
              <a:rPr lang="en-US" sz="1200" b="0" i="0" kern="1200" dirty="0">
                <a:solidFill>
                  <a:schemeClr val="tx1"/>
                </a:solidFill>
                <a:effectLst/>
                <a:latin typeface="Open Sans" panose="020B0606030504020204" pitchFamily="34" charset="0"/>
                <a:ea typeface="+mn-ea"/>
                <a:cs typeface="+mn-cs"/>
              </a:rPr>
              <a:t>, or have some default implementation. To use the algorithm, the client is supposed to provide its own subclass, implement all abstract steps, and override some of the optional ones if needed (but not the template method itself).m into a series of steps, turn these steps into methods, and put a series of calls to these methods inside a single “template method.” </a:t>
            </a:r>
          </a:p>
        </p:txBody>
      </p:sp>
      <p:sp>
        <p:nvSpPr>
          <p:cNvPr id="4" name="Slide Number Placeholder 3"/>
          <p:cNvSpPr>
            <a:spLocks noGrp="1"/>
          </p:cNvSpPr>
          <p:nvPr>
            <p:ph type="sldNum" sz="quarter" idx="5"/>
          </p:nvPr>
        </p:nvSpPr>
        <p:spPr/>
        <p:txBody>
          <a:bodyPr/>
          <a:lstStyle/>
          <a:p>
            <a:fld id="{7E4CE2D8-EB03-4AA1-8E49-0E640BAB93A9}" type="slidenum">
              <a:rPr lang="bg-BG" smtClean="0"/>
              <a:pPr/>
              <a:t>16</a:t>
            </a:fld>
            <a:endParaRPr lang="bg-BG" dirty="0"/>
          </a:p>
        </p:txBody>
      </p:sp>
    </p:spTree>
    <p:extLst>
      <p:ext uri="{BB962C8B-B14F-4D97-AF65-F5344CB8AC3E}">
        <p14:creationId xmlns:p14="http://schemas.microsoft.com/office/powerpoint/2010/main" val="3874112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Open Sans" panose="020B0606030504020204" pitchFamily="34" charset="0"/>
                <a:ea typeface="+mn-ea"/>
                <a:cs typeface="+mn-cs"/>
              </a:rPr>
              <a:t>State</a:t>
            </a:r>
            <a:r>
              <a:rPr lang="en-US" sz="1200" b="0" i="0" kern="1200" dirty="0">
                <a:solidFill>
                  <a:schemeClr val="tx1"/>
                </a:solidFill>
                <a:effectLst/>
                <a:latin typeface="Open Sans" panose="020B0606030504020204" pitchFamily="34" charset="0"/>
                <a:ea typeface="+mn-ea"/>
                <a:cs typeface="+mn-cs"/>
              </a:rPr>
              <a:t> is a behavioral design pattern that lets an object alter its behavior when its internal state changes. It appears as if the object changed its class.</a:t>
            </a:r>
          </a:p>
          <a:p>
            <a:r>
              <a:rPr lang="en-US" sz="1200" b="0" i="0" kern="1200" dirty="0">
                <a:solidFill>
                  <a:schemeClr val="tx1"/>
                </a:solidFill>
                <a:effectLst/>
                <a:latin typeface="Open Sans" panose="020B0606030504020204" pitchFamily="34" charset="0"/>
                <a:ea typeface="+mn-ea"/>
                <a:cs typeface="+mn-cs"/>
              </a:rPr>
              <a:t>When to use?</a:t>
            </a:r>
          </a:p>
          <a:p>
            <a:r>
              <a:rPr lang="en-US" dirty="0"/>
              <a:t>Virtually every application in PHP has some state changes, but when an object depends on its state, which must be changed frequently, the State pattern has decided advantages.</a:t>
            </a:r>
            <a:endParaRPr lang="en-US" sz="1200" b="0" i="0" kern="1200" dirty="0">
              <a:solidFill>
                <a:schemeClr val="tx1"/>
              </a:solidFill>
              <a:effectLst/>
              <a:latin typeface="Open Sans" panose="020B0606030504020204" pitchFamily="34" charset="0"/>
              <a:ea typeface="+mn-ea"/>
              <a:cs typeface="+mn-cs"/>
            </a:endParaRPr>
          </a:p>
        </p:txBody>
      </p:sp>
      <p:sp>
        <p:nvSpPr>
          <p:cNvPr id="4" name="Slide Number Placeholder 3"/>
          <p:cNvSpPr>
            <a:spLocks noGrp="1"/>
          </p:cNvSpPr>
          <p:nvPr>
            <p:ph type="sldNum" sz="quarter" idx="5"/>
          </p:nvPr>
        </p:nvSpPr>
        <p:spPr/>
        <p:txBody>
          <a:bodyPr/>
          <a:lstStyle/>
          <a:p>
            <a:fld id="{7E4CE2D8-EB03-4AA1-8E49-0E640BAB93A9}" type="slidenum">
              <a:rPr lang="bg-BG" smtClean="0"/>
              <a:pPr/>
              <a:t>17</a:t>
            </a:fld>
            <a:endParaRPr lang="bg-BG" dirty="0"/>
          </a:p>
        </p:txBody>
      </p:sp>
    </p:spTree>
    <p:extLst>
      <p:ext uri="{BB962C8B-B14F-4D97-AF65-F5344CB8AC3E}">
        <p14:creationId xmlns:p14="http://schemas.microsoft.com/office/powerpoint/2010/main" val="1977747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Context class summary The Context instantiates instances of all states and sets the default state. It has methods to trigger different states by calling the parallel methods in the concrete states. A setter Light On, Light Off: The Minimal State Design Pattern | 195 www.it-ebooks.info method keeps track of which state is the current one. To help keep track of the current state, Context has getters for each state when calls for changes in state occur.</a:t>
            </a:r>
            <a:endParaRPr lang="en-US" sz="1200" b="0" i="0" kern="1200" dirty="0">
              <a:solidFill>
                <a:schemeClr val="tx1"/>
              </a:solidFill>
              <a:effectLst/>
              <a:latin typeface="Open Sans" panose="020B0606030504020204" pitchFamily="34" charset="0"/>
              <a:ea typeface="+mn-ea"/>
              <a:cs typeface="+mn-cs"/>
            </a:endParaRPr>
          </a:p>
        </p:txBody>
      </p:sp>
      <p:sp>
        <p:nvSpPr>
          <p:cNvPr id="4" name="Slide Number Placeholder 3"/>
          <p:cNvSpPr>
            <a:spLocks noGrp="1"/>
          </p:cNvSpPr>
          <p:nvPr>
            <p:ph type="sldNum" sz="quarter" idx="5"/>
          </p:nvPr>
        </p:nvSpPr>
        <p:spPr/>
        <p:txBody>
          <a:bodyPr/>
          <a:lstStyle/>
          <a:p>
            <a:fld id="{7E4CE2D8-EB03-4AA1-8E49-0E640BAB93A9}" type="slidenum">
              <a:rPr lang="bg-BG" smtClean="0"/>
              <a:pPr/>
              <a:t>18</a:t>
            </a:fld>
            <a:endParaRPr lang="bg-BG" dirty="0"/>
          </a:p>
        </p:txBody>
      </p:sp>
    </p:spTree>
    <p:extLst>
      <p:ext uri="{BB962C8B-B14F-4D97-AF65-F5344CB8AC3E}">
        <p14:creationId xmlns:p14="http://schemas.microsoft.com/office/powerpoint/2010/main" val="1215596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a:t>
            </a:r>
            <a:r>
              <a:rPr lang="en-US" dirty="0" err="1"/>
              <a:t>OnState</a:t>
            </a:r>
            <a:r>
              <a:rPr lang="en-US" dirty="0"/>
              <a:t> and </a:t>
            </a:r>
            <a:r>
              <a:rPr lang="en-US" dirty="0" err="1"/>
              <a:t>OffState</a:t>
            </a:r>
            <a:r>
              <a:rPr lang="en-US" dirty="0"/>
              <a:t> classes are simple implementations of </a:t>
            </a:r>
            <a:r>
              <a:rPr lang="en-US" dirty="0" err="1"/>
              <a:t>IState</a:t>
            </a:r>
            <a:r>
              <a:rPr lang="en-US" dirty="0"/>
              <a:t>, and the states are indicated by text messages. The state classes hold a reference to the Context class in their constructor functions. Recall that the Context instantiates state instances with a self-reference to the state constructor classes.</a:t>
            </a:r>
            <a:endParaRPr lang="en-US" sz="1200" b="0" i="0" kern="1200" dirty="0">
              <a:solidFill>
                <a:schemeClr val="tx1"/>
              </a:solidFill>
              <a:effectLst/>
              <a:latin typeface="Open Sans" panose="020B0606030504020204" pitchFamily="34" charset="0"/>
              <a:ea typeface="+mn-ea"/>
              <a:cs typeface="+mn-cs"/>
            </a:endParaRPr>
          </a:p>
        </p:txBody>
      </p:sp>
      <p:sp>
        <p:nvSpPr>
          <p:cNvPr id="4" name="Slide Number Placeholder 3"/>
          <p:cNvSpPr>
            <a:spLocks noGrp="1"/>
          </p:cNvSpPr>
          <p:nvPr>
            <p:ph type="sldNum" sz="quarter" idx="5"/>
          </p:nvPr>
        </p:nvSpPr>
        <p:spPr/>
        <p:txBody>
          <a:bodyPr/>
          <a:lstStyle/>
          <a:p>
            <a:fld id="{7E4CE2D8-EB03-4AA1-8E49-0E640BAB93A9}" type="slidenum">
              <a:rPr lang="bg-BG" smtClean="0"/>
              <a:pPr/>
              <a:t>19</a:t>
            </a:fld>
            <a:endParaRPr lang="bg-BG" dirty="0"/>
          </a:p>
        </p:txBody>
      </p:sp>
    </p:spTree>
    <p:extLst>
      <p:ext uri="{BB962C8B-B14F-4D97-AF65-F5344CB8AC3E}">
        <p14:creationId xmlns:p14="http://schemas.microsoft.com/office/powerpoint/2010/main" val="1428002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a:t>
            </a:r>
            <a:r>
              <a:rPr lang="en-US" dirty="0" err="1"/>
              <a:t>OnState</a:t>
            </a:r>
            <a:r>
              <a:rPr lang="en-US" dirty="0"/>
              <a:t> and </a:t>
            </a:r>
            <a:r>
              <a:rPr lang="en-US" dirty="0" err="1"/>
              <a:t>OffState</a:t>
            </a:r>
            <a:r>
              <a:rPr lang="en-US" dirty="0"/>
              <a:t> classes are simple implementations of </a:t>
            </a:r>
            <a:r>
              <a:rPr lang="en-US" dirty="0" err="1"/>
              <a:t>IState</a:t>
            </a:r>
            <a:r>
              <a:rPr lang="en-US" dirty="0"/>
              <a:t>, and the states are indicated by text messages. The state classes hold a reference to the Context class in their constructor functions. Recall that the Context instantiates state instances with a self-reference to the state constructor classes.</a:t>
            </a:r>
            <a:endParaRPr lang="en-US" sz="1200" b="0" i="0" kern="1200" dirty="0">
              <a:solidFill>
                <a:schemeClr val="tx1"/>
              </a:solidFill>
              <a:effectLst/>
              <a:latin typeface="Open Sans" panose="020B0606030504020204" pitchFamily="34" charset="0"/>
              <a:ea typeface="+mn-ea"/>
              <a:cs typeface="+mn-cs"/>
            </a:endParaRPr>
          </a:p>
        </p:txBody>
      </p:sp>
      <p:sp>
        <p:nvSpPr>
          <p:cNvPr id="4" name="Slide Number Placeholder 3"/>
          <p:cNvSpPr>
            <a:spLocks noGrp="1"/>
          </p:cNvSpPr>
          <p:nvPr>
            <p:ph type="sldNum" sz="quarter" idx="5"/>
          </p:nvPr>
        </p:nvSpPr>
        <p:spPr/>
        <p:txBody>
          <a:bodyPr/>
          <a:lstStyle/>
          <a:p>
            <a:fld id="{7E4CE2D8-EB03-4AA1-8E49-0E640BAB93A9}" type="slidenum">
              <a:rPr lang="bg-BG" smtClean="0"/>
              <a:pPr/>
              <a:t>20</a:t>
            </a:fld>
            <a:endParaRPr lang="bg-BG" dirty="0"/>
          </a:p>
        </p:txBody>
      </p:sp>
    </p:spTree>
    <p:extLst>
      <p:ext uri="{BB962C8B-B14F-4D97-AF65-F5344CB8AC3E}">
        <p14:creationId xmlns:p14="http://schemas.microsoft.com/office/powerpoint/2010/main" val="2457482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Open Sans" panose="020B0606030504020204" pitchFamily="34" charset="0"/>
                <a:ea typeface="+mn-ea"/>
                <a:cs typeface="+mn-cs"/>
              </a:rPr>
              <a:t>The Strategy pattern suggests that you take a class that does something specific in a lot of different ways and extract all of these algorithms into separate classes called </a:t>
            </a:r>
            <a:r>
              <a:rPr lang="en-US" sz="1200" b="0" i="1" kern="1200" dirty="0">
                <a:solidFill>
                  <a:schemeClr val="tx1"/>
                </a:solidFill>
                <a:effectLst/>
                <a:latin typeface="Open Sans" panose="020B0606030504020204" pitchFamily="34" charset="0"/>
                <a:ea typeface="+mn-ea"/>
                <a:cs typeface="+mn-cs"/>
              </a:rPr>
              <a:t>strategies</a:t>
            </a:r>
            <a:r>
              <a:rPr lang="en-US" sz="1200" b="0" i="0" kern="1200" dirty="0">
                <a:solidFill>
                  <a:schemeClr val="tx1"/>
                </a:solidFill>
                <a:effectLst/>
                <a:latin typeface="Open Sans" panose="020B0606030504020204" pitchFamily="34" charset="0"/>
                <a:ea typeface="+mn-ea"/>
                <a:cs typeface="+mn-cs"/>
              </a:rPr>
              <a:t>.</a:t>
            </a:r>
          </a:p>
          <a:p>
            <a:r>
              <a:rPr lang="en-US" sz="1200" b="0" i="0" kern="1200" dirty="0">
                <a:solidFill>
                  <a:schemeClr val="tx1"/>
                </a:solidFill>
                <a:effectLst/>
                <a:latin typeface="Open Sans" panose="020B0606030504020204" pitchFamily="34" charset="0"/>
                <a:ea typeface="+mn-ea"/>
                <a:cs typeface="+mn-cs"/>
              </a:rPr>
              <a:t>The original class, called </a:t>
            </a:r>
            <a:r>
              <a:rPr lang="en-US" sz="1200" b="0" i="1" kern="1200" dirty="0">
                <a:solidFill>
                  <a:schemeClr val="tx1"/>
                </a:solidFill>
                <a:effectLst/>
                <a:latin typeface="Open Sans" panose="020B0606030504020204" pitchFamily="34" charset="0"/>
                <a:ea typeface="+mn-ea"/>
                <a:cs typeface="+mn-cs"/>
              </a:rPr>
              <a:t>context</a:t>
            </a:r>
            <a:r>
              <a:rPr lang="en-US" sz="1200" b="0" i="0" kern="1200" dirty="0">
                <a:solidFill>
                  <a:schemeClr val="tx1"/>
                </a:solidFill>
                <a:effectLst/>
                <a:latin typeface="Open Sans" panose="020B0606030504020204" pitchFamily="34" charset="0"/>
                <a:ea typeface="+mn-ea"/>
                <a:cs typeface="+mn-cs"/>
              </a:rPr>
              <a:t>, must have a field for storing a reference to one of the strategies. The context delegates the work to a linked strategy object instead of executing it on its own.</a:t>
            </a:r>
          </a:p>
          <a:p>
            <a:r>
              <a:rPr lang="en-US" sz="1200" b="0" i="0" kern="1200" dirty="0">
                <a:solidFill>
                  <a:schemeClr val="tx1"/>
                </a:solidFill>
                <a:effectLst/>
                <a:latin typeface="Open Sans" panose="020B0606030504020204" pitchFamily="34" charset="0"/>
                <a:ea typeface="+mn-ea"/>
                <a:cs typeface="+mn-cs"/>
              </a:rPr>
              <a:t>The context isn’t responsible for selecting an appropriate algorithm for the job. Instead, the client passes the desired strategy to the context. In fact, the context doesn’t know much about strategies. It works with all strategies through the same generic interface, which only exposes a single method for triggering the algorithm encapsulated within the selected strategy.</a:t>
            </a:r>
          </a:p>
          <a:p>
            <a:r>
              <a:rPr lang="en-US" sz="1200" b="0" i="0" kern="1200" dirty="0">
                <a:solidFill>
                  <a:schemeClr val="tx1"/>
                </a:solidFill>
                <a:effectLst/>
                <a:latin typeface="Open Sans" panose="020B0606030504020204" pitchFamily="34" charset="0"/>
                <a:ea typeface="+mn-ea"/>
                <a:cs typeface="+mn-cs"/>
              </a:rPr>
              <a:t>This way the context becomes independent of concrete strategies, so you can add new algorithms or modify existing ones without changing the code of the context or other strategies.</a:t>
            </a:r>
          </a:p>
        </p:txBody>
      </p:sp>
      <p:sp>
        <p:nvSpPr>
          <p:cNvPr id="4" name="Slide Number Placeholder 3"/>
          <p:cNvSpPr>
            <a:spLocks noGrp="1"/>
          </p:cNvSpPr>
          <p:nvPr>
            <p:ph type="sldNum" sz="quarter" idx="5"/>
          </p:nvPr>
        </p:nvSpPr>
        <p:spPr/>
        <p:txBody>
          <a:bodyPr/>
          <a:lstStyle/>
          <a:p>
            <a:fld id="{7E4CE2D8-EB03-4AA1-8E49-0E640BAB93A9}" type="slidenum">
              <a:rPr lang="bg-BG" smtClean="0"/>
              <a:pPr/>
              <a:t>21</a:t>
            </a:fld>
            <a:endParaRPr lang="bg-BG" dirty="0"/>
          </a:p>
        </p:txBody>
      </p:sp>
    </p:spTree>
    <p:extLst>
      <p:ext uri="{BB962C8B-B14F-4D97-AF65-F5344CB8AC3E}">
        <p14:creationId xmlns:p14="http://schemas.microsoft.com/office/powerpoint/2010/main" val="1139321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Open Sans" panose="020B0606030504020204" pitchFamily="34" charset="0"/>
                <a:ea typeface="+mn-ea"/>
                <a:cs typeface="+mn-cs"/>
              </a:rPr>
              <a:t>The Strategy pattern suggests that you take a class that does something specific in a lot of different ways and extract all of these algorithms into separate classes called </a:t>
            </a:r>
            <a:r>
              <a:rPr lang="en-US" sz="1200" b="0" i="1" kern="1200" dirty="0">
                <a:solidFill>
                  <a:schemeClr val="tx1"/>
                </a:solidFill>
                <a:effectLst/>
                <a:latin typeface="Open Sans" panose="020B0606030504020204" pitchFamily="34" charset="0"/>
                <a:ea typeface="+mn-ea"/>
                <a:cs typeface="+mn-cs"/>
              </a:rPr>
              <a:t>strategies</a:t>
            </a:r>
            <a:r>
              <a:rPr lang="en-US" sz="1200" b="0" i="0" kern="1200" dirty="0">
                <a:solidFill>
                  <a:schemeClr val="tx1"/>
                </a:solidFill>
                <a:effectLst/>
                <a:latin typeface="Open Sans" panose="020B0606030504020204" pitchFamily="34" charset="0"/>
                <a:ea typeface="+mn-ea"/>
                <a:cs typeface="+mn-cs"/>
              </a:rPr>
              <a:t>.</a:t>
            </a:r>
          </a:p>
          <a:p>
            <a:r>
              <a:rPr lang="en-US" sz="1200" b="0" i="0" kern="1200" dirty="0">
                <a:solidFill>
                  <a:schemeClr val="tx1"/>
                </a:solidFill>
                <a:effectLst/>
                <a:latin typeface="Open Sans" panose="020B0606030504020204" pitchFamily="34" charset="0"/>
                <a:ea typeface="+mn-ea"/>
                <a:cs typeface="+mn-cs"/>
              </a:rPr>
              <a:t>The original class, called </a:t>
            </a:r>
            <a:r>
              <a:rPr lang="en-US" sz="1200" b="0" i="1" kern="1200" dirty="0">
                <a:solidFill>
                  <a:schemeClr val="tx1"/>
                </a:solidFill>
                <a:effectLst/>
                <a:latin typeface="Open Sans" panose="020B0606030504020204" pitchFamily="34" charset="0"/>
                <a:ea typeface="+mn-ea"/>
                <a:cs typeface="+mn-cs"/>
              </a:rPr>
              <a:t>context</a:t>
            </a:r>
            <a:r>
              <a:rPr lang="en-US" sz="1200" b="0" i="0" kern="1200" dirty="0">
                <a:solidFill>
                  <a:schemeClr val="tx1"/>
                </a:solidFill>
                <a:effectLst/>
                <a:latin typeface="Open Sans" panose="020B0606030504020204" pitchFamily="34" charset="0"/>
                <a:ea typeface="+mn-ea"/>
                <a:cs typeface="+mn-cs"/>
              </a:rPr>
              <a:t>, must have a field for storing a reference to one of the strategies. The context delegates the work to a linked strategy object instead of executing it on its own.</a:t>
            </a:r>
          </a:p>
          <a:p>
            <a:r>
              <a:rPr lang="en-US" sz="1200" b="0" i="0" kern="1200" dirty="0">
                <a:solidFill>
                  <a:schemeClr val="tx1"/>
                </a:solidFill>
                <a:effectLst/>
                <a:latin typeface="Open Sans" panose="020B0606030504020204" pitchFamily="34" charset="0"/>
                <a:ea typeface="+mn-ea"/>
                <a:cs typeface="+mn-cs"/>
              </a:rPr>
              <a:t>The context isn’t responsible for selecting an appropriate algorithm for the job. Instead, the client passes the desired strategy to the context. In fact, the context doesn’t know much about strategies. It works with all strategies through the same generic interface, which only exposes a single method for triggering the algorithm encapsulated within the selected strategy.</a:t>
            </a:r>
          </a:p>
          <a:p>
            <a:r>
              <a:rPr lang="en-US" sz="1200" b="0" i="0" kern="1200" dirty="0">
                <a:solidFill>
                  <a:schemeClr val="tx1"/>
                </a:solidFill>
                <a:effectLst/>
                <a:latin typeface="Open Sans" panose="020B0606030504020204" pitchFamily="34" charset="0"/>
                <a:ea typeface="+mn-ea"/>
                <a:cs typeface="+mn-cs"/>
              </a:rPr>
              <a:t>This way the context becomes independent of concrete strategies, so you can add new algorithms or modify existing ones without changing the code of the context or other strategies.</a:t>
            </a:r>
          </a:p>
        </p:txBody>
      </p:sp>
      <p:sp>
        <p:nvSpPr>
          <p:cNvPr id="4" name="Slide Number Placeholder 3"/>
          <p:cNvSpPr>
            <a:spLocks noGrp="1"/>
          </p:cNvSpPr>
          <p:nvPr>
            <p:ph type="sldNum" sz="quarter" idx="5"/>
          </p:nvPr>
        </p:nvSpPr>
        <p:spPr/>
        <p:txBody>
          <a:bodyPr/>
          <a:lstStyle/>
          <a:p>
            <a:fld id="{7E4CE2D8-EB03-4AA1-8E49-0E640BAB93A9}" type="slidenum">
              <a:rPr lang="bg-BG" smtClean="0"/>
              <a:pPr/>
              <a:t>22</a:t>
            </a:fld>
            <a:endParaRPr lang="bg-BG" dirty="0"/>
          </a:p>
        </p:txBody>
      </p:sp>
    </p:spTree>
    <p:extLst>
      <p:ext uri="{BB962C8B-B14F-4D97-AF65-F5344CB8AC3E}">
        <p14:creationId xmlns:p14="http://schemas.microsoft.com/office/powerpoint/2010/main" val="2911803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Open Sans" panose="020B0606030504020204" pitchFamily="34" charset="0"/>
                <a:ea typeface="+mn-ea"/>
                <a:cs typeface="+mn-cs"/>
              </a:rPr>
              <a:t>The Strategy pattern suggests that you take a class that does something specific in a lot of different ways and extract all of these algorithms into separate classes called </a:t>
            </a:r>
            <a:r>
              <a:rPr lang="en-US" sz="1200" b="0" i="1" kern="1200" dirty="0">
                <a:solidFill>
                  <a:schemeClr val="tx1"/>
                </a:solidFill>
                <a:effectLst/>
                <a:latin typeface="Open Sans" panose="020B0606030504020204" pitchFamily="34" charset="0"/>
                <a:ea typeface="+mn-ea"/>
                <a:cs typeface="+mn-cs"/>
              </a:rPr>
              <a:t>strategies</a:t>
            </a:r>
            <a:r>
              <a:rPr lang="en-US" sz="1200" b="0" i="0" kern="1200" dirty="0">
                <a:solidFill>
                  <a:schemeClr val="tx1"/>
                </a:solidFill>
                <a:effectLst/>
                <a:latin typeface="Open Sans" panose="020B0606030504020204" pitchFamily="34" charset="0"/>
                <a:ea typeface="+mn-ea"/>
                <a:cs typeface="+mn-cs"/>
              </a:rPr>
              <a:t>.</a:t>
            </a:r>
          </a:p>
          <a:p>
            <a:r>
              <a:rPr lang="en-US" sz="1200" b="0" i="0" kern="1200" dirty="0">
                <a:solidFill>
                  <a:schemeClr val="tx1"/>
                </a:solidFill>
                <a:effectLst/>
                <a:latin typeface="Open Sans" panose="020B0606030504020204" pitchFamily="34" charset="0"/>
                <a:ea typeface="+mn-ea"/>
                <a:cs typeface="+mn-cs"/>
              </a:rPr>
              <a:t>The original class, called </a:t>
            </a:r>
            <a:r>
              <a:rPr lang="en-US" sz="1200" b="0" i="1" kern="1200" dirty="0">
                <a:solidFill>
                  <a:schemeClr val="tx1"/>
                </a:solidFill>
                <a:effectLst/>
                <a:latin typeface="Open Sans" panose="020B0606030504020204" pitchFamily="34" charset="0"/>
                <a:ea typeface="+mn-ea"/>
                <a:cs typeface="+mn-cs"/>
              </a:rPr>
              <a:t>context</a:t>
            </a:r>
            <a:r>
              <a:rPr lang="en-US" sz="1200" b="0" i="0" kern="1200" dirty="0">
                <a:solidFill>
                  <a:schemeClr val="tx1"/>
                </a:solidFill>
                <a:effectLst/>
                <a:latin typeface="Open Sans" panose="020B0606030504020204" pitchFamily="34" charset="0"/>
                <a:ea typeface="+mn-ea"/>
                <a:cs typeface="+mn-cs"/>
              </a:rPr>
              <a:t>, must have a field for storing a reference to one of the strategies. The context delegates the work to a linked strategy object instead of executing it on its own.</a:t>
            </a:r>
          </a:p>
          <a:p>
            <a:r>
              <a:rPr lang="en-US" sz="1200" b="0" i="0" kern="1200" dirty="0">
                <a:solidFill>
                  <a:schemeClr val="tx1"/>
                </a:solidFill>
                <a:effectLst/>
                <a:latin typeface="Open Sans" panose="020B0606030504020204" pitchFamily="34" charset="0"/>
                <a:ea typeface="+mn-ea"/>
                <a:cs typeface="+mn-cs"/>
              </a:rPr>
              <a:t>The context isn’t responsible for selecting an appropriate algorithm for the job. Instead, the client passes the desired strategy to the context. In fact, the context doesn’t know much about strategies. It works with all strategies through the same generic interface, which only exposes a single method for triggering the algorithm encapsulated within the selected strategy.</a:t>
            </a:r>
          </a:p>
          <a:p>
            <a:r>
              <a:rPr lang="en-US" sz="1200" b="0" i="0" kern="1200" dirty="0">
                <a:solidFill>
                  <a:schemeClr val="tx1"/>
                </a:solidFill>
                <a:effectLst/>
                <a:latin typeface="Open Sans" panose="020B0606030504020204" pitchFamily="34" charset="0"/>
                <a:ea typeface="+mn-ea"/>
                <a:cs typeface="+mn-cs"/>
              </a:rPr>
              <a:t>This way the context becomes independent of concrete strategies, so you can add new algorithms or modify existing ones without changing the code of the context or other strategies.</a:t>
            </a:r>
          </a:p>
        </p:txBody>
      </p:sp>
      <p:sp>
        <p:nvSpPr>
          <p:cNvPr id="4" name="Slide Number Placeholder 3"/>
          <p:cNvSpPr>
            <a:spLocks noGrp="1"/>
          </p:cNvSpPr>
          <p:nvPr>
            <p:ph type="sldNum" sz="quarter" idx="5"/>
          </p:nvPr>
        </p:nvSpPr>
        <p:spPr/>
        <p:txBody>
          <a:bodyPr/>
          <a:lstStyle/>
          <a:p>
            <a:fld id="{7E4CE2D8-EB03-4AA1-8E49-0E640BAB93A9}" type="slidenum">
              <a:rPr lang="bg-BG" smtClean="0"/>
              <a:pPr/>
              <a:t>23</a:t>
            </a:fld>
            <a:endParaRPr lang="bg-BG" dirty="0"/>
          </a:p>
        </p:txBody>
      </p:sp>
    </p:spTree>
    <p:extLst>
      <p:ext uri="{BB962C8B-B14F-4D97-AF65-F5344CB8AC3E}">
        <p14:creationId xmlns:p14="http://schemas.microsoft.com/office/powerpoint/2010/main" val="361538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Open Sans" panose="020B0606030504020204" pitchFamily="34" charset="0"/>
                <a:ea typeface="+mn-ea"/>
                <a:cs typeface="+mn-cs"/>
              </a:rPr>
              <a:t>Factory pattern is one of the most used design patterns in Java. This type of design pattern comes under creational pattern as this pattern provides one of the best ways to create an object.</a:t>
            </a:r>
          </a:p>
          <a:p>
            <a:r>
              <a:rPr lang="en-US" sz="1200" b="0" i="0" kern="1200" dirty="0">
                <a:solidFill>
                  <a:schemeClr val="tx1"/>
                </a:solidFill>
                <a:effectLst/>
                <a:latin typeface="Open Sans" panose="020B0606030504020204" pitchFamily="34" charset="0"/>
                <a:ea typeface="+mn-ea"/>
                <a:cs typeface="+mn-cs"/>
              </a:rPr>
              <a:t>In Factory pattern, we create object without exposing the creation logic to the client and refer to newly created object using a common interface.</a:t>
            </a:r>
          </a:p>
          <a:p>
            <a:endParaRPr lang="en-US" dirty="0"/>
          </a:p>
        </p:txBody>
      </p:sp>
      <p:sp>
        <p:nvSpPr>
          <p:cNvPr id="4" name="Slide Number Placeholder 3"/>
          <p:cNvSpPr>
            <a:spLocks noGrp="1"/>
          </p:cNvSpPr>
          <p:nvPr>
            <p:ph type="sldNum" sz="quarter" idx="5"/>
          </p:nvPr>
        </p:nvSpPr>
        <p:spPr/>
        <p:txBody>
          <a:bodyPr/>
          <a:lstStyle/>
          <a:p>
            <a:fld id="{7E4CE2D8-EB03-4AA1-8E49-0E640BAB93A9}" type="slidenum">
              <a:rPr lang="bg-BG" smtClean="0"/>
              <a:pPr/>
              <a:t>7</a:t>
            </a:fld>
            <a:endParaRPr lang="bg-BG" dirty="0"/>
          </a:p>
        </p:txBody>
      </p:sp>
    </p:spTree>
    <p:extLst>
      <p:ext uri="{BB962C8B-B14F-4D97-AF65-F5344CB8AC3E}">
        <p14:creationId xmlns:p14="http://schemas.microsoft.com/office/powerpoint/2010/main" val="58595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4CE2D8-EB03-4AA1-8E49-0E640BAB93A9}" type="slidenum">
              <a:rPr lang="bg-BG" smtClean="0"/>
              <a:pPr/>
              <a:t>8</a:t>
            </a:fld>
            <a:endParaRPr lang="bg-BG" dirty="0"/>
          </a:p>
        </p:txBody>
      </p:sp>
    </p:spTree>
    <p:extLst>
      <p:ext uri="{BB962C8B-B14F-4D97-AF65-F5344CB8AC3E}">
        <p14:creationId xmlns:p14="http://schemas.microsoft.com/office/powerpoint/2010/main" val="614505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Open Sans" panose="020B0606030504020204" pitchFamily="34" charset="0"/>
                <a:ea typeface="+mn-ea"/>
                <a:cs typeface="+mn-cs"/>
              </a:rPr>
              <a:t>Creating new objects(instances) by cloning (copying) other objects</a:t>
            </a:r>
          </a:p>
          <a:p>
            <a:endParaRPr lang="en-US" sz="1200" b="0" i="0" kern="1200" dirty="0">
              <a:solidFill>
                <a:schemeClr val="tx1"/>
              </a:solidFill>
              <a:effectLst/>
              <a:latin typeface="Open Sans" panose="020B0606030504020204" pitchFamily="34" charset="0"/>
              <a:ea typeface="+mn-ea"/>
              <a:cs typeface="+mn-cs"/>
            </a:endParaRPr>
          </a:p>
          <a:p>
            <a:r>
              <a:rPr lang="en-US" sz="1200" b="0" i="0" kern="1200" dirty="0">
                <a:solidFill>
                  <a:schemeClr val="tx1"/>
                </a:solidFill>
                <a:effectLst/>
                <a:latin typeface="Open Sans" panose="020B0606030504020204" pitchFamily="34" charset="0"/>
                <a:ea typeface="+mn-ea"/>
                <a:cs typeface="+mn-cs"/>
              </a:rPr>
              <a:t>Example: </a:t>
            </a:r>
            <a:r>
              <a:rPr lang="en-US" dirty="0"/>
              <a:t>in game development where a prototype warrior could be cloned to add numbers and types to an army. </a:t>
            </a:r>
            <a:endParaRPr lang="en-US" sz="1200" b="0" i="0" kern="1200" dirty="0">
              <a:solidFill>
                <a:schemeClr val="tx1"/>
              </a:solidFill>
              <a:effectLst/>
              <a:latin typeface="Open Sans" panose="020B0606030504020204" pitchFamily="34" charset="0"/>
              <a:ea typeface="+mn-ea"/>
              <a:cs typeface="+mn-cs"/>
            </a:endParaRPr>
          </a:p>
        </p:txBody>
      </p:sp>
      <p:sp>
        <p:nvSpPr>
          <p:cNvPr id="4" name="Slide Number Placeholder 3"/>
          <p:cNvSpPr>
            <a:spLocks noGrp="1"/>
          </p:cNvSpPr>
          <p:nvPr>
            <p:ph type="sldNum" sz="quarter" idx="5"/>
          </p:nvPr>
        </p:nvSpPr>
        <p:spPr/>
        <p:txBody>
          <a:bodyPr/>
          <a:lstStyle/>
          <a:p>
            <a:fld id="{7E4CE2D8-EB03-4AA1-8E49-0E640BAB93A9}" type="slidenum">
              <a:rPr lang="bg-BG" smtClean="0"/>
              <a:pPr/>
              <a:t>9</a:t>
            </a:fld>
            <a:endParaRPr lang="bg-BG" dirty="0"/>
          </a:p>
        </p:txBody>
      </p:sp>
    </p:spTree>
    <p:extLst>
      <p:ext uri="{BB962C8B-B14F-4D97-AF65-F5344CB8AC3E}">
        <p14:creationId xmlns:p14="http://schemas.microsoft.com/office/powerpoint/2010/main" val="153104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4CE2D8-EB03-4AA1-8E49-0E640BAB93A9}" type="slidenum">
              <a:rPr lang="bg-BG" smtClean="0"/>
              <a:pPr/>
              <a:t>10</a:t>
            </a:fld>
            <a:endParaRPr lang="bg-BG" dirty="0"/>
          </a:p>
        </p:txBody>
      </p:sp>
    </p:spTree>
    <p:extLst>
      <p:ext uri="{BB962C8B-B14F-4D97-AF65-F5344CB8AC3E}">
        <p14:creationId xmlns:p14="http://schemas.microsoft.com/office/powerpoint/2010/main" val="301606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Open Sans" panose="020B0606030504020204" pitchFamily="34" charset="0"/>
                <a:ea typeface="+mn-ea"/>
                <a:cs typeface="+mn-cs"/>
              </a:rPr>
              <a:t>Creating new objects(instances) by cloning (copying) other objects</a:t>
            </a:r>
          </a:p>
          <a:p>
            <a:endParaRPr lang="en-US" sz="1200" b="0" i="0" kern="1200" dirty="0">
              <a:solidFill>
                <a:schemeClr val="tx1"/>
              </a:solidFill>
              <a:effectLst/>
              <a:latin typeface="Open Sans" panose="020B0606030504020204" pitchFamily="34" charset="0"/>
              <a:ea typeface="+mn-ea"/>
              <a:cs typeface="+mn-cs"/>
            </a:endParaRPr>
          </a:p>
          <a:p>
            <a:r>
              <a:rPr lang="en-US" sz="1200" b="0" i="0" kern="1200" dirty="0">
                <a:solidFill>
                  <a:schemeClr val="tx1"/>
                </a:solidFill>
                <a:effectLst/>
                <a:latin typeface="Open Sans" panose="020B0606030504020204" pitchFamily="34" charset="0"/>
                <a:ea typeface="+mn-ea"/>
                <a:cs typeface="+mn-cs"/>
              </a:rPr>
              <a:t>Example: </a:t>
            </a:r>
            <a:r>
              <a:rPr lang="en-US" dirty="0"/>
              <a:t>in game development where a prototype warrior could be cloned to add numbers and types to an army. </a:t>
            </a:r>
            <a:endParaRPr lang="en-US" sz="1200" b="0" i="0" kern="1200" dirty="0">
              <a:solidFill>
                <a:schemeClr val="tx1"/>
              </a:solidFill>
              <a:effectLst/>
              <a:latin typeface="Open Sans" panose="020B0606030504020204" pitchFamily="34" charset="0"/>
              <a:ea typeface="+mn-ea"/>
              <a:cs typeface="+mn-cs"/>
            </a:endParaRPr>
          </a:p>
        </p:txBody>
      </p:sp>
      <p:sp>
        <p:nvSpPr>
          <p:cNvPr id="4" name="Slide Number Placeholder 3"/>
          <p:cNvSpPr>
            <a:spLocks noGrp="1"/>
          </p:cNvSpPr>
          <p:nvPr>
            <p:ph type="sldNum" sz="quarter" idx="5"/>
          </p:nvPr>
        </p:nvSpPr>
        <p:spPr/>
        <p:txBody>
          <a:bodyPr/>
          <a:lstStyle/>
          <a:p>
            <a:fld id="{7E4CE2D8-EB03-4AA1-8E49-0E640BAB93A9}" type="slidenum">
              <a:rPr lang="bg-BG" smtClean="0"/>
              <a:pPr/>
              <a:t>11</a:t>
            </a:fld>
            <a:endParaRPr lang="bg-BG" dirty="0"/>
          </a:p>
        </p:txBody>
      </p:sp>
    </p:spTree>
    <p:extLst>
      <p:ext uri="{BB962C8B-B14F-4D97-AF65-F5344CB8AC3E}">
        <p14:creationId xmlns:p14="http://schemas.microsoft.com/office/powerpoint/2010/main" val="3481250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4CE2D8-EB03-4AA1-8E49-0E640BAB93A9}" type="slidenum">
              <a:rPr lang="bg-BG" smtClean="0"/>
              <a:pPr/>
              <a:t>12</a:t>
            </a:fld>
            <a:endParaRPr lang="bg-BG" dirty="0"/>
          </a:p>
        </p:txBody>
      </p:sp>
    </p:spTree>
    <p:extLst>
      <p:ext uri="{BB962C8B-B14F-4D97-AF65-F5344CB8AC3E}">
        <p14:creationId xmlns:p14="http://schemas.microsoft.com/office/powerpoint/2010/main" val="138867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Open Sans" panose="020B0606030504020204" pitchFamily="34" charset="0"/>
                <a:ea typeface="+mn-ea"/>
                <a:cs typeface="+mn-cs"/>
              </a:rPr>
              <a:t>Decorator pattern allows a user to add new functionality to an existing object without altering its structure. This type of design pattern comes under structural pattern as this pattern acts as a wrapper to existing class.</a:t>
            </a:r>
          </a:p>
          <a:p>
            <a:r>
              <a:rPr lang="en-US" sz="1200" b="0" i="0" kern="1200" dirty="0">
                <a:solidFill>
                  <a:schemeClr val="tx1"/>
                </a:solidFill>
                <a:effectLst/>
                <a:latin typeface="Open Sans" panose="020B0606030504020204" pitchFamily="34" charset="0"/>
                <a:ea typeface="+mn-ea"/>
                <a:cs typeface="+mn-cs"/>
              </a:rPr>
              <a:t>This pattern creates a decorator class which wraps the original class and provides additional functionality keeping class methods signature intact.</a:t>
            </a:r>
          </a:p>
          <a:p>
            <a:r>
              <a:rPr lang="en-US" sz="1200" b="0" i="0" kern="1200" dirty="0">
                <a:solidFill>
                  <a:schemeClr val="tx1"/>
                </a:solidFill>
                <a:effectLst/>
                <a:latin typeface="Open Sans" panose="020B0606030504020204" pitchFamily="34" charset="0"/>
                <a:ea typeface="+mn-ea"/>
                <a:cs typeface="+mn-cs"/>
              </a:rPr>
              <a:t>We are demonstrating the use of decorator pattern via following example in which we will decorate a shape with some color without alter shape class.</a:t>
            </a:r>
          </a:p>
        </p:txBody>
      </p:sp>
      <p:sp>
        <p:nvSpPr>
          <p:cNvPr id="4" name="Slide Number Placeholder 3"/>
          <p:cNvSpPr>
            <a:spLocks noGrp="1"/>
          </p:cNvSpPr>
          <p:nvPr>
            <p:ph type="sldNum" sz="quarter" idx="5"/>
          </p:nvPr>
        </p:nvSpPr>
        <p:spPr/>
        <p:txBody>
          <a:bodyPr/>
          <a:lstStyle/>
          <a:p>
            <a:fld id="{7E4CE2D8-EB03-4AA1-8E49-0E640BAB93A9}" type="slidenum">
              <a:rPr lang="bg-BG" smtClean="0"/>
              <a:pPr/>
              <a:t>13</a:t>
            </a:fld>
            <a:endParaRPr lang="bg-BG" dirty="0"/>
          </a:p>
        </p:txBody>
      </p:sp>
    </p:spTree>
    <p:extLst>
      <p:ext uri="{BB962C8B-B14F-4D97-AF65-F5344CB8AC3E}">
        <p14:creationId xmlns:p14="http://schemas.microsoft.com/office/powerpoint/2010/main" val="403749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Open Sans" panose="020B0606030504020204" pitchFamily="34" charset="0"/>
                <a:ea typeface="+mn-ea"/>
                <a:cs typeface="+mn-cs"/>
              </a:rPr>
              <a:t>Decorator pattern allows a user to add new functionality to an existing object without altering its structure. This type of design pattern comes under structural pattern as this pattern acts as a wrapper to existing class.</a:t>
            </a:r>
          </a:p>
          <a:p>
            <a:r>
              <a:rPr lang="en-US" sz="1200" b="0" i="0" kern="1200" dirty="0">
                <a:solidFill>
                  <a:schemeClr val="tx1"/>
                </a:solidFill>
                <a:effectLst/>
                <a:latin typeface="Open Sans" panose="020B0606030504020204" pitchFamily="34" charset="0"/>
                <a:ea typeface="+mn-ea"/>
                <a:cs typeface="+mn-cs"/>
              </a:rPr>
              <a:t>This pattern creates a decorator class which wraps the original class and provides additional functionality keeping class methods signature intact.</a:t>
            </a:r>
          </a:p>
          <a:p>
            <a:r>
              <a:rPr lang="en-US" sz="1200" b="0" i="0" kern="1200" dirty="0">
                <a:solidFill>
                  <a:schemeClr val="tx1"/>
                </a:solidFill>
                <a:effectLst/>
                <a:latin typeface="Open Sans" panose="020B0606030504020204" pitchFamily="34" charset="0"/>
                <a:ea typeface="+mn-ea"/>
                <a:cs typeface="+mn-cs"/>
              </a:rPr>
              <a:t>We are demonstrating the use of decorator pattern via following example in which we will decorate a shape with some color without alter shape class.</a:t>
            </a:r>
          </a:p>
        </p:txBody>
      </p:sp>
      <p:sp>
        <p:nvSpPr>
          <p:cNvPr id="4" name="Slide Number Placeholder 3"/>
          <p:cNvSpPr>
            <a:spLocks noGrp="1"/>
          </p:cNvSpPr>
          <p:nvPr>
            <p:ph type="sldNum" sz="quarter" idx="5"/>
          </p:nvPr>
        </p:nvSpPr>
        <p:spPr/>
        <p:txBody>
          <a:bodyPr/>
          <a:lstStyle/>
          <a:p>
            <a:fld id="{7E4CE2D8-EB03-4AA1-8E49-0E640BAB93A9}" type="slidenum">
              <a:rPr lang="bg-BG" smtClean="0"/>
              <a:pPr/>
              <a:t>14</a:t>
            </a:fld>
            <a:endParaRPr lang="bg-BG" dirty="0"/>
          </a:p>
        </p:txBody>
      </p:sp>
    </p:spTree>
    <p:extLst>
      <p:ext uri="{BB962C8B-B14F-4D97-AF65-F5344CB8AC3E}">
        <p14:creationId xmlns:p14="http://schemas.microsoft.com/office/powerpoint/2010/main" val="2514249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006BB3"/>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C03ACC2-B2BC-46E6-8971-3DFED618511E}"/>
              </a:ext>
            </a:extLst>
          </p:cNvPr>
          <p:cNvSpPr>
            <a:spLocks noGrp="1"/>
          </p:cNvSpPr>
          <p:nvPr>
            <p:ph type="subTitle" idx="1"/>
          </p:nvPr>
        </p:nvSpPr>
        <p:spPr>
          <a:xfrm>
            <a:off x="1168497" y="4922045"/>
            <a:ext cx="9855006" cy="1357312"/>
          </a:xfrm>
        </p:spPr>
        <p:txBody>
          <a:bodyPr/>
          <a:lstStyle>
            <a:lvl1pPr marL="0" indent="0" algn="ctr">
              <a:buNone/>
              <a:defRPr sz="2400" i="1">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2" name="Picture 11">
            <a:extLst>
              <a:ext uri="{FF2B5EF4-FFF2-40B4-BE49-F238E27FC236}">
                <a16:creationId xmlns:a16="http://schemas.microsoft.com/office/drawing/2014/main" id="{A1CD6768-1729-489D-8E39-F43BF5C269E7}"/>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168497" y="426988"/>
            <a:ext cx="9855006" cy="4378933"/>
          </a:xfrm>
          <a:prstGeom prst="rect">
            <a:avLst/>
          </a:prstGeom>
        </p:spPr>
      </p:pic>
      <p:sp>
        <p:nvSpPr>
          <p:cNvPr id="13" name="Rectangle 12">
            <a:extLst>
              <a:ext uri="{FF2B5EF4-FFF2-40B4-BE49-F238E27FC236}">
                <a16:creationId xmlns:a16="http://schemas.microsoft.com/office/drawing/2014/main" id="{4B52AA78-657A-4DA0-B881-21A817245FE1}"/>
              </a:ext>
            </a:extLst>
          </p:cNvPr>
          <p:cNvSpPr/>
          <p:nvPr/>
        </p:nvSpPr>
        <p:spPr>
          <a:xfrm>
            <a:off x="4183457" y="6398659"/>
            <a:ext cx="3825086" cy="261610"/>
          </a:xfrm>
          <a:prstGeom prst="rect">
            <a:avLst/>
          </a:prstGeom>
        </p:spPr>
        <p:txBody>
          <a:bodyPr wrap="none">
            <a:spAutoFit/>
          </a:bodyPr>
          <a:lstStyle/>
          <a:p>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Copyright © 2019, Scale Focus AD, www.scalefocus.com</a:t>
            </a:r>
          </a:p>
        </p:txBody>
      </p:sp>
    </p:spTree>
    <p:extLst>
      <p:ext uri="{BB962C8B-B14F-4D97-AF65-F5344CB8AC3E}">
        <p14:creationId xmlns:p14="http://schemas.microsoft.com/office/powerpoint/2010/main" val="364895220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ckground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068FBBB-9BC1-4061-8632-B9414E9FA952}"/>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82258F79-5CD6-4BCF-9F76-05841CC2C43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1" y="6384986"/>
            <a:ext cx="387097" cy="265177"/>
          </a:xfrm>
          <a:prstGeom prst="rect">
            <a:avLst/>
          </a:prstGeom>
        </p:spPr>
      </p:pic>
      <p:sp>
        <p:nvSpPr>
          <p:cNvPr id="2" name="Title 1">
            <a:extLst>
              <a:ext uri="{FF2B5EF4-FFF2-40B4-BE49-F238E27FC236}">
                <a16:creationId xmlns:a16="http://schemas.microsoft.com/office/drawing/2014/main" id="{ADC095E0-9135-4CF3-B248-402890A83862}"/>
              </a:ext>
            </a:extLst>
          </p:cNvPr>
          <p:cNvSpPr>
            <a:spLocks noGrp="1"/>
          </p:cNvSpPr>
          <p:nvPr>
            <p:ph type="title"/>
          </p:nvPr>
        </p:nvSpPr>
        <p:spPr/>
        <p:txBody>
          <a:bodyPr/>
          <a:lstStyle>
            <a:lvl1pPr>
              <a:defRPr>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Tree>
    <p:extLst>
      <p:ext uri="{BB962C8B-B14F-4D97-AF65-F5344CB8AC3E}">
        <p14:creationId xmlns:p14="http://schemas.microsoft.com/office/powerpoint/2010/main" val="60334506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ckground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068FBBB-9BC1-4061-8632-B9414E9FA952}"/>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82258F79-5CD6-4BCF-9F76-05841CC2C43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1" y="6384986"/>
            <a:ext cx="387097" cy="265177"/>
          </a:xfrm>
          <a:prstGeom prst="rect">
            <a:avLst/>
          </a:prstGeom>
        </p:spPr>
      </p:pic>
      <p:sp>
        <p:nvSpPr>
          <p:cNvPr id="2" name="Title 1">
            <a:extLst>
              <a:ext uri="{FF2B5EF4-FFF2-40B4-BE49-F238E27FC236}">
                <a16:creationId xmlns:a16="http://schemas.microsoft.com/office/drawing/2014/main" id="{ADC095E0-9135-4CF3-B248-402890A83862}"/>
              </a:ext>
            </a:extLst>
          </p:cNvPr>
          <p:cNvSpPr>
            <a:spLocks noGrp="1"/>
          </p:cNvSpPr>
          <p:nvPr>
            <p:ph type="title"/>
          </p:nvPr>
        </p:nvSpPr>
        <p:spPr>
          <a:xfrm>
            <a:off x="2377678" y="2382838"/>
            <a:ext cx="7436645" cy="2092324"/>
          </a:xfrm>
        </p:spPr>
        <p:txBody>
          <a:bodyPr/>
          <a:lstStyle>
            <a:lvl1pPr>
              <a:defRPr>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6" name="Rectangle 5">
            <a:extLst>
              <a:ext uri="{FF2B5EF4-FFF2-40B4-BE49-F238E27FC236}">
                <a16:creationId xmlns:a16="http://schemas.microsoft.com/office/drawing/2014/main" id="{6A7F1317-09FC-4E33-B6AA-7BDD8A09D78D}"/>
              </a:ext>
            </a:extLst>
          </p:cNvPr>
          <p:cNvSpPr/>
          <p:nvPr/>
        </p:nvSpPr>
        <p:spPr>
          <a:xfrm>
            <a:off x="1905001" y="1890823"/>
            <a:ext cx="8381999" cy="3076354"/>
          </a:xfrm>
          <a:prstGeom prst="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latin typeface="Open Sans" panose="020B0606030504020204" pitchFamily="34" charset="0"/>
            </a:endParaRPr>
          </a:p>
        </p:txBody>
      </p:sp>
    </p:spTree>
    <p:extLst>
      <p:ext uri="{BB962C8B-B14F-4D97-AF65-F5344CB8AC3E}">
        <p14:creationId xmlns:p14="http://schemas.microsoft.com/office/powerpoint/2010/main" val="386890565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E3A12FC-A313-4B04-B1BC-625B1E439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3150"/>
          </a:xfrm>
          <a:prstGeom prst="rect">
            <a:avLst/>
          </a:prstGeom>
        </p:spPr>
      </p:pic>
      <p:sp>
        <p:nvSpPr>
          <p:cNvPr id="2" name="Title 1">
            <a:extLst>
              <a:ext uri="{FF2B5EF4-FFF2-40B4-BE49-F238E27FC236}">
                <a16:creationId xmlns:a16="http://schemas.microsoft.com/office/drawing/2014/main" id="{44FAF42A-5831-4B5B-8745-B7AB13BB3C63}"/>
              </a:ext>
            </a:extLst>
          </p:cNvPr>
          <p:cNvSpPr>
            <a:spLocks noGrp="1"/>
          </p:cNvSpPr>
          <p:nvPr>
            <p:ph type="title"/>
          </p:nvPr>
        </p:nvSpPr>
        <p:spPr/>
        <p:txBody>
          <a:bodyPr/>
          <a:lstStyle>
            <a:lvl1pPr>
              <a:defRPr>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18367D1-DD2A-447B-8F60-0A314D880A47}"/>
              </a:ext>
            </a:extLst>
          </p:cNvPr>
          <p:cNvSpPr>
            <a:spLocks noGrp="1"/>
          </p:cNvSpPr>
          <p:nvPr>
            <p:ph sz="half" idx="1"/>
          </p:nvPr>
        </p:nvSpPr>
        <p:spPr>
          <a:xfrm>
            <a:off x="838200" y="1437499"/>
            <a:ext cx="4869656" cy="4739464"/>
          </a:xfrm>
        </p:spPr>
        <p:txBody>
          <a:bodyPr/>
          <a:lstStyle>
            <a:lvl1pPr>
              <a:defRPr sz="24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0328CCA8-D7AD-476C-8027-363D0AA17DF4}"/>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9" name="Picture 8">
            <a:extLst>
              <a:ext uri="{FF2B5EF4-FFF2-40B4-BE49-F238E27FC236}">
                <a16:creationId xmlns:a16="http://schemas.microsoft.com/office/drawing/2014/main" id="{45D6E607-97A9-440C-8A49-CAFAEED88E56}"/>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10" name="Slide Number Placeholder 6">
            <a:extLst>
              <a:ext uri="{FF2B5EF4-FFF2-40B4-BE49-F238E27FC236}">
                <a16:creationId xmlns:a16="http://schemas.microsoft.com/office/drawing/2014/main" id="{5C61A420-6E06-4A52-848A-26378148C386}"/>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a:extLst>
              <a:ext uri="{FF2B5EF4-FFF2-40B4-BE49-F238E27FC236}">
                <a16:creationId xmlns:a16="http://schemas.microsoft.com/office/drawing/2014/main" id="{4477FEFF-4E42-4483-B416-892189E065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5080" y="1955155"/>
            <a:ext cx="5197176" cy="4636008"/>
          </a:xfrm>
          <a:prstGeom prst="rect">
            <a:avLst/>
          </a:prstGeom>
        </p:spPr>
      </p:pic>
    </p:spTree>
    <p:extLst>
      <p:ext uri="{BB962C8B-B14F-4D97-AF65-F5344CB8AC3E}">
        <p14:creationId xmlns:p14="http://schemas.microsoft.com/office/powerpoint/2010/main" val="23436561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E5D10A-94AC-420B-BC23-7980608ED2A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91989" y="562954"/>
            <a:ext cx="10058400" cy="95342"/>
          </a:xfrm>
          <a:prstGeom prst="rect">
            <a:avLst/>
          </a:prstGeom>
        </p:spPr>
      </p:pic>
      <p:sp>
        <p:nvSpPr>
          <p:cNvPr id="2" name="Title 1">
            <a:extLst>
              <a:ext uri="{FF2B5EF4-FFF2-40B4-BE49-F238E27FC236}">
                <a16:creationId xmlns:a16="http://schemas.microsoft.com/office/drawing/2014/main" id="{C516003A-805C-4298-B213-5D62B34ECD9F}"/>
              </a:ext>
            </a:extLst>
          </p:cNvPr>
          <p:cNvSpPr>
            <a:spLocks noGrp="1"/>
          </p:cNvSpPr>
          <p:nvPr>
            <p:ph type="title"/>
          </p:nvPr>
        </p:nvSpPr>
        <p:spPr>
          <a:xfrm>
            <a:off x="2163366" y="215109"/>
            <a:ext cx="7865268" cy="791032"/>
          </a:xfrm>
          <a:solidFill>
            <a:schemeClr val="bg1"/>
          </a:solidFill>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B1CBD781-1861-4C27-AC2F-B82DD1AF8929}"/>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8" name="Picture 7">
            <a:extLst>
              <a:ext uri="{FF2B5EF4-FFF2-40B4-BE49-F238E27FC236}">
                <a16:creationId xmlns:a16="http://schemas.microsoft.com/office/drawing/2014/main" id="{8134F79B-19E4-4DEB-BA16-BB8BB3C47CD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9" name="Slide Number Placeholder 6">
            <a:extLst>
              <a:ext uri="{FF2B5EF4-FFF2-40B4-BE49-F238E27FC236}">
                <a16:creationId xmlns:a16="http://schemas.microsoft.com/office/drawing/2014/main" id="{D78D06FC-26E9-4EDB-A709-ACD88A616AC4}"/>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Content Placeholder 2">
            <a:extLst>
              <a:ext uri="{FF2B5EF4-FFF2-40B4-BE49-F238E27FC236}">
                <a16:creationId xmlns:a16="http://schemas.microsoft.com/office/drawing/2014/main" id="{10659540-4F63-4933-9C10-828D9F2ED17F}"/>
              </a:ext>
            </a:extLst>
          </p:cNvPr>
          <p:cNvSpPr>
            <a:spLocks noGrp="1"/>
          </p:cNvSpPr>
          <p:nvPr>
            <p:ph sz="half" idx="1"/>
          </p:nvPr>
        </p:nvSpPr>
        <p:spPr>
          <a:xfrm>
            <a:off x="838200" y="1437499"/>
            <a:ext cx="4869656" cy="4739464"/>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8027A1EE-907B-4196-88BE-0D2E7866BC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5080" y="1955155"/>
            <a:ext cx="5197176" cy="4636008"/>
          </a:xfrm>
          <a:prstGeom prst="rect">
            <a:avLst/>
          </a:prstGeom>
        </p:spPr>
      </p:pic>
    </p:spTree>
    <p:extLst>
      <p:ext uri="{BB962C8B-B14F-4D97-AF65-F5344CB8AC3E}">
        <p14:creationId xmlns:p14="http://schemas.microsoft.com/office/powerpoint/2010/main" val="276318908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se Study Line and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E5D10A-94AC-420B-BC23-7980608ED2A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91989" y="562954"/>
            <a:ext cx="10058400" cy="95342"/>
          </a:xfrm>
          <a:prstGeom prst="rect">
            <a:avLst/>
          </a:prstGeom>
        </p:spPr>
      </p:pic>
      <p:sp>
        <p:nvSpPr>
          <p:cNvPr id="2" name="Title 1">
            <a:extLst>
              <a:ext uri="{FF2B5EF4-FFF2-40B4-BE49-F238E27FC236}">
                <a16:creationId xmlns:a16="http://schemas.microsoft.com/office/drawing/2014/main" id="{C516003A-805C-4298-B213-5D62B34ECD9F}"/>
              </a:ext>
            </a:extLst>
          </p:cNvPr>
          <p:cNvSpPr>
            <a:spLocks noGrp="1"/>
          </p:cNvSpPr>
          <p:nvPr>
            <p:ph type="title"/>
          </p:nvPr>
        </p:nvSpPr>
        <p:spPr>
          <a:xfrm>
            <a:off x="2163366" y="215109"/>
            <a:ext cx="7865268" cy="791032"/>
          </a:xfrm>
          <a:solidFill>
            <a:schemeClr val="bg1"/>
          </a:solidFill>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B1CBD781-1861-4C27-AC2F-B82DD1AF8929}"/>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8" name="Picture 7">
            <a:extLst>
              <a:ext uri="{FF2B5EF4-FFF2-40B4-BE49-F238E27FC236}">
                <a16:creationId xmlns:a16="http://schemas.microsoft.com/office/drawing/2014/main" id="{8134F79B-19E4-4DEB-BA16-BB8BB3C47CD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9" name="Slide Number Placeholder 6">
            <a:extLst>
              <a:ext uri="{FF2B5EF4-FFF2-40B4-BE49-F238E27FC236}">
                <a16:creationId xmlns:a16="http://schemas.microsoft.com/office/drawing/2014/main" id="{D78D06FC-26E9-4EDB-A709-ACD88A616AC4}"/>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Content Placeholder 2">
            <a:extLst>
              <a:ext uri="{FF2B5EF4-FFF2-40B4-BE49-F238E27FC236}">
                <a16:creationId xmlns:a16="http://schemas.microsoft.com/office/drawing/2014/main" id="{10659540-4F63-4933-9C10-828D9F2ED17F}"/>
              </a:ext>
            </a:extLst>
          </p:cNvPr>
          <p:cNvSpPr>
            <a:spLocks noGrp="1"/>
          </p:cNvSpPr>
          <p:nvPr>
            <p:ph sz="half" idx="1"/>
          </p:nvPr>
        </p:nvSpPr>
        <p:spPr>
          <a:xfrm>
            <a:off x="838200" y="1955155"/>
            <a:ext cx="5024938" cy="4221808"/>
          </a:xfrm>
        </p:spPr>
        <p:txBody>
          <a:bodyPr/>
          <a:lstStyle>
            <a:lvl1pPr>
              <a:defRPr sz="2000">
                <a:latin typeface="+mn-lt"/>
                <a:ea typeface="Open Sans Semibold" panose="020B0706030804020204" pitchFamily="34" charset="0"/>
                <a:cs typeface="Open Sans Semibold" panose="020B0706030804020204" pitchFamily="34" charset="0"/>
              </a:defRPr>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4E81047D-D44D-4FB1-8225-1DD3EB3D53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5080" y="1955155"/>
            <a:ext cx="5197176" cy="4636008"/>
          </a:xfrm>
          <a:prstGeom prst="rect">
            <a:avLst/>
          </a:prstGeom>
        </p:spPr>
      </p:pic>
      <p:sp>
        <p:nvSpPr>
          <p:cNvPr id="13" name="Text Placeholder 20">
            <a:extLst>
              <a:ext uri="{FF2B5EF4-FFF2-40B4-BE49-F238E27FC236}">
                <a16:creationId xmlns:a16="http://schemas.microsoft.com/office/drawing/2014/main" id="{D528DAD2-D156-4ABF-A34B-8E9BED307089}"/>
              </a:ext>
            </a:extLst>
          </p:cNvPr>
          <p:cNvSpPr>
            <a:spLocks noGrp="1"/>
          </p:cNvSpPr>
          <p:nvPr>
            <p:ph type="body" sz="quarter" idx="13"/>
          </p:nvPr>
        </p:nvSpPr>
        <p:spPr>
          <a:xfrm>
            <a:off x="6325769" y="1296988"/>
            <a:ext cx="5195798" cy="528637"/>
          </a:xfrm>
          <a:prstGeom prst="rect">
            <a:avLst/>
          </a:prstGeom>
        </p:spPr>
        <p:txBody>
          <a:bodyPr anchor="ctr" anchorCtr="0">
            <a:noAutofit/>
          </a:bodyPr>
          <a:lstStyle>
            <a:lvl1pPr marL="0" indent="0" algn="ctr">
              <a:buNone/>
              <a:defRPr sz="2200" b="1">
                <a:solidFill>
                  <a:srgbClr val="424242"/>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algn="ctr">
              <a:defRPr sz="2000" b="1">
                <a:latin typeface="Open Sans" panose="020B0606030504020204" pitchFamily="34" charset="0"/>
                <a:ea typeface="Open Sans" panose="020B0606030504020204" pitchFamily="34" charset="0"/>
                <a:cs typeface="Open Sans" panose="020B0606030504020204" pitchFamily="34" charset="0"/>
              </a:defRPr>
            </a:lvl2pPr>
            <a:lvl3pPr algn="ctr">
              <a:defRPr sz="2000" b="1">
                <a:latin typeface="Open Sans" panose="020B0606030504020204" pitchFamily="34" charset="0"/>
                <a:ea typeface="Open Sans" panose="020B0606030504020204" pitchFamily="34" charset="0"/>
                <a:cs typeface="Open Sans" panose="020B0606030504020204" pitchFamily="34" charset="0"/>
              </a:defRPr>
            </a:lvl3pPr>
            <a:lvl4pPr algn="ctr">
              <a:defRPr sz="2000" b="1">
                <a:latin typeface="Open Sans" panose="020B0606030504020204" pitchFamily="34" charset="0"/>
                <a:ea typeface="Open Sans" panose="020B0606030504020204" pitchFamily="34" charset="0"/>
                <a:cs typeface="Open Sans" panose="020B0606030504020204" pitchFamily="34" charset="0"/>
              </a:defRPr>
            </a:lvl4pPr>
            <a:lvl5pPr algn="ctr">
              <a:defRPr sz="2000" b="1">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p:txBody>
      </p:sp>
      <p:sp>
        <p:nvSpPr>
          <p:cNvPr id="15" name="Rectangle 14">
            <a:extLst>
              <a:ext uri="{FF2B5EF4-FFF2-40B4-BE49-F238E27FC236}">
                <a16:creationId xmlns:a16="http://schemas.microsoft.com/office/drawing/2014/main" id="{3D7E2F6D-6835-4D18-88AA-6695CF00B0BD}"/>
              </a:ext>
            </a:extLst>
          </p:cNvPr>
          <p:cNvSpPr/>
          <p:nvPr/>
        </p:nvSpPr>
        <p:spPr>
          <a:xfrm>
            <a:off x="4274289" y="1296986"/>
            <a:ext cx="1588849" cy="528637"/>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Text Placeholder 4">
            <a:extLst>
              <a:ext uri="{FF2B5EF4-FFF2-40B4-BE49-F238E27FC236}">
                <a16:creationId xmlns:a16="http://schemas.microsoft.com/office/drawing/2014/main" id="{B0FC2B0F-CC18-4549-925A-D6DD91B879D8}"/>
              </a:ext>
            </a:extLst>
          </p:cNvPr>
          <p:cNvSpPr>
            <a:spLocks noGrp="1"/>
          </p:cNvSpPr>
          <p:nvPr>
            <p:ph type="body" sz="quarter" idx="16"/>
          </p:nvPr>
        </p:nvSpPr>
        <p:spPr>
          <a:xfrm>
            <a:off x="838200" y="1308098"/>
            <a:ext cx="3436089" cy="506412"/>
          </a:xfrm>
          <a:prstGeom prst="rect">
            <a:avLst/>
          </a:prstGeom>
          <a:solidFill>
            <a:schemeClr val="bg1">
              <a:lumMod val="85000"/>
            </a:schemeClr>
          </a:solidFill>
        </p:spPr>
        <p:txBody>
          <a:bodyPr anchor="ctr"/>
          <a:lstStyle>
            <a:lvl1pPr marL="0" indent="0">
              <a:buNone/>
              <a:defRPr sz="2000">
                <a:solidFill>
                  <a:srgbClr val="5B5B5B"/>
                </a:solidFill>
                <a:latin typeface="Open Sans SemiBold" panose="020B0604020202020204" charset="0"/>
                <a:ea typeface="Open Sans SemiBold" panose="020B0604020202020204" charset="0"/>
                <a:cs typeface="Open Sans SemiBold" panose="020B0604020202020204" charset="0"/>
              </a:defRPr>
            </a:lvl1pPr>
          </a:lstStyle>
          <a:p>
            <a:pPr lvl="0"/>
            <a:r>
              <a:rPr lang="en-US"/>
              <a:t>Edit Master text styles</a:t>
            </a:r>
          </a:p>
        </p:txBody>
      </p:sp>
    </p:spTree>
    <p:extLst>
      <p:ext uri="{BB962C8B-B14F-4D97-AF65-F5344CB8AC3E}">
        <p14:creationId xmlns:p14="http://schemas.microsoft.com/office/powerpoint/2010/main" val="37235016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Half Title and Tex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9FED4-E955-42C6-B83C-C1E6810CD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5994400" cy="6858000"/>
          </a:xfrm>
          <a:prstGeom prst="rect">
            <a:avLst/>
          </a:prstGeom>
        </p:spPr>
      </p:pic>
      <p:sp>
        <p:nvSpPr>
          <p:cNvPr id="2" name="Title 1">
            <a:extLst>
              <a:ext uri="{FF2B5EF4-FFF2-40B4-BE49-F238E27FC236}">
                <a16:creationId xmlns:a16="http://schemas.microsoft.com/office/drawing/2014/main" id="{D1729947-D05E-4DC5-AB78-BFAA55DCE360}"/>
              </a:ext>
            </a:extLst>
          </p:cNvPr>
          <p:cNvSpPr>
            <a:spLocks noGrp="1"/>
          </p:cNvSpPr>
          <p:nvPr>
            <p:ph type="title"/>
          </p:nvPr>
        </p:nvSpPr>
        <p:spPr>
          <a:xfrm>
            <a:off x="6420534" y="236541"/>
            <a:ext cx="4933265" cy="791032"/>
          </a:xfrm>
        </p:spPr>
        <p:txBody>
          <a:bodyPr anchor="ctr" anchorCtr="0"/>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3" name="Picture 2">
            <a:extLst>
              <a:ext uri="{FF2B5EF4-FFF2-40B4-BE49-F238E27FC236}">
                <a16:creationId xmlns:a16="http://schemas.microsoft.com/office/drawing/2014/main" id="{637A342B-51F7-4115-A02D-48B2A66976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1" y="6384986"/>
            <a:ext cx="387097" cy="265177"/>
          </a:xfrm>
          <a:prstGeom prst="rect">
            <a:avLst/>
          </a:prstGeom>
        </p:spPr>
      </p:pic>
      <p:sp>
        <p:nvSpPr>
          <p:cNvPr id="6" name="Content Placeholder 2">
            <a:extLst>
              <a:ext uri="{FF2B5EF4-FFF2-40B4-BE49-F238E27FC236}">
                <a16:creationId xmlns:a16="http://schemas.microsoft.com/office/drawing/2014/main" id="{11B3C1CC-520B-4A1E-994C-A347CEBD5943}"/>
              </a:ext>
            </a:extLst>
          </p:cNvPr>
          <p:cNvSpPr>
            <a:spLocks noGrp="1"/>
          </p:cNvSpPr>
          <p:nvPr>
            <p:ph sz="half" idx="10"/>
          </p:nvPr>
        </p:nvSpPr>
        <p:spPr>
          <a:xfrm>
            <a:off x="6420534" y="1307305"/>
            <a:ext cx="4933266" cy="4869657"/>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A5B2405E-F120-4A12-9562-EA752BFA497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8" name="Slide Number Placeholder 6">
            <a:extLst>
              <a:ext uri="{FF2B5EF4-FFF2-40B4-BE49-F238E27FC236}">
                <a16:creationId xmlns:a16="http://schemas.microsoft.com/office/drawing/2014/main" id="{FDD8A18B-CEFB-48AB-9D45-4602D910E5F2}"/>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3334303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3 Half">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9FED4-E955-42C6-B83C-C1E6810CD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5052224" cy="6858000"/>
          </a:xfrm>
          <a:prstGeom prst="rect">
            <a:avLst/>
          </a:prstGeom>
        </p:spPr>
      </p:pic>
      <p:sp>
        <p:nvSpPr>
          <p:cNvPr id="2" name="Title 1">
            <a:extLst>
              <a:ext uri="{FF2B5EF4-FFF2-40B4-BE49-F238E27FC236}">
                <a16:creationId xmlns:a16="http://schemas.microsoft.com/office/drawing/2014/main" id="{D1729947-D05E-4DC5-AB78-BFAA55DCE360}"/>
              </a:ext>
            </a:extLst>
          </p:cNvPr>
          <p:cNvSpPr>
            <a:spLocks noGrp="1"/>
          </p:cNvSpPr>
          <p:nvPr>
            <p:ph type="title"/>
          </p:nvPr>
        </p:nvSpPr>
        <p:spPr>
          <a:xfrm>
            <a:off x="5256156" y="236541"/>
            <a:ext cx="6097644" cy="791032"/>
          </a:xfrm>
        </p:spPr>
        <p:txBody>
          <a:bodyPr anchor="ctr" anchorCtr="0"/>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3" name="Picture 2">
            <a:extLst>
              <a:ext uri="{FF2B5EF4-FFF2-40B4-BE49-F238E27FC236}">
                <a16:creationId xmlns:a16="http://schemas.microsoft.com/office/drawing/2014/main" id="{637A342B-51F7-4115-A02D-48B2A66976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1" y="6384986"/>
            <a:ext cx="387097" cy="265177"/>
          </a:xfrm>
          <a:prstGeom prst="rect">
            <a:avLst/>
          </a:prstGeom>
        </p:spPr>
      </p:pic>
      <p:sp>
        <p:nvSpPr>
          <p:cNvPr id="6" name="Content Placeholder 2">
            <a:extLst>
              <a:ext uri="{FF2B5EF4-FFF2-40B4-BE49-F238E27FC236}">
                <a16:creationId xmlns:a16="http://schemas.microsoft.com/office/drawing/2014/main" id="{11B3C1CC-520B-4A1E-994C-A347CEBD5943}"/>
              </a:ext>
            </a:extLst>
          </p:cNvPr>
          <p:cNvSpPr>
            <a:spLocks noGrp="1"/>
          </p:cNvSpPr>
          <p:nvPr>
            <p:ph sz="half" idx="10"/>
          </p:nvPr>
        </p:nvSpPr>
        <p:spPr>
          <a:xfrm>
            <a:off x="5256156" y="1307305"/>
            <a:ext cx="6097644" cy="4869657"/>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A5B2405E-F120-4A12-9562-EA752BFA497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8" name="Slide Number Placeholder 6">
            <a:extLst>
              <a:ext uri="{FF2B5EF4-FFF2-40B4-BE49-F238E27FC236}">
                <a16:creationId xmlns:a16="http://schemas.microsoft.com/office/drawing/2014/main" id="{FDD8A18B-CEFB-48AB-9D45-4602D910E5F2}"/>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7920185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3 Half">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9FED4-E955-42C6-B83C-C1E6810CD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4549140" cy="6858000"/>
          </a:xfrm>
          <a:prstGeom prst="rect">
            <a:avLst/>
          </a:prstGeom>
        </p:spPr>
      </p:pic>
      <p:sp>
        <p:nvSpPr>
          <p:cNvPr id="2" name="Title 1">
            <a:extLst>
              <a:ext uri="{FF2B5EF4-FFF2-40B4-BE49-F238E27FC236}">
                <a16:creationId xmlns:a16="http://schemas.microsoft.com/office/drawing/2014/main" id="{D1729947-D05E-4DC5-AB78-BFAA55DCE360}"/>
              </a:ext>
            </a:extLst>
          </p:cNvPr>
          <p:cNvSpPr>
            <a:spLocks noGrp="1"/>
          </p:cNvSpPr>
          <p:nvPr>
            <p:ph type="title"/>
          </p:nvPr>
        </p:nvSpPr>
        <p:spPr>
          <a:xfrm>
            <a:off x="5256156" y="236541"/>
            <a:ext cx="6097644" cy="791032"/>
          </a:xfrm>
        </p:spPr>
        <p:txBody>
          <a:bodyPr anchor="ctr" anchorCtr="0"/>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3" name="Picture 2">
            <a:extLst>
              <a:ext uri="{FF2B5EF4-FFF2-40B4-BE49-F238E27FC236}">
                <a16:creationId xmlns:a16="http://schemas.microsoft.com/office/drawing/2014/main" id="{637A342B-51F7-4115-A02D-48B2A66976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1" y="6384986"/>
            <a:ext cx="387097" cy="265177"/>
          </a:xfrm>
          <a:prstGeom prst="rect">
            <a:avLst/>
          </a:prstGeom>
        </p:spPr>
      </p:pic>
      <p:sp>
        <p:nvSpPr>
          <p:cNvPr id="6" name="Content Placeholder 2">
            <a:extLst>
              <a:ext uri="{FF2B5EF4-FFF2-40B4-BE49-F238E27FC236}">
                <a16:creationId xmlns:a16="http://schemas.microsoft.com/office/drawing/2014/main" id="{11B3C1CC-520B-4A1E-994C-A347CEBD5943}"/>
              </a:ext>
            </a:extLst>
          </p:cNvPr>
          <p:cNvSpPr>
            <a:spLocks noGrp="1"/>
          </p:cNvSpPr>
          <p:nvPr>
            <p:ph sz="half" idx="10"/>
          </p:nvPr>
        </p:nvSpPr>
        <p:spPr>
          <a:xfrm>
            <a:off x="5256156" y="1307305"/>
            <a:ext cx="6097644" cy="4869657"/>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A5B2405E-F120-4A12-9562-EA752BFA497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8" name="Slide Number Placeholder 6">
            <a:extLst>
              <a:ext uri="{FF2B5EF4-FFF2-40B4-BE49-F238E27FC236}">
                <a16:creationId xmlns:a16="http://schemas.microsoft.com/office/drawing/2014/main" id="{FDD8A18B-CEFB-48AB-9D45-4602D910E5F2}"/>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4015835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Slide Number Placeholder 6">
            <a:extLst>
              <a:ext uri="{FF2B5EF4-FFF2-40B4-BE49-F238E27FC236}">
                <a16:creationId xmlns:a16="http://schemas.microsoft.com/office/drawing/2014/main" id="{BD0B37DE-9C9E-4BBB-B4BB-DB7F9E430055}"/>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Rectangle 9">
            <a:extLst>
              <a:ext uri="{FF2B5EF4-FFF2-40B4-BE49-F238E27FC236}">
                <a16:creationId xmlns:a16="http://schemas.microsoft.com/office/drawing/2014/main" id="{B7BDBF25-6F48-4A14-A60A-09A5B90B0A59}"/>
              </a:ext>
            </a:extLst>
          </p:cNvPr>
          <p:cNvSpPr/>
          <p:nvPr/>
        </p:nvSpPr>
        <p:spPr>
          <a:xfrm>
            <a:off x="0" y="2256971"/>
            <a:ext cx="12192000" cy="1647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solidFill>
                <a:schemeClr val="bg1"/>
              </a:solidFill>
              <a:latin typeface="Open Sans" panose="020B0606030504020204" pitchFamily="34" charset="0"/>
            </a:endParaRPr>
          </a:p>
        </p:txBody>
      </p:sp>
      <p:pic>
        <p:nvPicPr>
          <p:cNvPr id="11" name="Picture 10">
            <a:extLst>
              <a:ext uri="{FF2B5EF4-FFF2-40B4-BE49-F238E27FC236}">
                <a16:creationId xmlns:a16="http://schemas.microsoft.com/office/drawing/2014/main" id="{49FFFE66-D025-43CD-8771-A42D4927C05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5111292" y="6230837"/>
            <a:ext cx="1969416" cy="315106"/>
          </a:xfrm>
          <a:prstGeom prst="rect">
            <a:avLst/>
          </a:prstGeom>
        </p:spPr>
      </p:pic>
      <p:sp>
        <p:nvSpPr>
          <p:cNvPr id="12" name="Text Placeholder 3">
            <a:extLst>
              <a:ext uri="{FF2B5EF4-FFF2-40B4-BE49-F238E27FC236}">
                <a16:creationId xmlns:a16="http://schemas.microsoft.com/office/drawing/2014/main" id="{DA895B8E-8D6A-4A35-A4BA-D32B43399CCB}"/>
              </a:ext>
            </a:extLst>
          </p:cNvPr>
          <p:cNvSpPr>
            <a:spLocks noGrp="1"/>
          </p:cNvSpPr>
          <p:nvPr>
            <p:ph type="body" sz="quarter" idx="10"/>
          </p:nvPr>
        </p:nvSpPr>
        <p:spPr>
          <a:xfrm>
            <a:off x="2747169" y="2749639"/>
            <a:ext cx="6697662" cy="789233"/>
          </a:xfrm>
          <a:prstGeom prst="rect">
            <a:avLst/>
          </a:prstGeom>
        </p:spPr>
        <p:txBody>
          <a:bodyPr anchor="ctr" anchorCtr="0">
            <a:normAutofit/>
          </a:bodyPr>
          <a:lstStyle>
            <a:lvl1pPr marL="0" indent="0" algn="ctr">
              <a:buFontTx/>
              <a:buNone/>
              <a:defRPr sz="5400" b="1" cap="all" baseline="0">
                <a:solidFill>
                  <a:srgbClr val="006BB3"/>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457200" indent="0" algn="ctr">
              <a:buFontTx/>
              <a:buNone/>
              <a:defRPr b="1">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b="1">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b="1">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b="1">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p:txBody>
      </p:sp>
    </p:spTree>
    <p:extLst>
      <p:ext uri="{BB962C8B-B14F-4D97-AF65-F5344CB8AC3E}">
        <p14:creationId xmlns:p14="http://schemas.microsoft.com/office/powerpoint/2010/main" val="281839100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9F20848-1B24-4833-B6B4-A430A859D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3150"/>
          </a:xfrm>
          <a:prstGeom prst="rect">
            <a:avLst/>
          </a:prstGeom>
        </p:spPr>
      </p:pic>
      <p:sp>
        <p:nvSpPr>
          <p:cNvPr id="2" name="Title 1">
            <a:extLst>
              <a:ext uri="{FF2B5EF4-FFF2-40B4-BE49-F238E27FC236}">
                <a16:creationId xmlns:a16="http://schemas.microsoft.com/office/drawing/2014/main" id="{B9A17A1B-5860-4199-90B8-DA400F1B1AD3}"/>
              </a:ext>
            </a:extLst>
          </p:cNvPr>
          <p:cNvSpPr>
            <a:spLocks noGrp="1"/>
          </p:cNvSpPr>
          <p:nvPr>
            <p:ph type="title"/>
          </p:nvPr>
        </p:nvSpPr>
        <p:spPr/>
        <p:txBody>
          <a:bodyPr/>
          <a:lstStyle>
            <a:lvl1pPr>
              <a:defRPr>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A0F9B8B-F7D9-48D5-8283-352E5E335713}"/>
              </a:ext>
            </a:extLst>
          </p:cNvPr>
          <p:cNvSpPr>
            <a:spLocks noGrp="1"/>
          </p:cNvSpPr>
          <p:nvPr>
            <p:ph idx="1"/>
          </p:nvPr>
        </p:nvSpPr>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A24418C4-806D-4254-9D6D-1A63EBBCB56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8" name="Picture 7">
            <a:extLst>
              <a:ext uri="{FF2B5EF4-FFF2-40B4-BE49-F238E27FC236}">
                <a16:creationId xmlns:a16="http://schemas.microsoft.com/office/drawing/2014/main" id="{51899ACE-4748-4DE5-A27B-5EA3E6673A5C}"/>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9" name="Slide Number Placeholder 6">
            <a:extLst>
              <a:ext uri="{FF2B5EF4-FFF2-40B4-BE49-F238E27FC236}">
                <a16:creationId xmlns:a16="http://schemas.microsoft.com/office/drawing/2014/main" id="{409988CB-8231-4BB2-ACA9-8BB9DDF5A190}"/>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726553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E5D10A-94AC-420B-BC23-7980608ED2A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91989" y="562954"/>
            <a:ext cx="10058400" cy="95342"/>
          </a:xfrm>
          <a:prstGeom prst="rect">
            <a:avLst/>
          </a:prstGeom>
        </p:spPr>
      </p:pic>
      <p:sp>
        <p:nvSpPr>
          <p:cNvPr id="2" name="Title 1">
            <a:extLst>
              <a:ext uri="{FF2B5EF4-FFF2-40B4-BE49-F238E27FC236}">
                <a16:creationId xmlns:a16="http://schemas.microsoft.com/office/drawing/2014/main" id="{C516003A-805C-4298-B213-5D62B34ECD9F}"/>
              </a:ext>
            </a:extLst>
          </p:cNvPr>
          <p:cNvSpPr>
            <a:spLocks noGrp="1"/>
          </p:cNvSpPr>
          <p:nvPr>
            <p:ph type="title"/>
          </p:nvPr>
        </p:nvSpPr>
        <p:spPr>
          <a:xfrm>
            <a:off x="2163366" y="215109"/>
            <a:ext cx="7865268" cy="791032"/>
          </a:xfrm>
          <a:solidFill>
            <a:schemeClr val="bg1"/>
          </a:solidFill>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6" name="Content Placeholder 2">
            <a:extLst>
              <a:ext uri="{FF2B5EF4-FFF2-40B4-BE49-F238E27FC236}">
                <a16:creationId xmlns:a16="http://schemas.microsoft.com/office/drawing/2014/main" id="{AC1FFB82-2129-45AD-B3D4-C25F4A8387A7}"/>
              </a:ext>
            </a:extLst>
          </p:cNvPr>
          <p:cNvSpPr>
            <a:spLocks noGrp="1"/>
          </p:cNvSpPr>
          <p:nvPr>
            <p:ph idx="1"/>
          </p:nvPr>
        </p:nvSpPr>
        <p:spPr>
          <a:xfrm>
            <a:off x="838200" y="1437499"/>
            <a:ext cx="10515600" cy="4827570"/>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B1CBD781-1861-4C27-AC2F-B82DD1AF8929}"/>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8" name="Picture 7">
            <a:extLst>
              <a:ext uri="{FF2B5EF4-FFF2-40B4-BE49-F238E27FC236}">
                <a16:creationId xmlns:a16="http://schemas.microsoft.com/office/drawing/2014/main" id="{8134F79B-19E4-4DEB-BA16-BB8BB3C47CD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9" name="Slide Number Placeholder 6">
            <a:extLst>
              <a:ext uri="{FF2B5EF4-FFF2-40B4-BE49-F238E27FC236}">
                <a16:creationId xmlns:a16="http://schemas.microsoft.com/office/drawing/2014/main" id="{D78D06FC-26E9-4EDB-A709-ACD88A616AC4}"/>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2161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61E0E94-3807-426A-9F14-AADB30B9C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3150"/>
          </a:xfrm>
          <a:prstGeom prst="rect">
            <a:avLst/>
          </a:prstGeom>
        </p:spPr>
      </p:pic>
      <p:sp>
        <p:nvSpPr>
          <p:cNvPr id="2" name="Title 1">
            <a:extLst>
              <a:ext uri="{FF2B5EF4-FFF2-40B4-BE49-F238E27FC236}">
                <a16:creationId xmlns:a16="http://schemas.microsoft.com/office/drawing/2014/main" id="{EA08F314-2868-4210-910A-9ED3EBC76285}"/>
              </a:ext>
            </a:extLst>
          </p:cNvPr>
          <p:cNvSpPr>
            <a:spLocks noGrp="1"/>
          </p:cNvSpPr>
          <p:nvPr>
            <p:ph type="title"/>
          </p:nvPr>
        </p:nvSpPr>
        <p:spPr/>
        <p:txBody>
          <a:bodyPr/>
          <a:lstStyle>
            <a:lvl1pPr>
              <a:defRPr>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226141D1-50B8-427E-8DBB-4DD0196D77C4}"/>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7" name="Picture 6">
            <a:extLst>
              <a:ext uri="{FF2B5EF4-FFF2-40B4-BE49-F238E27FC236}">
                <a16:creationId xmlns:a16="http://schemas.microsoft.com/office/drawing/2014/main" id="{7A0102A7-DA55-4DF9-9667-6AEB799075E3}"/>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8" name="Slide Number Placeholder 6">
            <a:extLst>
              <a:ext uri="{FF2B5EF4-FFF2-40B4-BE49-F238E27FC236}">
                <a16:creationId xmlns:a16="http://schemas.microsoft.com/office/drawing/2014/main" id="{9B5EE967-D217-45DF-B712-B8E999279EE8}"/>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4387810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E5D10A-94AC-420B-BC23-7980608ED2A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91989" y="562954"/>
            <a:ext cx="10058400" cy="95342"/>
          </a:xfrm>
          <a:prstGeom prst="rect">
            <a:avLst/>
          </a:prstGeom>
        </p:spPr>
      </p:pic>
      <p:sp>
        <p:nvSpPr>
          <p:cNvPr id="2" name="Title 1">
            <a:extLst>
              <a:ext uri="{FF2B5EF4-FFF2-40B4-BE49-F238E27FC236}">
                <a16:creationId xmlns:a16="http://schemas.microsoft.com/office/drawing/2014/main" id="{C516003A-805C-4298-B213-5D62B34ECD9F}"/>
              </a:ext>
            </a:extLst>
          </p:cNvPr>
          <p:cNvSpPr>
            <a:spLocks noGrp="1"/>
          </p:cNvSpPr>
          <p:nvPr>
            <p:ph type="title"/>
          </p:nvPr>
        </p:nvSpPr>
        <p:spPr>
          <a:xfrm>
            <a:off x="2163366" y="215109"/>
            <a:ext cx="7865268" cy="791032"/>
          </a:xfrm>
          <a:solidFill>
            <a:schemeClr val="bg1"/>
          </a:solidFill>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B1CBD781-1861-4C27-AC2F-B82DD1AF8929}"/>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8" name="Picture 7">
            <a:extLst>
              <a:ext uri="{FF2B5EF4-FFF2-40B4-BE49-F238E27FC236}">
                <a16:creationId xmlns:a16="http://schemas.microsoft.com/office/drawing/2014/main" id="{8134F79B-19E4-4DEB-BA16-BB8BB3C47CD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9" name="Slide Number Placeholder 6">
            <a:extLst>
              <a:ext uri="{FF2B5EF4-FFF2-40B4-BE49-F238E27FC236}">
                <a16:creationId xmlns:a16="http://schemas.microsoft.com/office/drawing/2014/main" id="{D78D06FC-26E9-4EDB-A709-ACD88A616AC4}"/>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939416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E3A12FC-A313-4B04-B1BC-625B1E439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3150"/>
          </a:xfrm>
          <a:prstGeom prst="rect">
            <a:avLst/>
          </a:prstGeom>
        </p:spPr>
      </p:pic>
      <p:sp>
        <p:nvSpPr>
          <p:cNvPr id="2" name="Title 1">
            <a:extLst>
              <a:ext uri="{FF2B5EF4-FFF2-40B4-BE49-F238E27FC236}">
                <a16:creationId xmlns:a16="http://schemas.microsoft.com/office/drawing/2014/main" id="{44FAF42A-5831-4B5B-8745-B7AB13BB3C63}"/>
              </a:ext>
            </a:extLst>
          </p:cNvPr>
          <p:cNvSpPr>
            <a:spLocks noGrp="1"/>
          </p:cNvSpPr>
          <p:nvPr>
            <p:ph type="title"/>
          </p:nvPr>
        </p:nvSpPr>
        <p:spPr/>
        <p:txBody>
          <a:bodyPr/>
          <a:lstStyle>
            <a:lvl1pPr>
              <a:defRPr>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18367D1-DD2A-447B-8F60-0A314D880A47}"/>
              </a:ext>
            </a:extLst>
          </p:cNvPr>
          <p:cNvSpPr>
            <a:spLocks noGrp="1"/>
          </p:cNvSpPr>
          <p:nvPr>
            <p:ph sz="half" idx="1"/>
          </p:nvPr>
        </p:nvSpPr>
        <p:spPr>
          <a:xfrm>
            <a:off x="838200" y="1437499"/>
            <a:ext cx="4869656" cy="4739464"/>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0328CCA8-D7AD-476C-8027-363D0AA17DF4}"/>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9" name="Picture 8">
            <a:extLst>
              <a:ext uri="{FF2B5EF4-FFF2-40B4-BE49-F238E27FC236}">
                <a16:creationId xmlns:a16="http://schemas.microsoft.com/office/drawing/2014/main" id="{45D6E607-97A9-440C-8A49-CAFAEED88E56}"/>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10" name="Slide Number Placeholder 6">
            <a:extLst>
              <a:ext uri="{FF2B5EF4-FFF2-40B4-BE49-F238E27FC236}">
                <a16:creationId xmlns:a16="http://schemas.microsoft.com/office/drawing/2014/main" id="{5C61A420-6E06-4A52-848A-26378148C386}"/>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Content Placeholder 2">
            <a:extLst>
              <a:ext uri="{FF2B5EF4-FFF2-40B4-BE49-F238E27FC236}">
                <a16:creationId xmlns:a16="http://schemas.microsoft.com/office/drawing/2014/main" id="{A2D8EB11-8735-478D-B685-3C88DCDF9769}"/>
              </a:ext>
            </a:extLst>
          </p:cNvPr>
          <p:cNvSpPr>
            <a:spLocks noGrp="1"/>
          </p:cNvSpPr>
          <p:nvPr>
            <p:ph sz="half" idx="10"/>
          </p:nvPr>
        </p:nvSpPr>
        <p:spPr>
          <a:xfrm>
            <a:off x="6484144" y="1437499"/>
            <a:ext cx="4869656" cy="4739464"/>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793287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E5D10A-94AC-420B-BC23-7980608ED2A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91989" y="562954"/>
            <a:ext cx="10058400" cy="95342"/>
          </a:xfrm>
          <a:prstGeom prst="rect">
            <a:avLst/>
          </a:prstGeom>
        </p:spPr>
      </p:pic>
      <p:sp>
        <p:nvSpPr>
          <p:cNvPr id="2" name="Title 1">
            <a:extLst>
              <a:ext uri="{FF2B5EF4-FFF2-40B4-BE49-F238E27FC236}">
                <a16:creationId xmlns:a16="http://schemas.microsoft.com/office/drawing/2014/main" id="{C516003A-805C-4298-B213-5D62B34ECD9F}"/>
              </a:ext>
            </a:extLst>
          </p:cNvPr>
          <p:cNvSpPr>
            <a:spLocks noGrp="1"/>
          </p:cNvSpPr>
          <p:nvPr>
            <p:ph type="title"/>
          </p:nvPr>
        </p:nvSpPr>
        <p:spPr>
          <a:xfrm>
            <a:off x="2163366" y="215109"/>
            <a:ext cx="7865268" cy="791032"/>
          </a:xfrm>
          <a:solidFill>
            <a:schemeClr val="bg1"/>
          </a:solidFill>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B1CBD781-1861-4C27-AC2F-B82DD1AF8929}"/>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8" name="Picture 7">
            <a:extLst>
              <a:ext uri="{FF2B5EF4-FFF2-40B4-BE49-F238E27FC236}">
                <a16:creationId xmlns:a16="http://schemas.microsoft.com/office/drawing/2014/main" id="{8134F79B-19E4-4DEB-BA16-BB8BB3C47CD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9" name="Slide Number Placeholder 6">
            <a:extLst>
              <a:ext uri="{FF2B5EF4-FFF2-40B4-BE49-F238E27FC236}">
                <a16:creationId xmlns:a16="http://schemas.microsoft.com/office/drawing/2014/main" id="{D78D06FC-26E9-4EDB-A709-ACD88A616AC4}"/>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Content Placeholder 2">
            <a:extLst>
              <a:ext uri="{FF2B5EF4-FFF2-40B4-BE49-F238E27FC236}">
                <a16:creationId xmlns:a16="http://schemas.microsoft.com/office/drawing/2014/main" id="{10659540-4F63-4933-9C10-828D9F2ED17F}"/>
              </a:ext>
            </a:extLst>
          </p:cNvPr>
          <p:cNvSpPr>
            <a:spLocks noGrp="1"/>
          </p:cNvSpPr>
          <p:nvPr>
            <p:ph sz="half" idx="1"/>
          </p:nvPr>
        </p:nvSpPr>
        <p:spPr>
          <a:xfrm>
            <a:off x="838200" y="1437499"/>
            <a:ext cx="4869656" cy="4739464"/>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7523CDED-C6A3-4F7F-A6EB-5AB5BAB5FD1E}"/>
              </a:ext>
            </a:extLst>
          </p:cNvPr>
          <p:cNvSpPr>
            <a:spLocks noGrp="1"/>
          </p:cNvSpPr>
          <p:nvPr>
            <p:ph sz="half" idx="10"/>
          </p:nvPr>
        </p:nvSpPr>
        <p:spPr>
          <a:xfrm>
            <a:off x="6484144" y="1437499"/>
            <a:ext cx="4869656" cy="4739464"/>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394157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AF8BBE-E219-42CA-A15D-055B1853BB17}"/>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6" name="Picture 5">
            <a:extLst>
              <a:ext uri="{FF2B5EF4-FFF2-40B4-BE49-F238E27FC236}">
                <a16:creationId xmlns:a16="http://schemas.microsoft.com/office/drawing/2014/main" id="{5D421B2C-28C1-47EE-B8C5-1A094A805609}"/>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7" name="Slide Number Placeholder 6">
            <a:extLst>
              <a:ext uri="{FF2B5EF4-FFF2-40B4-BE49-F238E27FC236}">
                <a16:creationId xmlns:a16="http://schemas.microsoft.com/office/drawing/2014/main" id="{0068FBBB-9BC1-4061-8632-B9414E9FA952}"/>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2131009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068FBBB-9BC1-4061-8632-B9414E9FA952}"/>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893623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8C7FEF-A26A-469B-BFEB-7031F54DAAB5}"/>
              </a:ext>
            </a:extLst>
          </p:cNvPr>
          <p:cNvSpPr>
            <a:spLocks noGrp="1"/>
          </p:cNvSpPr>
          <p:nvPr>
            <p:ph type="title"/>
          </p:nvPr>
        </p:nvSpPr>
        <p:spPr>
          <a:xfrm>
            <a:off x="838200" y="136525"/>
            <a:ext cx="10515600" cy="791032"/>
          </a:xfrm>
          <a:prstGeom prst="rect">
            <a:avLst/>
          </a:prstGeom>
        </p:spPr>
        <p:txBody>
          <a:bodyPr vert="horz" lIns="91440" tIns="45720" rIns="91440" bIns="45720" rtlCol="0" anchor="ctr" anchorCtr="1">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5A83C-1584-44C6-B0C8-EF64F18F5DC4}"/>
              </a:ext>
            </a:extLst>
          </p:cNvPr>
          <p:cNvSpPr>
            <a:spLocks noGrp="1"/>
          </p:cNvSpPr>
          <p:nvPr>
            <p:ph type="body" idx="1"/>
          </p:nvPr>
        </p:nvSpPr>
        <p:spPr>
          <a:xfrm>
            <a:off x="838200" y="1437499"/>
            <a:ext cx="10515600" cy="482757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6">
            <a:extLst>
              <a:ext uri="{FF2B5EF4-FFF2-40B4-BE49-F238E27FC236}">
                <a16:creationId xmlns:a16="http://schemas.microsoft.com/office/drawing/2014/main" id="{C355E5AF-66E7-4FE0-8CB9-2C14CC4E1713}"/>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425800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725" r:id="rId9"/>
    <p:sldLayoutId id="2147483699" r:id="rId10"/>
    <p:sldLayoutId id="2147483700" r:id="rId11"/>
    <p:sldLayoutId id="2147483701" r:id="rId12"/>
    <p:sldLayoutId id="2147483702" r:id="rId13"/>
    <p:sldLayoutId id="2147483703" r:id="rId14"/>
    <p:sldLayoutId id="2147483704" r:id="rId15"/>
    <p:sldLayoutId id="2147483720" r:id="rId16"/>
    <p:sldLayoutId id="2147483723" r:id="rId17"/>
    <p:sldLayoutId id="2147483705" r:id="rId18"/>
  </p:sldLayoutIdLst>
  <p:hf hdr="0" ftr="0" dt="0"/>
  <p:txStyles>
    <p:titleStyle>
      <a:lvl1pPr algn="ctr" defTabSz="914400" rtl="0" eaLnBrk="1" latinLnBrk="0" hangingPunct="1">
        <a:lnSpc>
          <a:spcPct val="90000"/>
        </a:lnSpc>
        <a:spcBef>
          <a:spcPct val="0"/>
        </a:spcBef>
        <a:buNone/>
        <a:defRPr sz="3000" kern="1200">
          <a:solidFill>
            <a:srgbClr val="424242"/>
          </a:solidFill>
          <a:latin typeface="Open Sans Semibold" panose="020B0706030804020204" pitchFamily="34" charset="0"/>
          <a:ea typeface="Open Sans Semibold" panose="020B0706030804020204" pitchFamily="34" charset="0"/>
          <a:cs typeface="Open Sans Semibold" panose="020B0706030804020204" pitchFamily="34" charset="0"/>
        </a:defRPr>
      </a:lvl1pPr>
    </p:titleStyle>
    <p:bodyStyle>
      <a:lvl1pPr marL="228600" indent="-228600" algn="l" defTabSz="914400" rtl="0" eaLnBrk="1" latinLnBrk="0" hangingPunct="1">
        <a:lnSpc>
          <a:spcPct val="100000"/>
        </a:lnSpc>
        <a:spcBef>
          <a:spcPts val="500"/>
        </a:spcBef>
        <a:spcAft>
          <a:spcPts val="500"/>
        </a:spcAft>
        <a:buFontTx/>
        <a:buBlip>
          <a:blip r:embed="rId20">
            <a:extLst>
              <a:ext uri="{96DAC541-7B7A-43D3-8B79-37D633B846F1}">
                <asvg:svgBlip xmlns:asvg="http://schemas.microsoft.com/office/drawing/2016/SVG/main" r:embed="rId21"/>
              </a:ext>
            </a:extLst>
          </a:blip>
        </a:buBlip>
        <a:defRPr sz="2400" kern="1200">
          <a:solidFill>
            <a:srgbClr val="424242"/>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685800" indent="-228600" algn="l" defTabSz="914400" rtl="0" eaLnBrk="1" latinLnBrk="0" hangingPunct="1">
        <a:lnSpc>
          <a:spcPct val="100000"/>
        </a:lnSpc>
        <a:spcBef>
          <a:spcPts val="500"/>
        </a:spcBef>
        <a:buClr>
          <a:srgbClr val="006BB3"/>
        </a:buClr>
        <a:buSzPct val="120000"/>
        <a:buFont typeface="Arial" panose="020B0604020202020204" pitchFamily="34" charset="0"/>
        <a:buChar char="•"/>
        <a:defRPr sz="20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subTitle" idx="1"/>
          </p:nvPr>
        </p:nvSpPr>
        <p:spPr>
          <a:xfrm>
            <a:off x="1054511" y="4792909"/>
            <a:ext cx="10243409" cy="1567251"/>
          </a:xfrm>
        </p:spPr>
        <p:txBody>
          <a:bodyPr>
            <a:normAutofit lnSpcReduction="10000"/>
          </a:bodyPr>
          <a:lstStyle/>
          <a:p>
            <a:r>
              <a:rPr lang="en-US" sz="3200" dirty="0"/>
              <a:t>Clean Code</a:t>
            </a:r>
          </a:p>
          <a:p>
            <a:r>
              <a:rPr lang="en-US" sz="3200" dirty="0"/>
              <a:t>By Robert (Bob) Martin</a:t>
            </a:r>
          </a:p>
          <a:p>
            <a:r>
              <a:rPr lang="en-US" sz="2200" dirty="0"/>
              <a:t>Presented by Ivan Pavlov</a:t>
            </a:r>
          </a:p>
        </p:txBody>
      </p:sp>
    </p:spTree>
    <p:extLst>
      <p:ext uri="{BB962C8B-B14F-4D97-AF65-F5344CB8AC3E}">
        <p14:creationId xmlns:p14="http://schemas.microsoft.com/office/powerpoint/2010/main" val="159607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3F037E-6773-461C-9182-AFDBA071E4B2}"/>
              </a:ext>
            </a:extLst>
          </p:cNvPr>
          <p:cNvSpPr>
            <a:spLocks noGrp="1"/>
          </p:cNvSpPr>
          <p:nvPr>
            <p:ph type="title"/>
          </p:nvPr>
        </p:nvSpPr>
        <p:spPr/>
        <p:txBody>
          <a:bodyPr/>
          <a:lstStyle/>
          <a:p>
            <a:r>
              <a:rPr lang="en-US" sz="3200" dirty="0"/>
              <a:t>Design Patterns</a:t>
            </a:r>
            <a:endParaRPr lang="en-US" dirty="0"/>
          </a:p>
        </p:txBody>
      </p:sp>
      <p:sp>
        <p:nvSpPr>
          <p:cNvPr id="4" name="Content Placeholder 3">
            <a:extLst>
              <a:ext uri="{FF2B5EF4-FFF2-40B4-BE49-F238E27FC236}">
                <a16:creationId xmlns:a16="http://schemas.microsoft.com/office/drawing/2014/main" id="{6D9EF8A8-20B2-41E3-881E-24D635D561F3}"/>
              </a:ext>
            </a:extLst>
          </p:cNvPr>
          <p:cNvSpPr>
            <a:spLocks noGrp="1"/>
          </p:cNvSpPr>
          <p:nvPr>
            <p:ph sz="half" idx="1"/>
          </p:nvPr>
        </p:nvSpPr>
        <p:spPr>
          <a:xfrm>
            <a:off x="119959" y="1367041"/>
            <a:ext cx="3445043" cy="5015894"/>
          </a:xfrm>
        </p:spPr>
        <p:txBody>
          <a:bodyPr>
            <a:normAutofit fontScale="55000" lnSpcReduction="20000"/>
          </a:bodyPr>
          <a:lstStyle/>
          <a:p>
            <a:r>
              <a:rPr lang="en-US" dirty="0"/>
              <a:t>abstract Shape{</a:t>
            </a:r>
          </a:p>
          <a:p>
            <a:r>
              <a:rPr lang="en-US" dirty="0"/>
              <a:t>    id</a:t>
            </a:r>
          </a:p>
          <a:p>
            <a:r>
              <a:rPr lang="en-US" dirty="0"/>
              <a:t>    draw()</a:t>
            </a:r>
          </a:p>
          <a:p>
            <a:r>
              <a:rPr lang="en-US" dirty="0"/>
              <a:t>    clone()</a:t>
            </a:r>
          </a:p>
          <a:p>
            <a:r>
              <a:rPr lang="en-US" dirty="0"/>
              <a:t>    </a:t>
            </a:r>
            <a:r>
              <a:rPr lang="en-US" dirty="0" err="1"/>
              <a:t>setId</a:t>
            </a:r>
            <a:r>
              <a:rPr lang="en-US" dirty="0"/>
              <a:t>()</a:t>
            </a:r>
          </a:p>
          <a:p>
            <a:r>
              <a:rPr lang="en-US" dirty="0"/>
              <a:t>}</a:t>
            </a:r>
          </a:p>
          <a:p>
            <a:r>
              <a:rPr lang="en-US" dirty="0"/>
              <a:t>class Rectangle implements Shape{</a:t>
            </a:r>
          </a:p>
          <a:p>
            <a:r>
              <a:rPr lang="en-US" dirty="0"/>
              <a:t>    draw(){</a:t>
            </a:r>
          </a:p>
          <a:p>
            <a:r>
              <a:rPr lang="en-US" dirty="0"/>
              <a:t>        Draw rectangle</a:t>
            </a:r>
          </a:p>
          <a:p>
            <a:r>
              <a:rPr lang="en-US" dirty="0"/>
              <a:t>    }</a:t>
            </a:r>
          </a:p>
          <a:p>
            <a:r>
              <a:rPr lang="en-US" dirty="0"/>
              <a:t>}</a:t>
            </a:r>
          </a:p>
          <a:p>
            <a:r>
              <a:rPr lang="en-US" dirty="0"/>
              <a:t>class Square implements Shape{</a:t>
            </a:r>
          </a:p>
          <a:p>
            <a:r>
              <a:rPr lang="en-US" dirty="0"/>
              <a:t>    draw(){</a:t>
            </a:r>
          </a:p>
          <a:p>
            <a:r>
              <a:rPr lang="en-US" dirty="0"/>
              <a:t>        Draw square</a:t>
            </a:r>
          </a:p>
          <a:p>
            <a:r>
              <a:rPr lang="en-US" dirty="0"/>
              <a:t>    }</a:t>
            </a:r>
          </a:p>
          <a:p>
            <a:r>
              <a:rPr lang="en-US" dirty="0"/>
              <a:t>}</a:t>
            </a:r>
          </a:p>
          <a:p>
            <a:endParaRPr lang="en-US" dirty="0"/>
          </a:p>
        </p:txBody>
      </p:sp>
      <p:sp>
        <p:nvSpPr>
          <p:cNvPr id="6" name="Title 2">
            <a:extLst>
              <a:ext uri="{FF2B5EF4-FFF2-40B4-BE49-F238E27FC236}">
                <a16:creationId xmlns:a16="http://schemas.microsoft.com/office/drawing/2014/main" id="{850AA2B2-AA04-4B36-89CB-61898BDD6BDA}"/>
              </a:ext>
            </a:extLst>
          </p:cNvPr>
          <p:cNvSpPr txBox="1">
            <a:spLocks/>
          </p:cNvSpPr>
          <p:nvPr/>
        </p:nvSpPr>
        <p:spPr>
          <a:xfrm>
            <a:off x="6580563" y="2213659"/>
            <a:ext cx="4635305" cy="2740306"/>
          </a:xfrm>
          <a:prstGeom prst="rect">
            <a:avLst/>
          </a:prstGeom>
        </p:spPr>
        <p:txBody>
          <a:bodyPr vert="horz" lIns="91440" tIns="45720" rIns="91440" bIns="45720" rtlCol="0" anchor="ctr" anchorCtr="1">
            <a:normAutofit/>
          </a:bodyPr>
          <a:lstStyle>
            <a:lvl1pPr algn="ctr" defTabSz="914400" rtl="0" eaLnBrk="1" latinLnBrk="0" hangingPunct="1">
              <a:lnSpc>
                <a:spcPct val="90000"/>
              </a:lnSpc>
              <a:spcBef>
                <a:spcPct val="0"/>
              </a:spcBef>
              <a:buNone/>
              <a:defRPr sz="3000" kern="12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sz="3200" dirty="0">
                <a:solidFill>
                  <a:schemeClr val="tx1"/>
                </a:solidFill>
              </a:rPr>
              <a:t>Prototype Design Pattern</a:t>
            </a:r>
            <a:endParaRPr lang="en-US" dirty="0">
              <a:solidFill>
                <a:schemeClr val="tx1"/>
              </a:solidFill>
            </a:endParaRPr>
          </a:p>
        </p:txBody>
      </p:sp>
      <p:sp>
        <p:nvSpPr>
          <p:cNvPr id="5" name="Content Placeholder 3">
            <a:extLst>
              <a:ext uri="{FF2B5EF4-FFF2-40B4-BE49-F238E27FC236}">
                <a16:creationId xmlns:a16="http://schemas.microsoft.com/office/drawing/2014/main" id="{44FBA09C-2BF3-49F1-9F1D-975AB38E40AE}"/>
              </a:ext>
            </a:extLst>
          </p:cNvPr>
          <p:cNvSpPr txBox="1">
            <a:spLocks/>
          </p:cNvSpPr>
          <p:nvPr/>
        </p:nvSpPr>
        <p:spPr>
          <a:xfrm>
            <a:off x="3565002" y="1373331"/>
            <a:ext cx="3252893" cy="534814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00000"/>
              </a:lnSpc>
              <a:spcBef>
                <a:spcPts val="500"/>
              </a:spcBef>
              <a:spcAft>
                <a:spcPts val="500"/>
              </a:spcAft>
              <a:buFontTx/>
              <a:buBlip>
                <a:blip r:embed="rId3">
                  <a:extLst>
                    <a:ext uri="{96DAC541-7B7A-43D3-8B79-37D633B846F1}">
                      <asvg:svgBlip xmlns:asvg="http://schemas.microsoft.com/office/drawing/2016/SVG/main" r:embed="rId4"/>
                    </a:ext>
                  </a:extLst>
                </a:blip>
              </a:buBlip>
              <a:defRPr sz="2400" kern="1200">
                <a:solidFill>
                  <a:srgbClr val="424242"/>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685800" indent="-228600" algn="l" defTabSz="914400" rtl="0" eaLnBrk="1" latinLnBrk="0" hangingPunct="1">
              <a:lnSpc>
                <a:spcPct val="100000"/>
              </a:lnSpc>
              <a:spcBef>
                <a:spcPts val="500"/>
              </a:spcBef>
              <a:buClr>
                <a:srgbClr val="006BB3"/>
              </a:buClr>
              <a:buSzPct val="120000"/>
              <a:buFont typeface="Arial" panose="020B0604020202020204" pitchFamily="34" charset="0"/>
              <a:buChar char="•"/>
              <a:defRPr sz="20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 </a:t>
            </a:r>
            <a:r>
              <a:rPr lang="en-US" dirty="0" err="1"/>
              <a:t>ShapeCashe</a:t>
            </a:r>
            <a:r>
              <a:rPr lang="en-US" dirty="0"/>
              <a:t>{</a:t>
            </a:r>
          </a:p>
          <a:p>
            <a:r>
              <a:rPr lang="en-US" dirty="0"/>
              <a:t>    shapes</a:t>
            </a:r>
          </a:p>
          <a:p>
            <a:r>
              <a:rPr lang="en-US" dirty="0"/>
              <a:t>    </a:t>
            </a:r>
            <a:r>
              <a:rPr lang="en-US" dirty="0" err="1"/>
              <a:t>getShape</a:t>
            </a:r>
            <a:r>
              <a:rPr lang="en-US" dirty="0"/>
              <a:t>(</a:t>
            </a:r>
            <a:r>
              <a:rPr lang="en-US" dirty="0" err="1"/>
              <a:t>shape,shapeID</a:t>
            </a:r>
            <a:r>
              <a:rPr lang="en-US" dirty="0"/>
              <a:t>){</a:t>
            </a:r>
          </a:p>
          <a:p>
            <a:r>
              <a:rPr lang="en-US" dirty="0"/>
              <a:t>        shape = get(</a:t>
            </a:r>
            <a:r>
              <a:rPr lang="en-US" dirty="0" err="1"/>
              <a:t>shapeID</a:t>
            </a:r>
            <a:r>
              <a:rPr lang="en-US" dirty="0"/>
              <a:t>)</a:t>
            </a:r>
          </a:p>
          <a:p>
            <a:r>
              <a:rPr lang="en-US" dirty="0"/>
              <a:t>        return clone(shape)</a:t>
            </a:r>
          </a:p>
          <a:p>
            <a:r>
              <a:rPr lang="en-US" dirty="0"/>
              <a:t>    }</a:t>
            </a:r>
          </a:p>
          <a:p>
            <a:r>
              <a:rPr lang="en-US" dirty="0"/>
              <a:t>    static </a:t>
            </a:r>
            <a:r>
              <a:rPr lang="en-US" dirty="0" err="1"/>
              <a:t>loadShapes</a:t>
            </a:r>
            <a:r>
              <a:rPr lang="en-US" dirty="0"/>
              <a:t>(){</a:t>
            </a:r>
          </a:p>
          <a:p>
            <a:r>
              <a:rPr lang="en-US" dirty="0"/>
              <a:t>        rectangle = new Rectangle</a:t>
            </a:r>
          </a:p>
          <a:p>
            <a:r>
              <a:rPr lang="en-US" dirty="0"/>
              <a:t>        shapes push(rectangle)</a:t>
            </a:r>
          </a:p>
          <a:p>
            <a:r>
              <a:rPr lang="en-US" dirty="0"/>
              <a:t>        square = new Square</a:t>
            </a:r>
          </a:p>
          <a:p>
            <a:r>
              <a:rPr lang="en-US" dirty="0"/>
              <a:t>        shapes push(square)</a:t>
            </a:r>
          </a:p>
          <a:p>
            <a:r>
              <a:rPr lang="en-US" dirty="0"/>
              <a:t>    }</a:t>
            </a:r>
          </a:p>
          <a:p>
            <a:r>
              <a:rPr lang="en-US" dirty="0"/>
              <a:t>}</a:t>
            </a:r>
          </a:p>
          <a:p>
            <a:r>
              <a:rPr lang="en-US" dirty="0"/>
              <a:t>class </a:t>
            </a:r>
            <a:r>
              <a:rPr lang="en-US" dirty="0" err="1"/>
              <a:t>PrototypeShapes</a:t>
            </a:r>
            <a:r>
              <a:rPr lang="en-US" dirty="0"/>
              <a:t>(){</a:t>
            </a:r>
          </a:p>
          <a:p>
            <a:r>
              <a:rPr lang="en-US" dirty="0"/>
              <a:t>    </a:t>
            </a:r>
            <a:r>
              <a:rPr lang="en-US" dirty="0" err="1"/>
              <a:t>ShapeCashe.loadShapes</a:t>
            </a:r>
            <a:r>
              <a:rPr lang="en-US" dirty="0"/>
              <a:t>()</a:t>
            </a:r>
          </a:p>
          <a:p>
            <a:r>
              <a:rPr lang="en-US" dirty="0"/>
              <a:t>    if </a:t>
            </a:r>
            <a:r>
              <a:rPr lang="en-US" dirty="0" err="1"/>
              <a:t>user.input</a:t>
            </a:r>
            <a:r>
              <a:rPr lang="en-US" dirty="0"/>
              <a:t> = rectangle{</a:t>
            </a:r>
          </a:p>
          <a:p>
            <a:r>
              <a:rPr lang="en-US" dirty="0"/>
              <a:t>        return </a:t>
            </a:r>
            <a:r>
              <a:rPr lang="en-US" dirty="0" err="1"/>
              <a:t>ShapeCashe.get</a:t>
            </a:r>
            <a:r>
              <a:rPr lang="en-US" dirty="0"/>
              <a:t>(</a:t>
            </a:r>
            <a:r>
              <a:rPr lang="en-US" dirty="0" err="1"/>
              <a:t>rectangleID</a:t>
            </a:r>
            <a:r>
              <a:rPr lang="en-US" dirty="0"/>
              <a:t>)</a:t>
            </a:r>
          </a:p>
          <a:p>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169201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838200" y="136525"/>
            <a:ext cx="10515600" cy="791032"/>
          </a:xfrm>
          <a:prstGeom prst="rect">
            <a:avLst/>
          </a:prstGeom>
        </p:spPr>
        <p:txBody>
          <a:bodyPr anchor="ctr">
            <a:normAutofit/>
          </a:bodyPr>
          <a:lstStyle/>
          <a:p>
            <a:r>
              <a:rPr lang="en-US"/>
              <a:t>Adapter</a:t>
            </a:r>
            <a:r>
              <a:rPr lang="en-US" dirty="0"/>
              <a:t> </a:t>
            </a:r>
            <a:r>
              <a:rPr lang="en-US"/>
              <a:t>Design Pattern</a:t>
            </a:r>
          </a:p>
        </p:txBody>
      </p:sp>
      <p:pic>
        <p:nvPicPr>
          <p:cNvPr id="1028" name="Picture 4" descr="A screenshot of a cell phone&#10;&#10;Description automatically generated">
            <a:extLst>
              <a:ext uri="{FF2B5EF4-FFF2-40B4-BE49-F238E27FC236}">
                <a16:creationId xmlns:a16="http://schemas.microsoft.com/office/drawing/2014/main" id="{A7C851A3-1CB5-4149-963F-4B034D83C51D}"/>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tretch>
            <a:fillRect/>
          </a:stretch>
        </p:blipFill>
        <p:spPr bwMode="auto">
          <a:xfrm>
            <a:off x="1541687" y="1437499"/>
            <a:ext cx="9108625" cy="4827570"/>
          </a:xfrm>
          <a:prstGeom prst="rect">
            <a:avLst/>
          </a:prstGeom>
          <a:solidFill>
            <a:srgbClr val="FFFFFF"/>
          </a:solidFill>
        </p:spPr>
      </p:pic>
    </p:spTree>
    <p:extLst>
      <p:ext uri="{BB962C8B-B14F-4D97-AF65-F5344CB8AC3E}">
        <p14:creationId xmlns:p14="http://schemas.microsoft.com/office/powerpoint/2010/main" val="191610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3F037E-6773-461C-9182-AFDBA071E4B2}"/>
              </a:ext>
            </a:extLst>
          </p:cNvPr>
          <p:cNvSpPr>
            <a:spLocks noGrp="1"/>
          </p:cNvSpPr>
          <p:nvPr>
            <p:ph type="title"/>
          </p:nvPr>
        </p:nvSpPr>
        <p:spPr/>
        <p:txBody>
          <a:bodyPr/>
          <a:lstStyle/>
          <a:p>
            <a:r>
              <a:rPr lang="en-US" sz="3200" dirty="0"/>
              <a:t>Design Patterns</a:t>
            </a:r>
            <a:endParaRPr lang="en-US" dirty="0"/>
          </a:p>
        </p:txBody>
      </p:sp>
      <p:sp>
        <p:nvSpPr>
          <p:cNvPr id="4" name="Content Placeholder 3">
            <a:extLst>
              <a:ext uri="{FF2B5EF4-FFF2-40B4-BE49-F238E27FC236}">
                <a16:creationId xmlns:a16="http://schemas.microsoft.com/office/drawing/2014/main" id="{6D9EF8A8-20B2-41E3-881E-24D635D561F3}"/>
              </a:ext>
            </a:extLst>
          </p:cNvPr>
          <p:cNvSpPr>
            <a:spLocks noGrp="1"/>
          </p:cNvSpPr>
          <p:nvPr>
            <p:ph sz="half" idx="1"/>
          </p:nvPr>
        </p:nvSpPr>
        <p:spPr>
          <a:xfrm>
            <a:off x="838200" y="1230683"/>
            <a:ext cx="4484125" cy="5627317"/>
          </a:xfrm>
        </p:spPr>
        <p:txBody>
          <a:bodyPr>
            <a:normAutofit fontScale="47500" lnSpcReduction="20000"/>
          </a:bodyPr>
          <a:lstStyle/>
          <a:p>
            <a:r>
              <a:rPr lang="en-US" dirty="0"/>
              <a:t>class Facebook {</a:t>
            </a:r>
          </a:p>
          <a:p>
            <a:r>
              <a:rPr lang="en-US" dirty="0"/>
              <a:t>    function </a:t>
            </a:r>
            <a:r>
              <a:rPr lang="en-US" dirty="0" err="1"/>
              <a:t>postToWall</a:t>
            </a:r>
            <a:r>
              <a:rPr lang="en-US" dirty="0"/>
              <a:t>(){ </a:t>
            </a:r>
          </a:p>
          <a:p>
            <a:r>
              <a:rPr lang="en-US" dirty="0"/>
              <a:t>        print "Post something";</a:t>
            </a:r>
          </a:p>
          <a:p>
            <a:r>
              <a:rPr lang="en-US" dirty="0"/>
              <a:t>    }</a:t>
            </a:r>
          </a:p>
          <a:p>
            <a:r>
              <a:rPr lang="en-US" dirty="0"/>
              <a:t>}</a:t>
            </a:r>
          </a:p>
          <a:p>
            <a:r>
              <a:rPr lang="en-US" dirty="0"/>
              <a:t>interface </a:t>
            </a:r>
            <a:r>
              <a:rPr lang="en-US" dirty="0" err="1"/>
              <a:t>SocialMediaAdapter</a:t>
            </a:r>
            <a:r>
              <a:rPr lang="en-US" dirty="0"/>
              <a:t>{</a:t>
            </a:r>
          </a:p>
          <a:p>
            <a:r>
              <a:rPr lang="en-US" dirty="0"/>
              <a:t>    function post(msg);</a:t>
            </a:r>
          </a:p>
          <a:p>
            <a:r>
              <a:rPr lang="en-US" dirty="0"/>
              <a:t>}</a:t>
            </a:r>
          </a:p>
          <a:p>
            <a:r>
              <a:rPr lang="en-US" dirty="0"/>
              <a:t>class </a:t>
            </a:r>
            <a:r>
              <a:rPr lang="en-US" dirty="0" err="1"/>
              <a:t>FacebookAdapter</a:t>
            </a:r>
            <a:r>
              <a:rPr lang="en-US" dirty="0"/>
              <a:t> implements </a:t>
            </a:r>
            <a:r>
              <a:rPr lang="en-US" dirty="0" err="1"/>
              <a:t>SocialMediaAdapter</a:t>
            </a:r>
            <a:r>
              <a:rPr lang="en-US" dirty="0"/>
              <a:t>{</a:t>
            </a:r>
          </a:p>
          <a:p>
            <a:r>
              <a:rPr lang="en-US" dirty="0"/>
              <a:t>    private </a:t>
            </a:r>
            <a:r>
              <a:rPr lang="en-US" dirty="0" err="1"/>
              <a:t>facebook</a:t>
            </a:r>
            <a:r>
              <a:rPr lang="en-US" dirty="0"/>
              <a:t>;</a:t>
            </a:r>
          </a:p>
          <a:p>
            <a:r>
              <a:rPr lang="en-US" dirty="0"/>
              <a:t>    public function __construct(Facebook $</a:t>
            </a:r>
            <a:r>
              <a:rPr lang="en-US" dirty="0" err="1"/>
              <a:t>facebook</a:t>
            </a:r>
            <a:r>
              <a:rPr lang="en-US" dirty="0"/>
              <a:t>){</a:t>
            </a:r>
          </a:p>
          <a:p>
            <a:r>
              <a:rPr lang="en-US" dirty="0"/>
              <a:t>        this </a:t>
            </a:r>
            <a:r>
              <a:rPr lang="en-US" dirty="0" err="1"/>
              <a:t>facebook</a:t>
            </a:r>
            <a:r>
              <a:rPr lang="en-US" dirty="0"/>
              <a:t> = </a:t>
            </a:r>
            <a:r>
              <a:rPr lang="en-US" dirty="0" err="1"/>
              <a:t>facebook</a:t>
            </a:r>
            <a:r>
              <a:rPr lang="en-US" dirty="0"/>
              <a:t>;</a:t>
            </a:r>
          </a:p>
          <a:p>
            <a:r>
              <a:rPr lang="en-US" dirty="0"/>
              <a:t>    }</a:t>
            </a:r>
          </a:p>
          <a:p>
            <a:r>
              <a:rPr lang="en-US" dirty="0"/>
              <a:t>    public function post(msg){</a:t>
            </a:r>
          </a:p>
          <a:p>
            <a:r>
              <a:rPr lang="en-US" dirty="0"/>
              <a:t>        this </a:t>
            </a:r>
            <a:r>
              <a:rPr lang="en-US" dirty="0" err="1"/>
              <a:t>facebook.postToWall</a:t>
            </a:r>
            <a:r>
              <a:rPr lang="en-US" dirty="0"/>
              <a:t>(msg);</a:t>
            </a:r>
          </a:p>
          <a:p>
            <a:r>
              <a:rPr lang="en-US" dirty="0"/>
              <a:t>    }</a:t>
            </a:r>
          </a:p>
          <a:p>
            <a:r>
              <a:rPr lang="en-US" dirty="0"/>
              <a:t>}</a:t>
            </a:r>
          </a:p>
          <a:p>
            <a:r>
              <a:rPr lang="en-US" dirty="0" err="1"/>
              <a:t>facebook</a:t>
            </a:r>
            <a:r>
              <a:rPr lang="en-US" dirty="0"/>
              <a:t> = new </a:t>
            </a:r>
            <a:r>
              <a:rPr lang="en-US" dirty="0" err="1"/>
              <a:t>FacebookAdapter</a:t>
            </a:r>
            <a:r>
              <a:rPr lang="en-US" dirty="0"/>
              <a:t>(new Facebook());</a:t>
            </a:r>
          </a:p>
          <a:p>
            <a:r>
              <a:rPr lang="en-US" dirty="0"/>
              <a:t>msg = </a:t>
            </a:r>
            <a:r>
              <a:rPr lang="en-US" dirty="0" err="1"/>
              <a:t>getMessageFromUser</a:t>
            </a:r>
            <a:r>
              <a:rPr lang="en-US" dirty="0"/>
              <a:t>();</a:t>
            </a:r>
          </a:p>
          <a:p>
            <a:r>
              <a:rPr lang="en-US" dirty="0"/>
              <a:t>....</a:t>
            </a:r>
          </a:p>
        </p:txBody>
      </p:sp>
      <p:sp>
        <p:nvSpPr>
          <p:cNvPr id="6" name="Title 2">
            <a:extLst>
              <a:ext uri="{FF2B5EF4-FFF2-40B4-BE49-F238E27FC236}">
                <a16:creationId xmlns:a16="http://schemas.microsoft.com/office/drawing/2014/main" id="{850AA2B2-AA04-4B36-89CB-61898BDD6BDA}"/>
              </a:ext>
            </a:extLst>
          </p:cNvPr>
          <p:cNvSpPr txBox="1">
            <a:spLocks/>
          </p:cNvSpPr>
          <p:nvPr/>
        </p:nvSpPr>
        <p:spPr>
          <a:xfrm>
            <a:off x="6580563" y="2213659"/>
            <a:ext cx="4635305" cy="2740306"/>
          </a:xfrm>
          <a:prstGeom prst="rect">
            <a:avLst/>
          </a:prstGeom>
        </p:spPr>
        <p:txBody>
          <a:bodyPr vert="horz" lIns="91440" tIns="45720" rIns="91440" bIns="45720" rtlCol="0" anchor="ctr" anchorCtr="1">
            <a:normAutofit/>
          </a:bodyPr>
          <a:lstStyle>
            <a:lvl1pPr algn="ctr" defTabSz="914400" rtl="0" eaLnBrk="1" latinLnBrk="0" hangingPunct="1">
              <a:lnSpc>
                <a:spcPct val="90000"/>
              </a:lnSpc>
              <a:spcBef>
                <a:spcPct val="0"/>
              </a:spcBef>
              <a:buNone/>
              <a:defRPr sz="3000" kern="12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sz="3200" dirty="0">
                <a:solidFill>
                  <a:schemeClr val="tx1"/>
                </a:solidFill>
              </a:rPr>
              <a:t>Adapter Design Pattern</a:t>
            </a:r>
            <a:endParaRPr lang="en-US" dirty="0">
              <a:solidFill>
                <a:schemeClr val="tx1"/>
              </a:solidFill>
            </a:endParaRPr>
          </a:p>
        </p:txBody>
      </p:sp>
    </p:spTree>
    <p:extLst>
      <p:ext uri="{BB962C8B-B14F-4D97-AF65-F5344CB8AC3E}">
        <p14:creationId xmlns:p14="http://schemas.microsoft.com/office/powerpoint/2010/main" val="43730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838200" y="136525"/>
            <a:ext cx="10515600" cy="791032"/>
          </a:xfrm>
          <a:prstGeom prst="rect">
            <a:avLst/>
          </a:prstGeom>
        </p:spPr>
        <p:txBody>
          <a:bodyPr anchor="ctr">
            <a:normAutofit/>
          </a:bodyPr>
          <a:lstStyle/>
          <a:p>
            <a:r>
              <a:rPr lang="en-US" dirty="0"/>
              <a:t>Decorator Design Pattern</a:t>
            </a:r>
          </a:p>
        </p:txBody>
      </p:sp>
      <p:pic>
        <p:nvPicPr>
          <p:cNvPr id="3" name="Picture 2">
            <a:extLst>
              <a:ext uri="{FF2B5EF4-FFF2-40B4-BE49-F238E27FC236}">
                <a16:creationId xmlns:a16="http://schemas.microsoft.com/office/drawing/2014/main" id="{9518D095-2B1B-433F-8A50-E2EBA0D7C2E5}"/>
              </a:ext>
            </a:extLst>
          </p:cNvPr>
          <p:cNvPicPr>
            <a:picLocks noChangeAspect="1"/>
          </p:cNvPicPr>
          <p:nvPr/>
        </p:nvPicPr>
        <p:blipFill>
          <a:blip r:embed="rId3"/>
          <a:stretch>
            <a:fillRect/>
          </a:stretch>
        </p:blipFill>
        <p:spPr>
          <a:xfrm>
            <a:off x="1707096" y="1588554"/>
            <a:ext cx="7808804" cy="4562976"/>
          </a:xfrm>
          <a:prstGeom prst="rect">
            <a:avLst/>
          </a:prstGeom>
        </p:spPr>
      </p:pic>
    </p:spTree>
    <p:extLst>
      <p:ext uri="{BB962C8B-B14F-4D97-AF65-F5344CB8AC3E}">
        <p14:creationId xmlns:p14="http://schemas.microsoft.com/office/powerpoint/2010/main" val="541716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2163366" y="215109"/>
            <a:ext cx="7865268" cy="791032"/>
          </a:xfrm>
          <a:prstGeom prst="rect">
            <a:avLst/>
          </a:prstGeom>
          <a:solidFill>
            <a:schemeClr val="bg1"/>
          </a:solidFill>
        </p:spPr>
        <p:txBody>
          <a:bodyPr anchor="ctr">
            <a:normAutofit/>
          </a:bodyPr>
          <a:lstStyle/>
          <a:p>
            <a:r>
              <a:rPr lang="en-US" dirty="0"/>
              <a:t>Decorator Design Pattern</a:t>
            </a:r>
          </a:p>
        </p:txBody>
      </p:sp>
      <p:sp>
        <p:nvSpPr>
          <p:cNvPr id="4" name="Content Placeholder 3">
            <a:extLst>
              <a:ext uri="{FF2B5EF4-FFF2-40B4-BE49-F238E27FC236}">
                <a16:creationId xmlns:a16="http://schemas.microsoft.com/office/drawing/2014/main" id="{FC185D8F-13A9-4820-A467-1CA8C53C0B7C}"/>
              </a:ext>
            </a:extLst>
          </p:cNvPr>
          <p:cNvSpPr>
            <a:spLocks noGrp="1"/>
          </p:cNvSpPr>
          <p:nvPr>
            <p:ph idx="1"/>
          </p:nvPr>
        </p:nvSpPr>
        <p:spPr>
          <a:xfrm>
            <a:off x="838200" y="1437499"/>
            <a:ext cx="4023167" cy="4827570"/>
          </a:xfrm>
          <a:prstGeom prst="rect">
            <a:avLst/>
          </a:prstGeom>
        </p:spPr>
        <p:txBody>
          <a:bodyPr>
            <a:normAutofit/>
          </a:bodyPr>
          <a:lstStyle/>
          <a:p>
            <a:pPr>
              <a:lnSpc>
                <a:spcPct val="90000"/>
              </a:lnSpc>
            </a:pPr>
            <a:r>
              <a:rPr lang="en-US" sz="1100"/>
              <a:t>interface shape{</a:t>
            </a:r>
          </a:p>
          <a:p>
            <a:pPr>
              <a:lnSpc>
                <a:spcPct val="90000"/>
              </a:lnSpc>
            </a:pPr>
            <a:r>
              <a:rPr lang="en-US" sz="1100"/>
              <a:t>    public draw()</a:t>
            </a:r>
          </a:p>
          <a:p>
            <a:pPr>
              <a:lnSpc>
                <a:spcPct val="90000"/>
              </a:lnSpc>
            </a:pPr>
            <a:r>
              <a:rPr lang="en-US" sz="1100"/>
              <a:t>}</a:t>
            </a:r>
          </a:p>
          <a:p>
            <a:pPr>
              <a:lnSpc>
                <a:spcPct val="90000"/>
              </a:lnSpc>
            </a:pPr>
            <a:r>
              <a:rPr lang="en-US" sz="1100"/>
              <a:t>class Rectangle implements Shape{</a:t>
            </a:r>
          </a:p>
          <a:p>
            <a:pPr>
              <a:lnSpc>
                <a:spcPct val="90000"/>
              </a:lnSpc>
            </a:pPr>
            <a:r>
              <a:rPr lang="en-US" sz="1100"/>
              <a:t>    public draw()</a:t>
            </a:r>
          </a:p>
          <a:p>
            <a:pPr>
              <a:lnSpc>
                <a:spcPct val="90000"/>
              </a:lnSpc>
            </a:pPr>
            <a:r>
              <a:rPr lang="en-US" sz="1100"/>
              <a:t>}</a:t>
            </a:r>
          </a:p>
          <a:p>
            <a:pPr>
              <a:lnSpc>
                <a:spcPct val="90000"/>
              </a:lnSpc>
            </a:pPr>
            <a:r>
              <a:rPr lang="en-US" sz="1100"/>
              <a:t>class Circle implements Shape{</a:t>
            </a:r>
          </a:p>
          <a:p>
            <a:pPr>
              <a:lnSpc>
                <a:spcPct val="90000"/>
              </a:lnSpc>
            </a:pPr>
            <a:r>
              <a:rPr lang="en-US" sz="1100"/>
              <a:t>    public draw()</a:t>
            </a:r>
          </a:p>
          <a:p>
            <a:pPr>
              <a:lnSpc>
                <a:spcPct val="90000"/>
              </a:lnSpc>
            </a:pPr>
            <a:r>
              <a:rPr lang="en-US" sz="1100"/>
              <a:t>}</a:t>
            </a:r>
          </a:p>
          <a:p>
            <a:pPr>
              <a:lnSpc>
                <a:spcPct val="90000"/>
              </a:lnSpc>
            </a:pPr>
            <a:r>
              <a:rPr lang="en-US" sz="1100"/>
              <a:t>abstract class </a:t>
            </a:r>
            <a:r>
              <a:rPr lang="en-US" sz="1100" err="1"/>
              <a:t>ShapeDecorator</a:t>
            </a:r>
            <a:r>
              <a:rPr lang="en-US" sz="1100"/>
              <a:t> implements Shape{</a:t>
            </a:r>
          </a:p>
          <a:p>
            <a:pPr>
              <a:lnSpc>
                <a:spcPct val="90000"/>
              </a:lnSpc>
            </a:pPr>
            <a:r>
              <a:rPr lang="en-US" sz="1100"/>
              <a:t>    protected Shape </a:t>
            </a:r>
            <a:r>
              <a:rPr lang="en-US" sz="1100" err="1"/>
              <a:t>decoratedShape</a:t>
            </a:r>
            <a:r>
              <a:rPr lang="en-US" sz="1100"/>
              <a:t>;</a:t>
            </a:r>
          </a:p>
          <a:p>
            <a:pPr>
              <a:lnSpc>
                <a:spcPct val="90000"/>
              </a:lnSpc>
            </a:pPr>
            <a:r>
              <a:rPr lang="en-US" sz="1100"/>
              <a:t>    construct(Shape </a:t>
            </a:r>
            <a:r>
              <a:rPr lang="en-US" sz="1100" err="1"/>
              <a:t>decoratedShape</a:t>
            </a:r>
            <a:r>
              <a:rPr lang="en-US" sz="1100"/>
              <a:t>){</a:t>
            </a:r>
          </a:p>
          <a:p>
            <a:pPr>
              <a:lnSpc>
                <a:spcPct val="90000"/>
              </a:lnSpc>
            </a:pPr>
            <a:r>
              <a:rPr lang="en-US" sz="1100"/>
              <a:t>        this </a:t>
            </a:r>
            <a:r>
              <a:rPr lang="en-US" sz="1100" err="1"/>
              <a:t>decoratedShape</a:t>
            </a:r>
            <a:r>
              <a:rPr lang="en-US" sz="1100"/>
              <a:t> = </a:t>
            </a:r>
            <a:r>
              <a:rPr lang="en-US" sz="1100" err="1"/>
              <a:t>decoratedShape</a:t>
            </a:r>
            <a:endParaRPr lang="en-US" sz="1100"/>
          </a:p>
          <a:p>
            <a:pPr>
              <a:lnSpc>
                <a:spcPct val="90000"/>
              </a:lnSpc>
            </a:pPr>
            <a:r>
              <a:rPr lang="en-US" sz="1100"/>
              <a:t>    }</a:t>
            </a:r>
          </a:p>
          <a:p>
            <a:pPr>
              <a:lnSpc>
                <a:spcPct val="90000"/>
              </a:lnSpc>
            </a:pPr>
            <a:r>
              <a:rPr lang="en-US" sz="1100"/>
              <a:t>    public draw()</a:t>
            </a:r>
          </a:p>
          <a:p>
            <a:pPr>
              <a:lnSpc>
                <a:spcPct val="90000"/>
              </a:lnSpc>
            </a:pPr>
            <a:r>
              <a:rPr lang="en-US" sz="1100"/>
              <a:t>}</a:t>
            </a:r>
          </a:p>
        </p:txBody>
      </p:sp>
      <p:sp>
        <p:nvSpPr>
          <p:cNvPr id="5" name="Content Placeholder 3">
            <a:extLst>
              <a:ext uri="{FF2B5EF4-FFF2-40B4-BE49-F238E27FC236}">
                <a16:creationId xmlns:a16="http://schemas.microsoft.com/office/drawing/2014/main" id="{F3DD8DCD-8029-4467-AE21-84876E55B80A}"/>
              </a:ext>
            </a:extLst>
          </p:cNvPr>
          <p:cNvSpPr txBox="1">
            <a:spLocks/>
          </p:cNvSpPr>
          <p:nvPr/>
        </p:nvSpPr>
        <p:spPr>
          <a:xfrm>
            <a:off x="5423223" y="1437499"/>
            <a:ext cx="3814823" cy="562731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500"/>
              </a:spcBef>
              <a:spcAft>
                <a:spcPts val="500"/>
              </a:spcAft>
              <a:buFontTx/>
              <a:buBlip>
                <a:blip r:embed="rId3">
                  <a:extLst>
                    <a:ext uri="{96DAC541-7B7A-43D3-8B79-37D633B846F1}">
                      <asvg:svgBlip xmlns:asvg="http://schemas.microsoft.com/office/drawing/2016/SVG/main" r:embed="rId4"/>
                    </a:ext>
                  </a:extLst>
                </a:blip>
              </a:buBlip>
              <a:defRPr sz="2400" kern="1200">
                <a:solidFill>
                  <a:srgbClr val="424242"/>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685800" indent="-228600" algn="l" defTabSz="914400" rtl="0" eaLnBrk="1" latinLnBrk="0" hangingPunct="1">
              <a:lnSpc>
                <a:spcPct val="100000"/>
              </a:lnSpc>
              <a:spcBef>
                <a:spcPts val="500"/>
              </a:spcBef>
              <a:buClr>
                <a:srgbClr val="006BB3"/>
              </a:buClr>
              <a:buSzPct val="120000"/>
              <a:buFont typeface="Arial" panose="020B0604020202020204" pitchFamily="34" charset="0"/>
              <a:buChar char="•"/>
              <a:defRPr sz="20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t>class </a:t>
            </a:r>
            <a:r>
              <a:rPr lang="en-US" sz="1000" dirty="0" err="1"/>
              <a:t>RedShapeDecorator</a:t>
            </a:r>
            <a:r>
              <a:rPr lang="en-US" sz="1000" dirty="0"/>
              <a:t> extends </a:t>
            </a:r>
            <a:r>
              <a:rPr lang="en-US" sz="1000" dirty="0" err="1"/>
              <a:t>ShapeDecorator</a:t>
            </a:r>
            <a:r>
              <a:rPr lang="en-US" sz="1000" dirty="0"/>
              <a:t>{</a:t>
            </a:r>
          </a:p>
          <a:p>
            <a:r>
              <a:rPr lang="en-US" sz="1000" dirty="0"/>
              <a:t>    construct(Shape </a:t>
            </a:r>
            <a:r>
              <a:rPr lang="en-US" sz="1000" dirty="0" err="1"/>
              <a:t>decoratedShape</a:t>
            </a:r>
            <a:r>
              <a:rPr lang="en-US" sz="1000" dirty="0"/>
              <a:t>){</a:t>
            </a:r>
          </a:p>
          <a:p>
            <a:r>
              <a:rPr lang="en-US" sz="1000" dirty="0"/>
              <a:t>        this </a:t>
            </a:r>
            <a:r>
              <a:rPr lang="en-US" sz="1000" dirty="0" err="1"/>
              <a:t>decoratedShape</a:t>
            </a:r>
            <a:r>
              <a:rPr lang="en-US" sz="1000" dirty="0"/>
              <a:t> = </a:t>
            </a:r>
            <a:r>
              <a:rPr lang="en-US" sz="1000" dirty="0" err="1"/>
              <a:t>decoratedShape</a:t>
            </a:r>
            <a:endParaRPr lang="en-US" sz="1000" dirty="0"/>
          </a:p>
          <a:p>
            <a:r>
              <a:rPr lang="en-US" sz="1000" dirty="0"/>
              <a:t>    }</a:t>
            </a:r>
          </a:p>
          <a:p>
            <a:r>
              <a:rPr lang="en-US" sz="1000" dirty="0"/>
              <a:t>    draw(){</a:t>
            </a:r>
          </a:p>
          <a:p>
            <a:r>
              <a:rPr lang="en-US" sz="1000" dirty="0"/>
              <a:t>        </a:t>
            </a:r>
            <a:r>
              <a:rPr lang="en-US" sz="1000" dirty="0" err="1"/>
              <a:t>setRedBorder</a:t>
            </a:r>
            <a:r>
              <a:rPr lang="en-US" sz="1000" dirty="0"/>
              <a:t>(</a:t>
            </a:r>
            <a:r>
              <a:rPr lang="en-US" sz="1000" dirty="0" err="1"/>
              <a:t>decoratedShape</a:t>
            </a:r>
            <a:r>
              <a:rPr lang="en-US" sz="1000" dirty="0"/>
              <a:t>)</a:t>
            </a:r>
          </a:p>
          <a:p>
            <a:r>
              <a:rPr lang="en-US" sz="1000" dirty="0"/>
              <a:t>    }</a:t>
            </a:r>
          </a:p>
          <a:p>
            <a:r>
              <a:rPr lang="en-US" sz="1000" dirty="0"/>
              <a:t>    </a:t>
            </a:r>
            <a:r>
              <a:rPr lang="en-US" sz="1000" dirty="0" err="1"/>
              <a:t>setRedBorder</a:t>
            </a:r>
            <a:r>
              <a:rPr lang="en-US" sz="1000" dirty="0"/>
              <a:t>(shape </a:t>
            </a:r>
            <a:r>
              <a:rPr lang="en-US" sz="1000" dirty="0" err="1"/>
              <a:t>decoratedShape</a:t>
            </a:r>
            <a:r>
              <a:rPr lang="en-US" sz="1000" dirty="0"/>
              <a:t>){</a:t>
            </a:r>
          </a:p>
          <a:p>
            <a:r>
              <a:rPr lang="en-US" sz="1000" dirty="0"/>
              <a:t>        Border color: red</a:t>
            </a:r>
          </a:p>
          <a:p>
            <a:r>
              <a:rPr lang="en-US" sz="1000" dirty="0"/>
              <a:t>    }</a:t>
            </a:r>
          </a:p>
          <a:p>
            <a:r>
              <a:rPr lang="en-US" sz="1000" dirty="0"/>
              <a:t>}</a:t>
            </a:r>
          </a:p>
          <a:p>
            <a:r>
              <a:rPr lang="en-US" sz="1000" dirty="0" err="1"/>
              <a:t>redRectangle</a:t>
            </a:r>
            <a:r>
              <a:rPr lang="en-US" sz="1000" dirty="0"/>
              <a:t> = </a:t>
            </a:r>
            <a:r>
              <a:rPr lang="en-US" sz="1000" dirty="0" err="1"/>
              <a:t>RedShapeDecorator</a:t>
            </a:r>
            <a:r>
              <a:rPr lang="en-US" sz="1000" dirty="0"/>
              <a:t>(new Rectangle())</a:t>
            </a:r>
          </a:p>
          <a:p>
            <a:r>
              <a:rPr lang="en-US" sz="1000" dirty="0" err="1"/>
              <a:t>redRectangle.draw</a:t>
            </a:r>
            <a:r>
              <a:rPr lang="en-US" sz="1000" dirty="0"/>
              <a:t>()</a:t>
            </a:r>
          </a:p>
          <a:p>
            <a:r>
              <a:rPr lang="en-US" sz="1000" dirty="0" err="1"/>
              <a:t>redCircle</a:t>
            </a:r>
            <a:r>
              <a:rPr lang="en-US" sz="1000" dirty="0"/>
              <a:t> = </a:t>
            </a:r>
            <a:r>
              <a:rPr lang="en-US" sz="1000" dirty="0" err="1"/>
              <a:t>RedShapeDecorator</a:t>
            </a:r>
            <a:r>
              <a:rPr lang="en-US" sz="1000" dirty="0"/>
              <a:t>(new Circle())</a:t>
            </a:r>
          </a:p>
          <a:p>
            <a:r>
              <a:rPr lang="en-US" sz="1000" dirty="0" err="1"/>
              <a:t>redCircle.draw</a:t>
            </a:r>
            <a:r>
              <a:rPr lang="en-US" sz="1000" dirty="0"/>
              <a:t>()</a:t>
            </a:r>
          </a:p>
        </p:txBody>
      </p:sp>
    </p:spTree>
    <p:extLst>
      <p:ext uri="{BB962C8B-B14F-4D97-AF65-F5344CB8AC3E}">
        <p14:creationId xmlns:p14="http://schemas.microsoft.com/office/powerpoint/2010/main" val="551704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838200" y="136525"/>
            <a:ext cx="10515600" cy="791032"/>
          </a:xfrm>
          <a:prstGeom prst="rect">
            <a:avLst/>
          </a:prstGeom>
        </p:spPr>
        <p:txBody>
          <a:bodyPr anchor="ctr">
            <a:normAutofit/>
          </a:bodyPr>
          <a:lstStyle/>
          <a:p>
            <a:r>
              <a:rPr lang="en-US" dirty="0"/>
              <a:t>Template Design Pattern</a:t>
            </a:r>
          </a:p>
        </p:txBody>
      </p:sp>
      <p:pic>
        <p:nvPicPr>
          <p:cNvPr id="3" name="Picture 2">
            <a:extLst>
              <a:ext uri="{FF2B5EF4-FFF2-40B4-BE49-F238E27FC236}">
                <a16:creationId xmlns:a16="http://schemas.microsoft.com/office/drawing/2014/main" id="{A7E28453-4B5A-4483-9044-DA6D0808E335}"/>
              </a:ext>
            </a:extLst>
          </p:cNvPr>
          <p:cNvPicPr>
            <a:picLocks noChangeAspect="1"/>
          </p:cNvPicPr>
          <p:nvPr/>
        </p:nvPicPr>
        <p:blipFill>
          <a:blip r:embed="rId3"/>
          <a:stretch>
            <a:fillRect/>
          </a:stretch>
        </p:blipFill>
        <p:spPr>
          <a:xfrm>
            <a:off x="581025" y="1453647"/>
            <a:ext cx="11029950" cy="5038725"/>
          </a:xfrm>
          <a:prstGeom prst="rect">
            <a:avLst/>
          </a:prstGeom>
        </p:spPr>
      </p:pic>
    </p:spTree>
    <p:extLst>
      <p:ext uri="{BB962C8B-B14F-4D97-AF65-F5344CB8AC3E}">
        <p14:creationId xmlns:p14="http://schemas.microsoft.com/office/powerpoint/2010/main" val="331835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2163366" y="215109"/>
            <a:ext cx="7865268" cy="791032"/>
          </a:xfrm>
          <a:prstGeom prst="rect">
            <a:avLst/>
          </a:prstGeom>
          <a:solidFill>
            <a:schemeClr val="bg1"/>
          </a:solidFill>
        </p:spPr>
        <p:txBody>
          <a:bodyPr anchor="ctr">
            <a:normAutofit/>
          </a:bodyPr>
          <a:lstStyle/>
          <a:p>
            <a:r>
              <a:rPr lang="en-US" dirty="0"/>
              <a:t>Template Design Pattern</a:t>
            </a:r>
          </a:p>
        </p:txBody>
      </p:sp>
      <p:sp>
        <p:nvSpPr>
          <p:cNvPr id="4" name="Content Placeholder 3">
            <a:extLst>
              <a:ext uri="{FF2B5EF4-FFF2-40B4-BE49-F238E27FC236}">
                <a16:creationId xmlns:a16="http://schemas.microsoft.com/office/drawing/2014/main" id="{FC185D8F-13A9-4820-A467-1CA8C53C0B7C}"/>
              </a:ext>
            </a:extLst>
          </p:cNvPr>
          <p:cNvSpPr>
            <a:spLocks noGrp="1"/>
          </p:cNvSpPr>
          <p:nvPr>
            <p:ph idx="1"/>
          </p:nvPr>
        </p:nvSpPr>
        <p:spPr>
          <a:xfrm>
            <a:off x="838200" y="1437499"/>
            <a:ext cx="4023167" cy="4827570"/>
          </a:xfrm>
          <a:prstGeom prst="rect">
            <a:avLst/>
          </a:prstGeom>
        </p:spPr>
        <p:txBody>
          <a:bodyPr>
            <a:normAutofit/>
          </a:bodyPr>
          <a:lstStyle/>
          <a:p>
            <a:pPr>
              <a:lnSpc>
                <a:spcPct val="90000"/>
              </a:lnSpc>
            </a:pPr>
            <a:r>
              <a:rPr lang="en-US" sz="1100" dirty="0"/>
              <a:t>abstract class </a:t>
            </a:r>
            <a:r>
              <a:rPr lang="en-US" sz="1100" dirty="0" err="1"/>
              <a:t>AbstractClass</a:t>
            </a:r>
            <a:r>
              <a:rPr lang="en-US" sz="1100" dirty="0"/>
              <a:t>{</a:t>
            </a:r>
          </a:p>
          <a:p>
            <a:pPr>
              <a:lnSpc>
                <a:spcPct val="90000"/>
              </a:lnSpc>
            </a:pPr>
            <a:r>
              <a:rPr lang="en-US" sz="1100" dirty="0"/>
              <a:t>    protected pix</a:t>
            </a:r>
          </a:p>
          <a:p>
            <a:pPr>
              <a:lnSpc>
                <a:spcPct val="90000"/>
              </a:lnSpc>
            </a:pPr>
            <a:r>
              <a:rPr lang="en-US" sz="1100" dirty="0"/>
              <a:t>    protected cap</a:t>
            </a:r>
          </a:p>
          <a:p>
            <a:pPr>
              <a:lnSpc>
                <a:spcPct val="90000"/>
              </a:lnSpc>
            </a:pPr>
            <a:endParaRPr lang="en-US" sz="1100" dirty="0"/>
          </a:p>
          <a:p>
            <a:pPr>
              <a:lnSpc>
                <a:spcPct val="90000"/>
              </a:lnSpc>
            </a:pPr>
            <a:r>
              <a:rPr lang="en-US" sz="1100" dirty="0"/>
              <a:t>    function </a:t>
            </a:r>
            <a:r>
              <a:rPr lang="en-US" sz="1100" dirty="0" err="1"/>
              <a:t>templateMethod</a:t>
            </a:r>
            <a:r>
              <a:rPr lang="en-US" sz="1100" dirty="0"/>
              <a:t>(</a:t>
            </a:r>
            <a:r>
              <a:rPr lang="en-US" sz="1100" dirty="0" err="1"/>
              <a:t>pixNow</a:t>
            </a:r>
            <a:r>
              <a:rPr lang="en-US" sz="1100" dirty="0"/>
              <a:t>, </a:t>
            </a:r>
            <a:r>
              <a:rPr lang="en-US" sz="1100" dirty="0" err="1"/>
              <a:t>capNow</a:t>
            </a:r>
            <a:r>
              <a:rPr lang="en-US" sz="1100" dirty="0"/>
              <a:t>){</a:t>
            </a:r>
          </a:p>
          <a:p>
            <a:pPr>
              <a:lnSpc>
                <a:spcPct val="90000"/>
              </a:lnSpc>
            </a:pPr>
            <a:r>
              <a:rPr lang="en-US" sz="1100" dirty="0"/>
              <a:t>        this pix = </a:t>
            </a:r>
            <a:r>
              <a:rPr lang="en-US" sz="1100" dirty="0" err="1"/>
              <a:t>pixNow</a:t>
            </a:r>
            <a:endParaRPr lang="en-US" sz="1100" dirty="0"/>
          </a:p>
          <a:p>
            <a:pPr>
              <a:lnSpc>
                <a:spcPct val="90000"/>
              </a:lnSpc>
            </a:pPr>
            <a:r>
              <a:rPr lang="en-US" sz="1100" dirty="0"/>
              <a:t>        this cap = </a:t>
            </a:r>
            <a:r>
              <a:rPr lang="en-US" sz="1100" dirty="0" err="1"/>
              <a:t>capNow</a:t>
            </a:r>
            <a:endParaRPr lang="en-US" sz="1100" dirty="0"/>
          </a:p>
          <a:p>
            <a:pPr>
              <a:lnSpc>
                <a:spcPct val="90000"/>
              </a:lnSpc>
            </a:pPr>
            <a:r>
              <a:rPr lang="en-US" sz="1100" dirty="0"/>
              <a:t>        </a:t>
            </a:r>
            <a:r>
              <a:rPr lang="en-US" sz="1100" dirty="0" err="1"/>
              <a:t>addPix</a:t>
            </a:r>
            <a:r>
              <a:rPr lang="en-US" sz="1100" dirty="0"/>
              <a:t>(this pix)</a:t>
            </a:r>
          </a:p>
          <a:p>
            <a:pPr>
              <a:lnSpc>
                <a:spcPct val="90000"/>
              </a:lnSpc>
            </a:pPr>
            <a:r>
              <a:rPr lang="en-US" sz="1100" dirty="0"/>
              <a:t>        </a:t>
            </a:r>
            <a:r>
              <a:rPr lang="en-US" sz="1100" dirty="0" err="1"/>
              <a:t>addCaption</a:t>
            </a:r>
            <a:r>
              <a:rPr lang="en-US" sz="1100" dirty="0"/>
              <a:t>(this cap)</a:t>
            </a:r>
          </a:p>
          <a:p>
            <a:pPr>
              <a:lnSpc>
                <a:spcPct val="90000"/>
              </a:lnSpc>
            </a:pPr>
            <a:r>
              <a:rPr lang="en-US" sz="1100" dirty="0"/>
              <a:t>    }</a:t>
            </a:r>
          </a:p>
          <a:p>
            <a:pPr>
              <a:lnSpc>
                <a:spcPct val="90000"/>
              </a:lnSpc>
            </a:pPr>
            <a:endParaRPr lang="en-US" sz="1100" dirty="0"/>
          </a:p>
          <a:p>
            <a:pPr>
              <a:lnSpc>
                <a:spcPct val="90000"/>
              </a:lnSpc>
            </a:pPr>
            <a:r>
              <a:rPr lang="en-US" sz="1100" dirty="0"/>
              <a:t>    abstract function </a:t>
            </a:r>
            <a:r>
              <a:rPr lang="en-US" sz="1100" dirty="0" err="1"/>
              <a:t>addPix</a:t>
            </a:r>
            <a:r>
              <a:rPr lang="en-US" sz="1100" dirty="0"/>
              <a:t>(pix)</a:t>
            </a:r>
          </a:p>
          <a:p>
            <a:pPr>
              <a:lnSpc>
                <a:spcPct val="90000"/>
              </a:lnSpc>
            </a:pPr>
            <a:r>
              <a:rPr lang="en-US" sz="1100" dirty="0"/>
              <a:t>    abstract function </a:t>
            </a:r>
            <a:r>
              <a:rPr lang="en-US" sz="1100" dirty="0" err="1"/>
              <a:t>addCaption</a:t>
            </a:r>
            <a:r>
              <a:rPr lang="en-US" sz="1100" dirty="0"/>
              <a:t>(cap)</a:t>
            </a:r>
          </a:p>
          <a:p>
            <a:pPr>
              <a:lnSpc>
                <a:spcPct val="90000"/>
              </a:lnSpc>
            </a:pPr>
            <a:r>
              <a:rPr lang="en-US" sz="1100" dirty="0"/>
              <a:t>}</a:t>
            </a:r>
          </a:p>
        </p:txBody>
      </p:sp>
      <p:sp>
        <p:nvSpPr>
          <p:cNvPr id="5" name="Content Placeholder 3">
            <a:extLst>
              <a:ext uri="{FF2B5EF4-FFF2-40B4-BE49-F238E27FC236}">
                <a16:creationId xmlns:a16="http://schemas.microsoft.com/office/drawing/2014/main" id="{F3DD8DCD-8029-4467-AE21-84876E55B80A}"/>
              </a:ext>
            </a:extLst>
          </p:cNvPr>
          <p:cNvSpPr txBox="1">
            <a:spLocks/>
          </p:cNvSpPr>
          <p:nvPr/>
        </p:nvSpPr>
        <p:spPr>
          <a:xfrm>
            <a:off x="5423223" y="1437499"/>
            <a:ext cx="5561152" cy="562731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500"/>
              </a:spcBef>
              <a:spcAft>
                <a:spcPts val="500"/>
              </a:spcAft>
              <a:buFontTx/>
              <a:buBlip>
                <a:blip r:embed="rId3">
                  <a:extLst>
                    <a:ext uri="{96DAC541-7B7A-43D3-8B79-37D633B846F1}">
                      <asvg:svgBlip xmlns:asvg="http://schemas.microsoft.com/office/drawing/2016/SVG/main" r:embed="rId4"/>
                    </a:ext>
                  </a:extLst>
                </a:blip>
              </a:buBlip>
              <a:defRPr sz="2400" kern="1200">
                <a:solidFill>
                  <a:srgbClr val="424242"/>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685800" indent="-228600" algn="l" defTabSz="914400" rtl="0" eaLnBrk="1" latinLnBrk="0" hangingPunct="1">
              <a:lnSpc>
                <a:spcPct val="100000"/>
              </a:lnSpc>
              <a:spcBef>
                <a:spcPts val="500"/>
              </a:spcBef>
              <a:buClr>
                <a:srgbClr val="006BB3"/>
              </a:buClr>
              <a:buSzPct val="120000"/>
              <a:buFont typeface="Arial" panose="020B0604020202020204" pitchFamily="34" charset="0"/>
              <a:buChar char="•"/>
              <a:defRPr sz="20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t>class </a:t>
            </a:r>
            <a:r>
              <a:rPr lang="en-US" sz="1000" dirty="0" err="1"/>
              <a:t>ConcreteClass</a:t>
            </a:r>
            <a:r>
              <a:rPr lang="en-US" sz="1000" dirty="0"/>
              <a:t> extends </a:t>
            </a:r>
            <a:r>
              <a:rPr lang="en-US" sz="1000" dirty="0" err="1"/>
              <a:t>AbstractClass</a:t>
            </a:r>
            <a:r>
              <a:rPr lang="en-US" sz="1000" dirty="0"/>
              <a:t>{</a:t>
            </a:r>
          </a:p>
          <a:p>
            <a:r>
              <a:rPr lang="en-US" sz="1000" dirty="0"/>
              <a:t>    function </a:t>
            </a:r>
            <a:r>
              <a:rPr lang="en-US" sz="1000" dirty="0" err="1"/>
              <a:t>addPix</a:t>
            </a:r>
            <a:r>
              <a:rPr lang="en-US" sz="1000" dirty="0"/>
              <a:t>(pix){</a:t>
            </a:r>
          </a:p>
          <a:p>
            <a:r>
              <a:rPr lang="en-US" sz="1000" dirty="0"/>
              <a:t>        this pix = pix</a:t>
            </a:r>
          </a:p>
          <a:p>
            <a:r>
              <a:rPr lang="en-US" sz="1000" dirty="0"/>
              <a:t>        echo "&lt;</a:t>
            </a:r>
            <a:r>
              <a:rPr lang="en-US" sz="1000" dirty="0" err="1"/>
              <a:t>img</a:t>
            </a:r>
            <a:r>
              <a:rPr lang="en-US" sz="1000" dirty="0"/>
              <a:t> </a:t>
            </a:r>
            <a:r>
              <a:rPr lang="en-US" sz="1000" dirty="0" err="1"/>
              <a:t>src</a:t>
            </a:r>
            <a:r>
              <a:rPr lang="en-US" sz="1000" dirty="0"/>
              <a:t>="images/{this pix}"&gt;&lt;</a:t>
            </a:r>
            <a:r>
              <a:rPr lang="en-US" sz="1000" dirty="0" err="1"/>
              <a:t>br</a:t>
            </a:r>
            <a:r>
              <a:rPr lang="en-US" sz="1000" dirty="0"/>
              <a:t>/&gt;"</a:t>
            </a:r>
          </a:p>
          <a:p>
            <a:r>
              <a:rPr lang="en-US" sz="1000" dirty="0"/>
              <a:t>    }</a:t>
            </a:r>
          </a:p>
          <a:p>
            <a:r>
              <a:rPr lang="en-US" sz="1000" dirty="0"/>
              <a:t>    function </a:t>
            </a:r>
            <a:r>
              <a:rPr lang="en-US" sz="1000" dirty="0" err="1"/>
              <a:t>addCaption</a:t>
            </a:r>
            <a:r>
              <a:rPr lang="en-US" sz="1000" dirty="0"/>
              <a:t>($cap){</a:t>
            </a:r>
          </a:p>
          <a:p>
            <a:r>
              <a:rPr lang="en-US" sz="1000" dirty="0"/>
              <a:t>        this cap = cap</a:t>
            </a:r>
          </a:p>
          <a:p>
            <a:r>
              <a:rPr lang="en-US" sz="1000" dirty="0"/>
              <a:t>        echo "&lt;</a:t>
            </a:r>
            <a:r>
              <a:rPr lang="en-US" sz="1000" dirty="0" err="1"/>
              <a:t>em</a:t>
            </a:r>
            <a:r>
              <a:rPr lang="en-US" sz="1000" dirty="0"/>
              <a:t>&gt;Caption: {$this cap}&lt;/</a:t>
            </a:r>
            <a:r>
              <a:rPr lang="en-US" sz="1000" dirty="0" err="1"/>
              <a:t>em</a:t>
            </a:r>
            <a:r>
              <a:rPr lang="en-US" sz="1000" dirty="0"/>
              <a:t>&gt;"</a:t>
            </a:r>
          </a:p>
          <a:p>
            <a:r>
              <a:rPr lang="en-US" sz="1000" dirty="0"/>
              <a:t>    }</a:t>
            </a:r>
          </a:p>
          <a:p>
            <a:r>
              <a:rPr lang="en-US" sz="1000" dirty="0"/>
              <a:t>}</a:t>
            </a:r>
          </a:p>
          <a:p>
            <a:r>
              <a:rPr lang="en-US" sz="1000" dirty="0"/>
              <a:t>caption = "Some Text"</a:t>
            </a:r>
          </a:p>
          <a:p>
            <a:r>
              <a:rPr lang="en-US" sz="1000" dirty="0"/>
              <a:t>image = new </a:t>
            </a:r>
            <a:r>
              <a:rPr lang="en-US" sz="1000" dirty="0" err="1"/>
              <a:t>ConcreteClass</a:t>
            </a:r>
            <a:r>
              <a:rPr lang="en-US" sz="1000" dirty="0"/>
              <a:t>()</a:t>
            </a:r>
          </a:p>
          <a:p>
            <a:r>
              <a:rPr lang="en-US" sz="1000" dirty="0" err="1"/>
              <a:t>image.templateMethod</a:t>
            </a:r>
            <a:r>
              <a:rPr lang="en-US" sz="1000" dirty="0"/>
              <a:t>('image1.png',caption)</a:t>
            </a:r>
          </a:p>
        </p:txBody>
      </p:sp>
    </p:spTree>
    <p:extLst>
      <p:ext uri="{BB962C8B-B14F-4D97-AF65-F5344CB8AC3E}">
        <p14:creationId xmlns:p14="http://schemas.microsoft.com/office/powerpoint/2010/main" val="88067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838200" y="136525"/>
            <a:ext cx="10515600" cy="791032"/>
          </a:xfrm>
          <a:prstGeom prst="rect">
            <a:avLst/>
          </a:prstGeom>
        </p:spPr>
        <p:txBody>
          <a:bodyPr anchor="ctr">
            <a:normAutofit/>
          </a:bodyPr>
          <a:lstStyle/>
          <a:p>
            <a:r>
              <a:rPr lang="en-US" dirty="0"/>
              <a:t>State Design Pattern</a:t>
            </a:r>
          </a:p>
        </p:txBody>
      </p:sp>
      <p:pic>
        <p:nvPicPr>
          <p:cNvPr id="4" name="Picture 3" descr="A screenshot of a cell phone&#10;&#10;Description automatically generated">
            <a:extLst>
              <a:ext uri="{FF2B5EF4-FFF2-40B4-BE49-F238E27FC236}">
                <a16:creationId xmlns:a16="http://schemas.microsoft.com/office/drawing/2014/main" id="{0129C082-D90F-419C-82F6-789D94D7A466}"/>
              </a:ext>
            </a:extLst>
          </p:cNvPr>
          <p:cNvPicPr>
            <a:picLocks noChangeAspect="1"/>
          </p:cNvPicPr>
          <p:nvPr/>
        </p:nvPicPr>
        <p:blipFill>
          <a:blip r:embed="rId3"/>
          <a:stretch>
            <a:fillRect/>
          </a:stretch>
        </p:blipFill>
        <p:spPr>
          <a:xfrm>
            <a:off x="1316229" y="1437499"/>
            <a:ext cx="9559542" cy="4827570"/>
          </a:xfrm>
          <a:prstGeom prst="rect">
            <a:avLst/>
          </a:prstGeom>
          <a:noFill/>
        </p:spPr>
      </p:pic>
    </p:spTree>
    <p:extLst>
      <p:ext uri="{BB962C8B-B14F-4D97-AF65-F5344CB8AC3E}">
        <p14:creationId xmlns:p14="http://schemas.microsoft.com/office/powerpoint/2010/main" val="3866208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2163366" y="215109"/>
            <a:ext cx="7865268" cy="791032"/>
          </a:xfrm>
          <a:prstGeom prst="rect">
            <a:avLst/>
          </a:prstGeom>
          <a:solidFill>
            <a:schemeClr val="bg1"/>
          </a:solidFill>
        </p:spPr>
        <p:txBody>
          <a:bodyPr anchor="ctr">
            <a:normAutofit fontScale="90000"/>
          </a:bodyPr>
          <a:lstStyle/>
          <a:p>
            <a:r>
              <a:rPr lang="en-US" dirty="0"/>
              <a:t>State Design Pattern</a:t>
            </a:r>
            <a:br>
              <a:rPr lang="en-US" dirty="0"/>
            </a:br>
            <a:r>
              <a:rPr lang="en-US" dirty="0"/>
              <a:t>Context class</a:t>
            </a:r>
          </a:p>
        </p:txBody>
      </p:sp>
      <p:sp>
        <p:nvSpPr>
          <p:cNvPr id="4" name="Content Placeholder 3">
            <a:extLst>
              <a:ext uri="{FF2B5EF4-FFF2-40B4-BE49-F238E27FC236}">
                <a16:creationId xmlns:a16="http://schemas.microsoft.com/office/drawing/2014/main" id="{FC185D8F-13A9-4820-A467-1CA8C53C0B7C}"/>
              </a:ext>
            </a:extLst>
          </p:cNvPr>
          <p:cNvSpPr>
            <a:spLocks noGrp="1"/>
          </p:cNvSpPr>
          <p:nvPr>
            <p:ph idx="1"/>
          </p:nvPr>
        </p:nvSpPr>
        <p:spPr>
          <a:xfrm>
            <a:off x="838200" y="1437499"/>
            <a:ext cx="4023167" cy="4827570"/>
          </a:xfrm>
          <a:prstGeom prst="rect">
            <a:avLst/>
          </a:prstGeom>
        </p:spPr>
        <p:txBody>
          <a:bodyPr>
            <a:normAutofit/>
          </a:bodyPr>
          <a:lstStyle/>
          <a:p>
            <a:pPr>
              <a:lnSpc>
                <a:spcPct val="90000"/>
              </a:lnSpc>
            </a:pPr>
            <a:r>
              <a:rPr lang="en-US" sz="1100" dirty="0"/>
              <a:t>class Context{</a:t>
            </a:r>
          </a:p>
          <a:p>
            <a:pPr>
              <a:lnSpc>
                <a:spcPct val="90000"/>
              </a:lnSpc>
            </a:pPr>
            <a:r>
              <a:rPr lang="en-US" sz="1100" dirty="0"/>
              <a:t>    private </a:t>
            </a:r>
            <a:r>
              <a:rPr lang="en-US" sz="1100" dirty="0" err="1"/>
              <a:t>offState</a:t>
            </a:r>
            <a:endParaRPr lang="en-US" sz="1100" dirty="0"/>
          </a:p>
          <a:p>
            <a:pPr>
              <a:lnSpc>
                <a:spcPct val="90000"/>
              </a:lnSpc>
            </a:pPr>
            <a:r>
              <a:rPr lang="en-US" sz="1100" dirty="0"/>
              <a:t>    private </a:t>
            </a:r>
            <a:r>
              <a:rPr lang="en-US" sz="1100" dirty="0" err="1"/>
              <a:t>onState</a:t>
            </a:r>
            <a:endParaRPr lang="en-US" sz="1100" dirty="0"/>
          </a:p>
          <a:p>
            <a:pPr>
              <a:lnSpc>
                <a:spcPct val="90000"/>
              </a:lnSpc>
            </a:pPr>
            <a:r>
              <a:rPr lang="en-US" sz="1100" dirty="0"/>
              <a:t>    private </a:t>
            </a:r>
            <a:r>
              <a:rPr lang="en-US" sz="1100" dirty="0" err="1"/>
              <a:t>currentState</a:t>
            </a:r>
            <a:endParaRPr lang="en-US" sz="1100" dirty="0"/>
          </a:p>
          <a:p>
            <a:pPr>
              <a:lnSpc>
                <a:spcPct val="90000"/>
              </a:lnSpc>
            </a:pPr>
            <a:endParaRPr lang="en-US" sz="1100" dirty="0"/>
          </a:p>
          <a:p>
            <a:pPr>
              <a:lnSpc>
                <a:spcPct val="90000"/>
              </a:lnSpc>
            </a:pPr>
            <a:r>
              <a:rPr lang="en-US" sz="1100" dirty="0"/>
              <a:t>    construct(){</a:t>
            </a:r>
          </a:p>
          <a:p>
            <a:pPr>
              <a:lnSpc>
                <a:spcPct val="90000"/>
              </a:lnSpc>
            </a:pPr>
            <a:r>
              <a:rPr lang="en-US" sz="1100" dirty="0"/>
              <a:t>        this </a:t>
            </a:r>
            <a:r>
              <a:rPr lang="en-US" sz="1100" dirty="0" err="1"/>
              <a:t>offState</a:t>
            </a:r>
            <a:r>
              <a:rPr lang="en-US" sz="1100" dirty="0"/>
              <a:t> = new </a:t>
            </a:r>
            <a:r>
              <a:rPr lang="en-US" sz="1100" dirty="0" err="1"/>
              <a:t>OffState</a:t>
            </a:r>
            <a:r>
              <a:rPr lang="en-US" sz="1100" dirty="0"/>
              <a:t>(this)</a:t>
            </a:r>
          </a:p>
          <a:p>
            <a:pPr>
              <a:lnSpc>
                <a:spcPct val="90000"/>
              </a:lnSpc>
            </a:pPr>
            <a:r>
              <a:rPr lang="en-US" sz="1100" dirty="0"/>
              <a:t>        this </a:t>
            </a:r>
            <a:r>
              <a:rPr lang="en-US" sz="1100" dirty="0" err="1"/>
              <a:t>onState</a:t>
            </a:r>
            <a:r>
              <a:rPr lang="en-US" sz="1100" dirty="0"/>
              <a:t> = new </a:t>
            </a:r>
            <a:r>
              <a:rPr lang="en-US" sz="1100" dirty="0" err="1"/>
              <a:t>OnState</a:t>
            </a:r>
            <a:r>
              <a:rPr lang="en-US" sz="1100" dirty="0"/>
              <a:t>(this)</a:t>
            </a:r>
          </a:p>
          <a:p>
            <a:pPr>
              <a:lnSpc>
                <a:spcPct val="90000"/>
              </a:lnSpc>
            </a:pPr>
            <a:r>
              <a:rPr lang="en-US" sz="1100" dirty="0"/>
              <a:t>        //</a:t>
            </a:r>
            <a:r>
              <a:rPr lang="en-US" sz="1100" dirty="0" err="1"/>
              <a:t>begining</a:t>
            </a:r>
            <a:r>
              <a:rPr lang="en-US" sz="1100" dirty="0"/>
              <a:t> state is off</a:t>
            </a:r>
          </a:p>
          <a:p>
            <a:pPr>
              <a:lnSpc>
                <a:spcPct val="90000"/>
              </a:lnSpc>
            </a:pPr>
            <a:r>
              <a:rPr lang="en-US" sz="1100" dirty="0"/>
              <a:t>        this </a:t>
            </a:r>
            <a:r>
              <a:rPr lang="en-US" sz="1100" dirty="0" err="1"/>
              <a:t>currentState</a:t>
            </a:r>
            <a:r>
              <a:rPr lang="en-US" sz="1100" dirty="0"/>
              <a:t> = this </a:t>
            </a:r>
            <a:r>
              <a:rPr lang="en-US" sz="1100" dirty="0" err="1"/>
              <a:t>offState</a:t>
            </a:r>
            <a:endParaRPr lang="en-US" sz="1100" dirty="0"/>
          </a:p>
          <a:p>
            <a:pPr>
              <a:lnSpc>
                <a:spcPct val="90000"/>
              </a:lnSpc>
            </a:pPr>
            <a:r>
              <a:rPr lang="en-US" sz="1100" dirty="0"/>
              <a:t>    }</a:t>
            </a:r>
          </a:p>
        </p:txBody>
      </p:sp>
      <p:sp>
        <p:nvSpPr>
          <p:cNvPr id="5" name="Content Placeholder 3">
            <a:extLst>
              <a:ext uri="{FF2B5EF4-FFF2-40B4-BE49-F238E27FC236}">
                <a16:creationId xmlns:a16="http://schemas.microsoft.com/office/drawing/2014/main" id="{F3DD8DCD-8029-4467-AE21-84876E55B80A}"/>
              </a:ext>
            </a:extLst>
          </p:cNvPr>
          <p:cNvSpPr txBox="1">
            <a:spLocks/>
          </p:cNvSpPr>
          <p:nvPr/>
        </p:nvSpPr>
        <p:spPr>
          <a:xfrm>
            <a:off x="5423223" y="1437499"/>
            <a:ext cx="5561152" cy="562731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500"/>
              </a:spcBef>
              <a:spcAft>
                <a:spcPts val="500"/>
              </a:spcAft>
              <a:buFontTx/>
              <a:buBlip>
                <a:blip r:embed="rId3">
                  <a:extLst>
                    <a:ext uri="{96DAC541-7B7A-43D3-8B79-37D633B846F1}">
                      <asvg:svgBlip xmlns:asvg="http://schemas.microsoft.com/office/drawing/2016/SVG/main" r:embed="rId4"/>
                    </a:ext>
                  </a:extLst>
                </a:blip>
              </a:buBlip>
              <a:defRPr sz="2400" kern="1200">
                <a:solidFill>
                  <a:srgbClr val="424242"/>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685800" indent="-228600" algn="l" defTabSz="914400" rtl="0" eaLnBrk="1" latinLnBrk="0" hangingPunct="1">
              <a:lnSpc>
                <a:spcPct val="100000"/>
              </a:lnSpc>
              <a:spcBef>
                <a:spcPts val="500"/>
              </a:spcBef>
              <a:buClr>
                <a:srgbClr val="006BB3"/>
              </a:buClr>
              <a:buSzPct val="120000"/>
              <a:buFont typeface="Arial" panose="020B0604020202020204" pitchFamily="34" charset="0"/>
              <a:buChar char="•"/>
              <a:defRPr sz="20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t> public function </a:t>
            </a:r>
            <a:r>
              <a:rPr lang="en-US" sz="1000" dirty="0" err="1"/>
              <a:t>turnOnLight</a:t>
            </a:r>
            <a:r>
              <a:rPr lang="en-US" sz="1000" dirty="0"/>
              <a:t>(){</a:t>
            </a:r>
          </a:p>
          <a:p>
            <a:r>
              <a:rPr lang="en-US" sz="1000" dirty="0"/>
              <a:t>        this </a:t>
            </a:r>
            <a:r>
              <a:rPr lang="en-US" sz="1000" dirty="0" err="1"/>
              <a:t>currentState.turnLightOn</a:t>
            </a:r>
            <a:r>
              <a:rPr lang="en-US" sz="1000" dirty="0"/>
              <a:t>()</a:t>
            </a:r>
          </a:p>
          <a:p>
            <a:r>
              <a:rPr lang="en-US" sz="1000" dirty="0"/>
              <a:t>    }</a:t>
            </a:r>
          </a:p>
          <a:p>
            <a:r>
              <a:rPr lang="en-US" sz="1000" dirty="0"/>
              <a:t>    public function </a:t>
            </a:r>
            <a:r>
              <a:rPr lang="en-US" sz="1000" dirty="0" err="1"/>
              <a:t>turnOffLight</a:t>
            </a:r>
            <a:r>
              <a:rPr lang="en-US" sz="1000" dirty="0"/>
              <a:t>(){</a:t>
            </a:r>
          </a:p>
          <a:p>
            <a:r>
              <a:rPr lang="en-US" sz="1000" dirty="0"/>
              <a:t>        this </a:t>
            </a:r>
            <a:r>
              <a:rPr lang="en-US" sz="1000" dirty="0" err="1"/>
              <a:t>currentState.turnLightOff</a:t>
            </a:r>
            <a:r>
              <a:rPr lang="en-US" sz="1000" dirty="0"/>
              <a:t>()</a:t>
            </a:r>
          </a:p>
          <a:p>
            <a:r>
              <a:rPr lang="en-US" sz="1000" dirty="0"/>
              <a:t>    }</a:t>
            </a:r>
          </a:p>
          <a:p>
            <a:r>
              <a:rPr lang="en-US" sz="1000" dirty="0"/>
              <a:t>    public function </a:t>
            </a:r>
            <a:r>
              <a:rPr lang="en-US" sz="1000" dirty="0" err="1"/>
              <a:t>setState</a:t>
            </a:r>
            <a:r>
              <a:rPr lang="en-US" sz="1000" dirty="0"/>
              <a:t>(</a:t>
            </a:r>
            <a:r>
              <a:rPr lang="en-US" sz="1000" dirty="0" err="1"/>
              <a:t>IState</a:t>
            </a:r>
            <a:r>
              <a:rPr lang="en-US" sz="1000" dirty="0"/>
              <a:t> state){</a:t>
            </a:r>
          </a:p>
          <a:p>
            <a:r>
              <a:rPr lang="en-US" sz="1000" dirty="0"/>
              <a:t>        this </a:t>
            </a:r>
            <a:r>
              <a:rPr lang="en-US" sz="1000" dirty="0" err="1"/>
              <a:t>currentState</a:t>
            </a:r>
            <a:r>
              <a:rPr lang="en-US" sz="1000" dirty="0"/>
              <a:t> = state</a:t>
            </a:r>
          </a:p>
          <a:p>
            <a:r>
              <a:rPr lang="en-US" sz="1000" dirty="0"/>
              <a:t>    }</a:t>
            </a:r>
          </a:p>
          <a:p>
            <a:r>
              <a:rPr lang="en-US" sz="1000" dirty="0"/>
              <a:t>    public function </a:t>
            </a:r>
            <a:r>
              <a:rPr lang="en-US" sz="1000" dirty="0" err="1"/>
              <a:t>getOnState</a:t>
            </a:r>
            <a:r>
              <a:rPr lang="en-US" sz="1000" dirty="0"/>
              <a:t>(){</a:t>
            </a:r>
          </a:p>
          <a:p>
            <a:r>
              <a:rPr lang="en-US" sz="1000" dirty="0"/>
              <a:t>        return this </a:t>
            </a:r>
            <a:r>
              <a:rPr lang="en-US" sz="1000" dirty="0" err="1"/>
              <a:t>onState</a:t>
            </a:r>
            <a:endParaRPr lang="en-US" sz="1000" dirty="0"/>
          </a:p>
          <a:p>
            <a:r>
              <a:rPr lang="en-US" sz="1000" dirty="0"/>
              <a:t>    }</a:t>
            </a:r>
          </a:p>
          <a:p>
            <a:r>
              <a:rPr lang="en-US" sz="1000" dirty="0"/>
              <a:t>    public function </a:t>
            </a:r>
            <a:r>
              <a:rPr lang="en-US" sz="1000" dirty="0" err="1"/>
              <a:t>getOffState</a:t>
            </a:r>
            <a:r>
              <a:rPr lang="en-US" sz="1000" dirty="0"/>
              <a:t>(){</a:t>
            </a:r>
          </a:p>
          <a:p>
            <a:r>
              <a:rPr lang="en-US" sz="1000" dirty="0"/>
              <a:t>        return this </a:t>
            </a:r>
            <a:r>
              <a:rPr lang="en-US" sz="1000" dirty="0" err="1"/>
              <a:t>offState</a:t>
            </a:r>
            <a:endParaRPr lang="en-US" sz="1000" dirty="0"/>
          </a:p>
          <a:p>
            <a:r>
              <a:rPr lang="en-US" sz="1000" dirty="0"/>
              <a:t>    }</a:t>
            </a:r>
          </a:p>
          <a:p>
            <a:r>
              <a:rPr lang="en-US" sz="1000" dirty="0"/>
              <a:t>}</a:t>
            </a:r>
          </a:p>
        </p:txBody>
      </p:sp>
    </p:spTree>
    <p:extLst>
      <p:ext uri="{BB962C8B-B14F-4D97-AF65-F5344CB8AC3E}">
        <p14:creationId xmlns:p14="http://schemas.microsoft.com/office/powerpoint/2010/main" val="182350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2163366" y="215109"/>
            <a:ext cx="7865268" cy="791032"/>
          </a:xfrm>
          <a:prstGeom prst="rect">
            <a:avLst/>
          </a:prstGeom>
          <a:solidFill>
            <a:schemeClr val="bg1"/>
          </a:solidFill>
        </p:spPr>
        <p:txBody>
          <a:bodyPr anchor="ctr">
            <a:normAutofit fontScale="90000"/>
          </a:bodyPr>
          <a:lstStyle/>
          <a:p>
            <a:r>
              <a:rPr lang="en-US" dirty="0"/>
              <a:t>State Design Pattern</a:t>
            </a:r>
            <a:br>
              <a:rPr lang="en-US" dirty="0"/>
            </a:br>
            <a:r>
              <a:rPr lang="en-US" dirty="0"/>
              <a:t>Concrete classes</a:t>
            </a:r>
          </a:p>
        </p:txBody>
      </p:sp>
      <p:sp>
        <p:nvSpPr>
          <p:cNvPr id="4" name="Content Placeholder 3">
            <a:extLst>
              <a:ext uri="{FF2B5EF4-FFF2-40B4-BE49-F238E27FC236}">
                <a16:creationId xmlns:a16="http://schemas.microsoft.com/office/drawing/2014/main" id="{FC185D8F-13A9-4820-A467-1CA8C53C0B7C}"/>
              </a:ext>
            </a:extLst>
          </p:cNvPr>
          <p:cNvSpPr>
            <a:spLocks noGrp="1"/>
          </p:cNvSpPr>
          <p:nvPr>
            <p:ph idx="1"/>
          </p:nvPr>
        </p:nvSpPr>
        <p:spPr>
          <a:xfrm>
            <a:off x="838200" y="1437499"/>
            <a:ext cx="4023167" cy="4827570"/>
          </a:xfrm>
          <a:prstGeom prst="rect">
            <a:avLst/>
          </a:prstGeom>
        </p:spPr>
        <p:txBody>
          <a:bodyPr>
            <a:normAutofit lnSpcReduction="10000"/>
          </a:bodyPr>
          <a:lstStyle/>
          <a:p>
            <a:pPr>
              <a:lnSpc>
                <a:spcPct val="90000"/>
              </a:lnSpc>
            </a:pPr>
            <a:r>
              <a:rPr lang="en-US" sz="1100" dirty="0"/>
              <a:t>interface </a:t>
            </a:r>
            <a:r>
              <a:rPr lang="en-US" sz="1100" dirty="0" err="1"/>
              <a:t>IState</a:t>
            </a:r>
            <a:r>
              <a:rPr lang="en-US" sz="1100" dirty="0"/>
              <a:t>{</a:t>
            </a:r>
          </a:p>
          <a:p>
            <a:pPr>
              <a:lnSpc>
                <a:spcPct val="90000"/>
              </a:lnSpc>
            </a:pPr>
            <a:r>
              <a:rPr lang="en-US" sz="1100" dirty="0"/>
              <a:t>    public function </a:t>
            </a:r>
            <a:r>
              <a:rPr lang="en-US" sz="1100" dirty="0" err="1"/>
              <a:t>turnLightOn</a:t>
            </a:r>
            <a:r>
              <a:rPr lang="en-US" sz="1100" dirty="0"/>
              <a:t>()</a:t>
            </a:r>
          </a:p>
          <a:p>
            <a:pPr>
              <a:lnSpc>
                <a:spcPct val="90000"/>
              </a:lnSpc>
            </a:pPr>
            <a:r>
              <a:rPr lang="en-US" sz="1100" dirty="0"/>
              <a:t>    public function </a:t>
            </a:r>
            <a:r>
              <a:rPr lang="en-US" sz="1100" dirty="0" err="1"/>
              <a:t>turnLightOff</a:t>
            </a:r>
            <a:r>
              <a:rPr lang="en-US" sz="1100" dirty="0"/>
              <a:t>()</a:t>
            </a:r>
          </a:p>
          <a:p>
            <a:pPr>
              <a:lnSpc>
                <a:spcPct val="90000"/>
              </a:lnSpc>
            </a:pPr>
            <a:r>
              <a:rPr lang="en-US" sz="1100" dirty="0"/>
              <a:t>}</a:t>
            </a:r>
          </a:p>
          <a:p>
            <a:pPr>
              <a:lnSpc>
                <a:spcPct val="90000"/>
              </a:lnSpc>
            </a:pPr>
            <a:endParaRPr lang="en-US" sz="1100" dirty="0"/>
          </a:p>
          <a:p>
            <a:pPr>
              <a:lnSpc>
                <a:spcPct val="90000"/>
              </a:lnSpc>
            </a:pPr>
            <a:r>
              <a:rPr lang="en-US" sz="1100" dirty="0"/>
              <a:t>class </a:t>
            </a:r>
            <a:r>
              <a:rPr lang="en-US" sz="1100" dirty="0" err="1"/>
              <a:t>OnState</a:t>
            </a:r>
            <a:r>
              <a:rPr lang="en-US" sz="1100" dirty="0"/>
              <a:t> implements </a:t>
            </a:r>
            <a:r>
              <a:rPr lang="en-US" sz="1100" dirty="0" err="1"/>
              <a:t>IState</a:t>
            </a:r>
            <a:r>
              <a:rPr lang="en-US" sz="1100" dirty="0"/>
              <a:t>{</a:t>
            </a:r>
          </a:p>
          <a:p>
            <a:pPr>
              <a:lnSpc>
                <a:spcPct val="90000"/>
              </a:lnSpc>
            </a:pPr>
            <a:r>
              <a:rPr lang="en-US" sz="1100" dirty="0"/>
              <a:t>    private context</a:t>
            </a:r>
          </a:p>
          <a:p>
            <a:pPr>
              <a:lnSpc>
                <a:spcPct val="90000"/>
              </a:lnSpc>
            </a:pPr>
            <a:r>
              <a:rPr lang="en-US" sz="1100" dirty="0"/>
              <a:t>    construct(Context </a:t>
            </a:r>
            <a:r>
              <a:rPr lang="en-US" sz="1100" dirty="0" err="1"/>
              <a:t>contextNow</a:t>
            </a:r>
            <a:r>
              <a:rPr lang="en-US" sz="1100" dirty="0"/>
              <a:t>){</a:t>
            </a:r>
          </a:p>
          <a:p>
            <a:pPr>
              <a:lnSpc>
                <a:spcPct val="90000"/>
              </a:lnSpc>
            </a:pPr>
            <a:r>
              <a:rPr lang="en-US" sz="1100" dirty="0"/>
              <a:t>        this context = </a:t>
            </a:r>
            <a:r>
              <a:rPr lang="en-US" sz="1100" dirty="0" err="1"/>
              <a:t>contextNow</a:t>
            </a:r>
            <a:endParaRPr lang="en-US" sz="1100" dirty="0"/>
          </a:p>
          <a:p>
            <a:pPr>
              <a:lnSpc>
                <a:spcPct val="90000"/>
              </a:lnSpc>
            </a:pPr>
            <a:r>
              <a:rPr lang="en-US" sz="1100" dirty="0"/>
              <a:t>    }</a:t>
            </a:r>
          </a:p>
          <a:p>
            <a:pPr>
              <a:lnSpc>
                <a:spcPct val="90000"/>
              </a:lnSpc>
            </a:pPr>
            <a:r>
              <a:rPr lang="en-US" sz="1100" dirty="0"/>
              <a:t>    public function </a:t>
            </a:r>
            <a:r>
              <a:rPr lang="en-US" sz="1100" dirty="0" err="1"/>
              <a:t>turnLightOn</a:t>
            </a:r>
            <a:r>
              <a:rPr lang="en-US" sz="1100" dirty="0"/>
              <a:t>(){</a:t>
            </a:r>
          </a:p>
          <a:p>
            <a:pPr>
              <a:lnSpc>
                <a:spcPct val="90000"/>
              </a:lnSpc>
            </a:pPr>
            <a:r>
              <a:rPr lang="en-US" sz="1100" dirty="0"/>
              <a:t>        print "Light is already on, take no action"</a:t>
            </a:r>
          </a:p>
          <a:p>
            <a:pPr>
              <a:lnSpc>
                <a:spcPct val="90000"/>
              </a:lnSpc>
            </a:pPr>
            <a:r>
              <a:rPr lang="en-US" sz="1100" dirty="0"/>
              <a:t>    }</a:t>
            </a:r>
          </a:p>
          <a:p>
            <a:pPr>
              <a:lnSpc>
                <a:spcPct val="90000"/>
              </a:lnSpc>
            </a:pPr>
            <a:r>
              <a:rPr lang="en-US" sz="1100" dirty="0"/>
              <a:t>    public function </a:t>
            </a:r>
            <a:r>
              <a:rPr lang="en-US" sz="1100" dirty="0" err="1"/>
              <a:t>turnLightOff</a:t>
            </a:r>
            <a:r>
              <a:rPr lang="en-US" sz="1100" dirty="0"/>
              <a:t>(){</a:t>
            </a:r>
          </a:p>
          <a:p>
            <a:pPr>
              <a:lnSpc>
                <a:spcPct val="90000"/>
              </a:lnSpc>
            </a:pPr>
            <a:r>
              <a:rPr lang="en-US" sz="1100" dirty="0"/>
              <a:t>        print "Light is off"</a:t>
            </a:r>
          </a:p>
          <a:p>
            <a:pPr>
              <a:lnSpc>
                <a:spcPct val="90000"/>
              </a:lnSpc>
            </a:pPr>
            <a:r>
              <a:rPr lang="en-US" sz="1100" dirty="0"/>
              <a:t>        this </a:t>
            </a:r>
            <a:r>
              <a:rPr lang="en-US" sz="1100" dirty="0" err="1"/>
              <a:t>context.setState</a:t>
            </a:r>
            <a:r>
              <a:rPr lang="en-US" sz="1100" dirty="0"/>
              <a:t>(this </a:t>
            </a:r>
            <a:r>
              <a:rPr lang="en-US" sz="1100" dirty="0" err="1"/>
              <a:t>context.getOffState</a:t>
            </a:r>
            <a:r>
              <a:rPr lang="en-US" sz="1100" dirty="0"/>
              <a:t>())</a:t>
            </a:r>
          </a:p>
          <a:p>
            <a:pPr>
              <a:lnSpc>
                <a:spcPct val="90000"/>
              </a:lnSpc>
            </a:pPr>
            <a:r>
              <a:rPr lang="en-US" sz="1100" dirty="0"/>
              <a:t>    }</a:t>
            </a:r>
          </a:p>
          <a:p>
            <a:pPr>
              <a:lnSpc>
                <a:spcPct val="90000"/>
              </a:lnSpc>
            </a:pPr>
            <a:r>
              <a:rPr lang="en-US" sz="1100" dirty="0"/>
              <a:t>}</a:t>
            </a:r>
          </a:p>
        </p:txBody>
      </p:sp>
      <p:sp>
        <p:nvSpPr>
          <p:cNvPr id="5" name="Content Placeholder 3">
            <a:extLst>
              <a:ext uri="{FF2B5EF4-FFF2-40B4-BE49-F238E27FC236}">
                <a16:creationId xmlns:a16="http://schemas.microsoft.com/office/drawing/2014/main" id="{F3DD8DCD-8029-4467-AE21-84876E55B80A}"/>
              </a:ext>
            </a:extLst>
          </p:cNvPr>
          <p:cNvSpPr txBox="1">
            <a:spLocks/>
          </p:cNvSpPr>
          <p:nvPr/>
        </p:nvSpPr>
        <p:spPr>
          <a:xfrm>
            <a:off x="5423223" y="1437499"/>
            <a:ext cx="5561152" cy="562731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500"/>
              </a:spcBef>
              <a:spcAft>
                <a:spcPts val="500"/>
              </a:spcAft>
              <a:buFontTx/>
              <a:buBlip>
                <a:blip r:embed="rId3">
                  <a:extLst>
                    <a:ext uri="{96DAC541-7B7A-43D3-8B79-37D633B846F1}">
                      <asvg:svgBlip xmlns:asvg="http://schemas.microsoft.com/office/drawing/2016/SVG/main" r:embed="rId4"/>
                    </a:ext>
                  </a:extLst>
                </a:blip>
              </a:buBlip>
              <a:defRPr sz="2400" kern="1200">
                <a:solidFill>
                  <a:srgbClr val="424242"/>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685800" indent="-228600" algn="l" defTabSz="914400" rtl="0" eaLnBrk="1" latinLnBrk="0" hangingPunct="1">
              <a:lnSpc>
                <a:spcPct val="100000"/>
              </a:lnSpc>
              <a:spcBef>
                <a:spcPts val="500"/>
              </a:spcBef>
              <a:buClr>
                <a:srgbClr val="006BB3"/>
              </a:buClr>
              <a:buSzPct val="120000"/>
              <a:buFont typeface="Arial" panose="020B0604020202020204" pitchFamily="34" charset="0"/>
              <a:buChar char="•"/>
              <a:defRPr sz="20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t>class </a:t>
            </a:r>
            <a:r>
              <a:rPr lang="en-US" sz="1000" dirty="0" err="1"/>
              <a:t>OffState</a:t>
            </a:r>
            <a:r>
              <a:rPr lang="en-US" sz="1000" dirty="0"/>
              <a:t> implements </a:t>
            </a:r>
            <a:r>
              <a:rPr lang="en-US" sz="1000" dirty="0" err="1"/>
              <a:t>IState</a:t>
            </a:r>
            <a:r>
              <a:rPr lang="en-US" sz="1000" dirty="0"/>
              <a:t>{</a:t>
            </a:r>
          </a:p>
          <a:p>
            <a:r>
              <a:rPr lang="en-US" sz="1000" dirty="0"/>
              <a:t>    private context</a:t>
            </a:r>
          </a:p>
          <a:p>
            <a:r>
              <a:rPr lang="en-US" sz="1000" dirty="0"/>
              <a:t>    construct(Context </a:t>
            </a:r>
            <a:r>
              <a:rPr lang="en-US" sz="1000" dirty="0" err="1"/>
              <a:t>contextNow</a:t>
            </a:r>
            <a:r>
              <a:rPr lang="en-US" sz="1000" dirty="0"/>
              <a:t>){</a:t>
            </a:r>
          </a:p>
          <a:p>
            <a:r>
              <a:rPr lang="en-US" sz="1000" dirty="0"/>
              <a:t>        this context = </a:t>
            </a:r>
            <a:r>
              <a:rPr lang="en-US" sz="1000" dirty="0" err="1"/>
              <a:t>contextNow</a:t>
            </a:r>
            <a:endParaRPr lang="en-US" sz="1000" dirty="0"/>
          </a:p>
          <a:p>
            <a:r>
              <a:rPr lang="en-US" sz="1000" dirty="0"/>
              <a:t>    }</a:t>
            </a:r>
          </a:p>
          <a:p>
            <a:r>
              <a:rPr lang="en-US" sz="1000" dirty="0"/>
              <a:t>    public function </a:t>
            </a:r>
            <a:r>
              <a:rPr lang="en-US" sz="1000" dirty="0" err="1"/>
              <a:t>turnLightOn</a:t>
            </a:r>
            <a:r>
              <a:rPr lang="en-US" sz="1000" dirty="0"/>
              <a:t>(){</a:t>
            </a:r>
          </a:p>
          <a:p>
            <a:r>
              <a:rPr lang="en-US" sz="1000" dirty="0"/>
              <a:t>        print "Light is on!"</a:t>
            </a:r>
          </a:p>
          <a:p>
            <a:r>
              <a:rPr lang="en-US" sz="1000" dirty="0"/>
              <a:t>        this </a:t>
            </a:r>
            <a:r>
              <a:rPr lang="en-US" sz="1000" dirty="0" err="1"/>
              <a:t>context.setState</a:t>
            </a:r>
            <a:r>
              <a:rPr lang="en-US" sz="1000" dirty="0"/>
              <a:t>(this </a:t>
            </a:r>
            <a:r>
              <a:rPr lang="en-US" sz="1000" dirty="0" err="1"/>
              <a:t>context.getOnState</a:t>
            </a:r>
            <a:r>
              <a:rPr lang="en-US" sz="1000" dirty="0"/>
              <a:t>());</a:t>
            </a:r>
          </a:p>
          <a:p>
            <a:r>
              <a:rPr lang="en-US" sz="1000" dirty="0"/>
              <a:t>    }</a:t>
            </a:r>
          </a:p>
          <a:p>
            <a:r>
              <a:rPr lang="en-US" sz="1000" dirty="0"/>
              <a:t>    public function </a:t>
            </a:r>
            <a:r>
              <a:rPr lang="en-US" sz="1000" dirty="0" err="1"/>
              <a:t>turnLightOff</a:t>
            </a:r>
            <a:r>
              <a:rPr lang="en-US" sz="1000" dirty="0"/>
              <a:t>(){</a:t>
            </a:r>
          </a:p>
          <a:p>
            <a:r>
              <a:rPr lang="en-US" sz="1000" dirty="0"/>
              <a:t>        echo "Light is already off, take no action"</a:t>
            </a:r>
          </a:p>
          <a:p>
            <a:r>
              <a:rPr lang="en-US" sz="1000" dirty="0"/>
              <a:t>    }</a:t>
            </a:r>
          </a:p>
          <a:p>
            <a:r>
              <a:rPr lang="en-US" sz="1000" dirty="0"/>
              <a:t>}</a:t>
            </a:r>
          </a:p>
        </p:txBody>
      </p:sp>
    </p:spTree>
    <p:extLst>
      <p:ext uri="{BB962C8B-B14F-4D97-AF65-F5344CB8AC3E}">
        <p14:creationId xmlns:p14="http://schemas.microsoft.com/office/powerpoint/2010/main" val="344490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838200" y="2655135"/>
            <a:ext cx="10515600" cy="1772485"/>
          </a:xfrm>
        </p:spPr>
        <p:txBody>
          <a:bodyPr>
            <a:normAutofit/>
          </a:bodyPr>
          <a:lstStyle/>
          <a:p>
            <a:r>
              <a:rPr lang="en-US" dirty="0"/>
              <a:t>Design Patterns</a:t>
            </a:r>
            <a:br>
              <a:rPr lang="en-US" dirty="0"/>
            </a:br>
            <a:br>
              <a:rPr lang="en-US" dirty="0"/>
            </a:br>
            <a:r>
              <a:rPr lang="en-US" dirty="0"/>
              <a:t>What are Design Patterns?</a:t>
            </a:r>
          </a:p>
        </p:txBody>
      </p:sp>
    </p:spTree>
    <p:extLst>
      <p:ext uri="{BB962C8B-B14F-4D97-AF65-F5344CB8AC3E}">
        <p14:creationId xmlns:p14="http://schemas.microsoft.com/office/powerpoint/2010/main" val="3949952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2163366" y="215109"/>
            <a:ext cx="7865268" cy="791032"/>
          </a:xfrm>
          <a:prstGeom prst="rect">
            <a:avLst/>
          </a:prstGeom>
          <a:solidFill>
            <a:schemeClr val="bg1"/>
          </a:solidFill>
        </p:spPr>
        <p:txBody>
          <a:bodyPr anchor="ctr">
            <a:normAutofit fontScale="90000"/>
          </a:bodyPr>
          <a:lstStyle/>
          <a:p>
            <a:r>
              <a:rPr lang="en-US" dirty="0"/>
              <a:t>State Design Pattern</a:t>
            </a:r>
            <a:br>
              <a:rPr lang="en-US" dirty="0"/>
            </a:br>
            <a:r>
              <a:rPr lang="en-US" dirty="0"/>
              <a:t>Client classes</a:t>
            </a:r>
          </a:p>
        </p:txBody>
      </p:sp>
      <p:sp>
        <p:nvSpPr>
          <p:cNvPr id="4" name="Content Placeholder 3">
            <a:extLst>
              <a:ext uri="{FF2B5EF4-FFF2-40B4-BE49-F238E27FC236}">
                <a16:creationId xmlns:a16="http://schemas.microsoft.com/office/drawing/2014/main" id="{FC185D8F-13A9-4820-A467-1CA8C53C0B7C}"/>
              </a:ext>
            </a:extLst>
          </p:cNvPr>
          <p:cNvSpPr>
            <a:spLocks noGrp="1"/>
          </p:cNvSpPr>
          <p:nvPr>
            <p:ph idx="1"/>
          </p:nvPr>
        </p:nvSpPr>
        <p:spPr>
          <a:xfrm>
            <a:off x="4084416" y="1321752"/>
            <a:ext cx="4023167" cy="4827570"/>
          </a:xfrm>
          <a:prstGeom prst="rect">
            <a:avLst/>
          </a:prstGeom>
        </p:spPr>
        <p:txBody>
          <a:bodyPr>
            <a:normAutofit/>
          </a:bodyPr>
          <a:lstStyle/>
          <a:p>
            <a:pPr>
              <a:lnSpc>
                <a:spcPct val="90000"/>
              </a:lnSpc>
            </a:pPr>
            <a:r>
              <a:rPr lang="en-US" sz="1100" dirty="0"/>
              <a:t>class Client</a:t>
            </a:r>
          </a:p>
          <a:p>
            <a:pPr>
              <a:lnSpc>
                <a:spcPct val="90000"/>
              </a:lnSpc>
            </a:pPr>
            <a:r>
              <a:rPr lang="en-US" sz="1100" dirty="0"/>
              <a:t>{</a:t>
            </a:r>
          </a:p>
          <a:p>
            <a:pPr>
              <a:lnSpc>
                <a:spcPct val="90000"/>
              </a:lnSpc>
            </a:pPr>
            <a:r>
              <a:rPr lang="en-US" sz="1100" dirty="0"/>
              <a:t> private context;</a:t>
            </a:r>
          </a:p>
          <a:p>
            <a:pPr>
              <a:lnSpc>
                <a:spcPct val="90000"/>
              </a:lnSpc>
            </a:pPr>
            <a:r>
              <a:rPr lang="en-US" sz="1100" dirty="0"/>
              <a:t> construct()</a:t>
            </a:r>
          </a:p>
          <a:p>
            <a:pPr>
              <a:lnSpc>
                <a:spcPct val="90000"/>
              </a:lnSpc>
            </a:pPr>
            <a:r>
              <a:rPr lang="en-US" sz="1100" dirty="0"/>
              <a:t> {</a:t>
            </a:r>
          </a:p>
          <a:p>
            <a:pPr>
              <a:lnSpc>
                <a:spcPct val="90000"/>
              </a:lnSpc>
            </a:pPr>
            <a:r>
              <a:rPr lang="en-US" sz="1100" dirty="0"/>
              <a:t>    this context=new Context();</a:t>
            </a:r>
          </a:p>
          <a:p>
            <a:pPr>
              <a:lnSpc>
                <a:spcPct val="90000"/>
              </a:lnSpc>
            </a:pPr>
            <a:r>
              <a:rPr lang="en-US" sz="1100" dirty="0"/>
              <a:t>    this </a:t>
            </a:r>
            <a:r>
              <a:rPr lang="en-US" sz="1100" dirty="0" err="1"/>
              <a:t>context.turnOnLight</a:t>
            </a:r>
            <a:r>
              <a:rPr lang="en-US" sz="1100" dirty="0"/>
              <a:t>();</a:t>
            </a:r>
          </a:p>
          <a:p>
            <a:pPr>
              <a:lnSpc>
                <a:spcPct val="90000"/>
              </a:lnSpc>
            </a:pPr>
            <a:r>
              <a:rPr lang="en-US" sz="1100" dirty="0"/>
              <a:t>    this </a:t>
            </a:r>
            <a:r>
              <a:rPr lang="en-US" sz="1100" dirty="0" err="1"/>
              <a:t>context.turnOnLight</a:t>
            </a:r>
            <a:r>
              <a:rPr lang="en-US" sz="1100" dirty="0"/>
              <a:t>();</a:t>
            </a:r>
          </a:p>
          <a:p>
            <a:pPr>
              <a:lnSpc>
                <a:spcPct val="90000"/>
              </a:lnSpc>
            </a:pPr>
            <a:r>
              <a:rPr lang="en-US" sz="1100" dirty="0"/>
              <a:t>    this </a:t>
            </a:r>
            <a:r>
              <a:rPr lang="en-US" sz="1100" dirty="0" err="1"/>
              <a:t>context.turnOffLight</a:t>
            </a:r>
            <a:r>
              <a:rPr lang="en-US" sz="1100" dirty="0"/>
              <a:t>();</a:t>
            </a:r>
          </a:p>
          <a:p>
            <a:pPr>
              <a:lnSpc>
                <a:spcPct val="90000"/>
              </a:lnSpc>
            </a:pPr>
            <a:r>
              <a:rPr lang="en-US" sz="1100" dirty="0"/>
              <a:t>    this </a:t>
            </a:r>
            <a:r>
              <a:rPr lang="en-US" sz="1100" dirty="0" err="1"/>
              <a:t>context.turnOffLight</a:t>
            </a:r>
            <a:r>
              <a:rPr lang="en-US" sz="1100" dirty="0"/>
              <a:t>();</a:t>
            </a:r>
          </a:p>
          <a:p>
            <a:pPr>
              <a:lnSpc>
                <a:spcPct val="90000"/>
              </a:lnSpc>
            </a:pPr>
            <a:r>
              <a:rPr lang="en-US" sz="1100" dirty="0"/>
              <a:t> }</a:t>
            </a:r>
          </a:p>
          <a:p>
            <a:pPr>
              <a:lnSpc>
                <a:spcPct val="90000"/>
              </a:lnSpc>
            </a:pPr>
            <a:r>
              <a:rPr lang="en-US" sz="1100" dirty="0"/>
              <a:t>}</a:t>
            </a:r>
          </a:p>
          <a:p>
            <a:pPr>
              <a:lnSpc>
                <a:spcPct val="90000"/>
              </a:lnSpc>
            </a:pPr>
            <a:r>
              <a:rPr lang="en-US" sz="1100" dirty="0"/>
              <a:t>worker=new Client()</a:t>
            </a:r>
          </a:p>
          <a:p>
            <a:pPr>
              <a:lnSpc>
                <a:spcPct val="90000"/>
              </a:lnSpc>
            </a:pPr>
            <a:endParaRPr lang="en-US" sz="1100" dirty="0"/>
          </a:p>
        </p:txBody>
      </p:sp>
    </p:spTree>
    <p:extLst>
      <p:ext uri="{BB962C8B-B14F-4D97-AF65-F5344CB8AC3E}">
        <p14:creationId xmlns:p14="http://schemas.microsoft.com/office/powerpoint/2010/main" val="2636332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838200" y="136525"/>
            <a:ext cx="10515600" cy="791032"/>
          </a:xfrm>
          <a:prstGeom prst="rect">
            <a:avLst/>
          </a:prstGeom>
        </p:spPr>
        <p:txBody>
          <a:bodyPr anchor="ctr">
            <a:normAutofit/>
          </a:bodyPr>
          <a:lstStyle/>
          <a:p>
            <a:r>
              <a:rPr lang="en-US" dirty="0"/>
              <a:t>Strategy Design Pattern</a:t>
            </a:r>
          </a:p>
        </p:txBody>
      </p:sp>
      <p:pic>
        <p:nvPicPr>
          <p:cNvPr id="7" name="Picture 6">
            <a:extLst>
              <a:ext uri="{FF2B5EF4-FFF2-40B4-BE49-F238E27FC236}">
                <a16:creationId xmlns:a16="http://schemas.microsoft.com/office/drawing/2014/main" id="{69A8A500-47E6-474D-976A-34119FEB945F}"/>
              </a:ext>
            </a:extLst>
          </p:cNvPr>
          <p:cNvPicPr>
            <a:picLocks noChangeAspect="1"/>
          </p:cNvPicPr>
          <p:nvPr/>
        </p:nvPicPr>
        <p:blipFill>
          <a:blip r:embed="rId3"/>
          <a:stretch>
            <a:fillRect/>
          </a:stretch>
        </p:blipFill>
        <p:spPr>
          <a:xfrm>
            <a:off x="585787" y="1158875"/>
            <a:ext cx="11020425" cy="5562600"/>
          </a:xfrm>
          <a:prstGeom prst="rect">
            <a:avLst/>
          </a:prstGeom>
        </p:spPr>
      </p:pic>
    </p:spTree>
    <p:extLst>
      <p:ext uri="{BB962C8B-B14F-4D97-AF65-F5344CB8AC3E}">
        <p14:creationId xmlns:p14="http://schemas.microsoft.com/office/powerpoint/2010/main" val="1406851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2163366" y="215109"/>
            <a:ext cx="7865268" cy="791032"/>
          </a:xfrm>
          <a:prstGeom prst="rect">
            <a:avLst/>
          </a:prstGeom>
          <a:solidFill>
            <a:schemeClr val="bg1"/>
          </a:solidFill>
        </p:spPr>
        <p:txBody>
          <a:bodyPr anchor="ctr">
            <a:normAutofit/>
          </a:bodyPr>
          <a:lstStyle/>
          <a:p>
            <a:r>
              <a:rPr lang="en-US" dirty="0"/>
              <a:t>Strategy Design Pattern</a:t>
            </a:r>
          </a:p>
        </p:txBody>
      </p:sp>
      <p:sp>
        <p:nvSpPr>
          <p:cNvPr id="4" name="Content Placeholder 3">
            <a:extLst>
              <a:ext uri="{FF2B5EF4-FFF2-40B4-BE49-F238E27FC236}">
                <a16:creationId xmlns:a16="http://schemas.microsoft.com/office/drawing/2014/main" id="{FC185D8F-13A9-4820-A467-1CA8C53C0B7C}"/>
              </a:ext>
            </a:extLst>
          </p:cNvPr>
          <p:cNvSpPr>
            <a:spLocks noGrp="1"/>
          </p:cNvSpPr>
          <p:nvPr>
            <p:ph idx="1"/>
          </p:nvPr>
        </p:nvSpPr>
        <p:spPr>
          <a:xfrm>
            <a:off x="838200" y="1437499"/>
            <a:ext cx="4023167" cy="4827570"/>
          </a:xfrm>
          <a:prstGeom prst="rect">
            <a:avLst/>
          </a:prstGeom>
        </p:spPr>
        <p:txBody>
          <a:bodyPr>
            <a:normAutofit/>
          </a:bodyPr>
          <a:lstStyle/>
          <a:p>
            <a:pPr>
              <a:lnSpc>
                <a:spcPct val="90000"/>
              </a:lnSpc>
            </a:pPr>
            <a:r>
              <a:rPr lang="en-US" sz="1100" b="1" dirty="0"/>
              <a:t>interface Strategy{</a:t>
            </a:r>
          </a:p>
          <a:p>
            <a:pPr>
              <a:lnSpc>
                <a:spcPct val="90000"/>
              </a:lnSpc>
            </a:pPr>
            <a:r>
              <a:rPr lang="en-US" sz="1100" b="1" dirty="0"/>
              <a:t>    function math(a, b)</a:t>
            </a:r>
          </a:p>
          <a:p>
            <a:pPr>
              <a:lnSpc>
                <a:spcPct val="90000"/>
              </a:lnSpc>
            </a:pPr>
            <a:r>
              <a:rPr lang="en-US" sz="1100" b="1" dirty="0"/>
              <a:t>}</a:t>
            </a:r>
          </a:p>
          <a:p>
            <a:pPr>
              <a:lnSpc>
                <a:spcPct val="90000"/>
              </a:lnSpc>
            </a:pPr>
            <a:endParaRPr lang="en-US" sz="1100" b="1" dirty="0"/>
          </a:p>
          <a:p>
            <a:pPr>
              <a:lnSpc>
                <a:spcPct val="90000"/>
              </a:lnSpc>
            </a:pPr>
            <a:r>
              <a:rPr lang="en-US" sz="1100" b="1" dirty="0"/>
              <a:t>class </a:t>
            </a:r>
            <a:r>
              <a:rPr lang="en-US" sz="1100" b="1" dirty="0" err="1"/>
              <a:t>ConcreteStrategyAdd</a:t>
            </a:r>
            <a:r>
              <a:rPr lang="en-US" sz="1100" b="1" dirty="0"/>
              <a:t> implements Strategy{</a:t>
            </a:r>
          </a:p>
          <a:p>
            <a:pPr>
              <a:lnSpc>
                <a:spcPct val="90000"/>
              </a:lnSpc>
            </a:pPr>
            <a:r>
              <a:rPr lang="en-US" sz="1100" b="1" dirty="0"/>
              <a:t>    function math(a, b){</a:t>
            </a:r>
          </a:p>
          <a:p>
            <a:pPr>
              <a:lnSpc>
                <a:spcPct val="90000"/>
              </a:lnSpc>
            </a:pPr>
            <a:r>
              <a:rPr lang="en-US" sz="1100" b="1" dirty="0"/>
              <a:t>        return a + b</a:t>
            </a:r>
          </a:p>
          <a:p>
            <a:pPr>
              <a:lnSpc>
                <a:spcPct val="90000"/>
              </a:lnSpc>
            </a:pPr>
            <a:r>
              <a:rPr lang="en-US" sz="1100" b="1" dirty="0"/>
              <a:t>    }</a:t>
            </a:r>
          </a:p>
          <a:p>
            <a:pPr>
              <a:lnSpc>
                <a:spcPct val="90000"/>
              </a:lnSpc>
            </a:pPr>
            <a:r>
              <a:rPr lang="en-US" sz="1100" b="1" dirty="0"/>
              <a:t>}</a:t>
            </a:r>
          </a:p>
          <a:p>
            <a:pPr>
              <a:lnSpc>
                <a:spcPct val="90000"/>
              </a:lnSpc>
            </a:pPr>
            <a:r>
              <a:rPr lang="en-US" sz="1100" b="1" dirty="0"/>
              <a:t>class </a:t>
            </a:r>
            <a:r>
              <a:rPr lang="en-US" sz="1100" b="1" dirty="0" err="1"/>
              <a:t>ConcreteStrategySubstract</a:t>
            </a:r>
            <a:r>
              <a:rPr lang="en-US" sz="1100" b="1" dirty="0"/>
              <a:t> implements Strategy{</a:t>
            </a:r>
          </a:p>
          <a:p>
            <a:pPr>
              <a:lnSpc>
                <a:spcPct val="90000"/>
              </a:lnSpc>
            </a:pPr>
            <a:r>
              <a:rPr lang="en-US" sz="1100" b="1" dirty="0"/>
              <a:t>    function math(a, b){</a:t>
            </a:r>
          </a:p>
          <a:p>
            <a:pPr>
              <a:lnSpc>
                <a:spcPct val="90000"/>
              </a:lnSpc>
            </a:pPr>
            <a:r>
              <a:rPr lang="en-US" sz="1100" b="1" dirty="0"/>
              <a:t>        return a - b</a:t>
            </a:r>
          </a:p>
          <a:p>
            <a:pPr>
              <a:lnSpc>
                <a:spcPct val="90000"/>
              </a:lnSpc>
            </a:pPr>
            <a:r>
              <a:rPr lang="en-US" sz="1100" b="1" dirty="0"/>
              <a:t>    }</a:t>
            </a:r>
          </a:p>
          <a:p>
            <a:pPr>
              <a:lnSpc>
                <a:spcPct val="90000"/>
              </a:lnSpc>
            </a:pPr>
            <a:r>
              <a:rPr lang="en-US" sz="1100" b="1" dirty="0"/>
              <a:t>}</a:t>
            </a:r>
          </a:p>
        </p:txBody>
      </p:sp>
      <p:sp>
        <p:nvSpPr>
          <p:cNvPr id="5" name="Content Placeholder 3">
            <a:extLst>
              <a:ext uri="{FF2B5EF4-FFF2-40B4-BE49-F238E27FC236}">
                <a16:creationId xmlns:a16="http://schemas.microsoft.com/office/drawing/2014/main" id="{F3DD8DCD-8029-4467-AE21-84876E55B80A}"/>
              </a:ext>
            </a:extLst>
          </p:cNvPr>
          <p:cNvSpPr txBox="1">
            <a:spLocks/>
          </p:cNvSpPr>
          <p:nvPr/>
        </p:nvSpPr>
        <p:spPr>
          <a:xfrm>
            <a:off x="5423223" y="1437499"/>
            <a:ext cx="5561152" cy="562731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500"/>
              </a:spcBef>
              <a:spcAft>
                <a:spcPts val="500"/>
              </a:spcAft>
              <a:buFontTx/>
              <a:buBlip>
                <a:blip r:embed="rId3">
                  <a:extLst>
                    <a:ext uri="{96DAC541-7B7A-43D3-8B79-37D633B846F1}">
                      <asvg:svgBlip xmlns:asvg="http://schemas.microsoft.com/office/drawing/2016/SVG/main" r:embed="rId4"/>
                    </a:ext>
                  </a:extLst>
                </a:blip>
              </a:buBlip>
              <a:defRPr sz="2400" kern="1200">
                <a:solidFill>
                  <a:srgbClr val="424242"/>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685800" indent="-228600" algn="l" defTabSz="914400" rtl="0" eaLnBrk="1" latinLnBrk="0" hangingPunct="1">
              <a:lnSpc>
                <a:spcPct val="100000"/>
              </a:lnSpc>
              <a:spcBef>
                <a:spcPts val="500"/>
              </a:spcBef>
              <a:buClr>
                <a:srgbClr val="006BB3"/>
              </a:buClr>
              <a:buSzPct val="120000"/>
              <a:buFont typeface="Arial" panose="020B0604020202020204" pitchFamily="34" charset="0"/>
              <a:buChar char="•"/>
              <a:defRPr sz="20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sz="1000" b="1" dirty="0"/>
              <a:t>class </a:t>
            </a:r>
            <a:r>
              <a:rPr lang="en-US" sz="1000" b="1" dirty="0" err="1"/>
              <a:t>ConcreteStrategyMultiply</a:t>
            </a:r>
            <a:r>
              <a:rPr lang="en-US" sz="1000" b="1" dirty="0"/>
              <a:t> implements Strategy{</a:t>
            </a:r>
          </a:p>
          <a:p>
            <a:pPr>
              <a:lnSpc>
                <a:spcPct val="90000"/>
              </a:lnSpc>
            </a:pPr>
            <a:r>
              <a:rPr lang="en-US" sz="1000" b="1" dirty="0"/>
              <a:t>    function math(a, b){</a:t>
            </a:r>
          </a:p>
          <a:p>
            <a:pPr>
              <a:lnSpc>
                <a:spcPct val="90000"/>
              </a:lnSpc>
            </a:pPr>
            <a:r>
              <a:rPr lang="en-US" sz="1000" b="1" dirty="0"/>
              <a:t>        return a * b</a:t>
            </a:r>
          </a:p>
          <a:p>
            <a:pPr>
              <a:lnSpc>
                <a:spcPct val="90000"/>
              </a:lnSpc>
            </a:pPr>
            <a:r>
              <a:rPr lang="en-US" sz="1000" b="1" dirty="0"/>
              <a:t>    }</a:t>
            </a:r>
          </a:p>
          <a:p>
            <a:pPr>
              <a:lnSpc>
                <a:spcPct val="90000"/>
              </a:lnSpc>
            </a:pPr>
            <a:r>
              <a:rPr lang="en-US" sz="1000" b="1" dirty="0"/>
              <a:t>}</a:t>
            </a:r>
          </a:p>
          <a:p>
            <a:pPr>
              <a:lnSpc>
                <a:spcPct val="90000"/>
              </a:lnSpc>
            </a:pPr>
            <a:r>
              <a:rPr lang="en-US" sz="1000" b="1" dirty="0"/>
              <a:t>class Context {</a:t>
            </a:r>
          </a:p>
          <a:p>
            <a:pPr>
              <a:lnSpc>
                <a:spcPct val="90000"/>
              </a:lnSpc>
            </a:pPr>
            <a:r>
              <a:rPr lang="en-US" sz="1000" b="1" dirty="0"/>
              <a:t>    private Strategy </a:t>
            </a:r>
            <a:r>
              <a:rPr lang="en-US" sz="1000" b="1" dirty="0" err="1"/>
              <a:t>Strategy</a:t>
            </a:r>
            <a:endParaRPr lang="en-US" sz="1000" b="1" dirty="0"/>
          </a:p>
          <a:p>
            <a:pPr>
              <a:lnSpc>
                <a:spcPct val="90000"/>
              </a:lnSpc>
            </a:pPr>
            <a:r>
              <a:rPr lang="en-US" sz="1000" b="1" dirty="0"/>
              <a:t>    function </a:t>
            </a:r>
            <a:r>
              <a:rPr lang="en-US" sz="1000" b="1" dirty="0" err="1"/>
              <a:t>setStrategy</a:t>
            </a:r>
            <a:r>
              <a:rPr lang="en-US" sz="1000" b="1" dirty="0"/>
              <a:t>(Strategy strategy){</a:t>
            </a:r>
          </a:p>
          <a:p>
            <a:pPr>
              <a:lnSpc>
                <a:spcPct val="90000"/>
              </a:lnSpc>
            </a:pPr>
            <a:r>
              <a:rPr lang="en-US" sz="1000" b="1" dirty="0"/>
              <a:t>        </a:t>
            </a:r>
            <a:r>
              <a:rPr lang="en-US" sz="1000" b="1" dirty="0" err="1"/>
              <a:t>this.strategy</a:t>
            </a:r>
            <a:r>
              <a:rPr lang="en-US" sz="1000" b="1" dirty="0"/>
              <a:t> = strategy</a:t>
            </a:r>
          </a:p>
          <a:p>
            <a:pPr>
              <a:lnSpc>
                <a:spcPct val="90000"/>
              </a:lnSpc>
            </a:pPr>
            <a:r>
              <a:rPr lang="en-US" sz="1000" b="1" dirty="0"/>
              <a:t>    }</a:t>
            </a:r>
          </a:p>
          <a:p>
            <a:pPr>
              <a:lnSpc>
                <a:spcPct val="90000"/>
              </a:lnSpc>
            </a:pPr>
            <a:r>
              <a:rPr lang="en-US" sz="1000" b="1" dirty="0"/>
              <a:t>    function </a:t>
            </a:r>
            <a:r>
              <a:rPr lang="en-US" sz="1000" b="1" dirty="0" err="1"/>
              <a:t>executeStrategy</a:t>
            </a:r>
            <a:r>
              <a:rPr lang="en-US" sz="1000" b="1" dirty="0"/>
              <a:t>(int a, int b){</a:t>
            </a:r>
          </a:p>
          <a:p>
            <a:pPr>
              <a:lnSpc>
                <a:spcPct val="90000"/>
              </a:lnSpc>
            </a:pPr>
            <a:r>
              <a:rPr lang="en-US" sz="1000" b="1" dirty="0"/>
              <a:t>        return </a:t>
            </a:r>
            <a:r>
              <a:rPr lang="en-US" sz="1000" b="1" dirty="0" err="1"/>
              <a:t>strategy.math</a:t>
            </a:r>
            <a:r>
              <a:rPr lang="en-US" sz="1000" b="1" dirty="0"/>
              <a:t>(a, b)</a:t>
            </a:r>
          </a:p>
          <a:p>
            <a:pPr>
              <a:lnSpc>
                <a:spcPct val="90000"/>
              </a:lnSpc>
            </a:pPr>
            <a:r>
              <a:rPr lang="en-US" sz="1000" b="1" dirty="0"/>
              <a:t>    }</a:t>
            </a:r>
          </a:p>
          <a:p>
            <a:pPr>
              <a:lnSpc>
                <a:spcPct val="90000"/>
              </a:lnSpc>
            </a:pPr>
            <a:r>
              <a:rPr lang="en-US" sz="1000" b="1" dirty="0"/>
              <a:t>}</a:t>
            </a:r>
          </a:p>
        </p:txBody>
      </p:sp>
    </p:spTree>
    <p:extLst>
      <p:ext uri="{BB962C8B-B14F-4D97-AF65-F5344CB8AC3E}">
        <p14:creationId xmlns:p14="http://schemas.microsoft.com/office/powerpoint/2010/main" val="444657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2163366" y="215109"/>
            <a:ext cx="7865268" cy="791032"/>
          </a:xfrm>
          <a:prstGeom prst="rect">
            <a:avLst/>
          </a:prstGeom>
          <a:solidFill>
            <a:schemeClr val="bg1"/>
          </a:solidFill>
        </p:spPr>
        <p:txBody>
          <a:bodyPr anchor="ctr">
            <a:normAutofit/>
          </a:bodyPr>
          <a:lstStyle/>
          <a:p>
            <a:r>
              <a:rPr lang="en-US" dirty="0"/>
              <a:t>Strategy Design Pattern</a:t>
            </a:r>
          </a:p>
        </p:txBody>
      </p:sp>
      <p:sp>
        <p:nvSpPr>
          <p:cNvPr id="4" name="Content Placeholder 3">
            <a:extLst>
              <a:ext uri="{FF2B5EF4-FFF2-40B4-BE49-F238E27FC236}">
                <a16:creationId xmlns:a16="http://schemas.microsoft.com/office/drawing/2014/main" id="{FC185D8F-13A9-4820-A467-1CA8C53C0B7C}"/>
              </a:ext>
            </a:extLst>
          </p:cNvPr>
          <p:cNvSpPr>
            <a:spLocks noGrp="1"/>
          </p:cNvSpPr>
          <p:nvPr>
            <p:ph idx="1"/>
          </p:nvPr>
        </p:nvSpPr>
        <p:spPr>
          <a:xfrm>
            <a:off x="4084416" y="1015215"/>
            <a:ext cx="4023167" cy="4827570"/>
          </a:xfrm>
          <a:prstGeom prst="rect">
            <a:avLst/>
          </a:prstGeom>
        </p:spPr>
        <p:txBody>
          <a:bodyPr>
            <a:normAutofit fontScale="85000" lnSpcReduction="20000"/>
          </a:bodyPr>
          <a:lstStyle/>
          <a:p>
            <a:pPr>
              <a:lnSpc>
                <a:spcPct val="90000"/>
              </a:lnSpc>
            </a:pPr>
            <a:r>
              <a:rPr lang="en-US" sz="1100" b="1" dirty="0"/>
              <a:t>context = new Context()</a:t>
            </a:r>
          </a:p>
          <a:p>
            <a:pPr>
              <a:lnSpc>
                <a:spcPct val="90000"/>
              </a:lnSpc>
            </a:pPr>
            <a:r>
              <a:rPr lang="en-US" sz="1100" b="1" dirty="0"/>
              <a:t>action = </a:t>
            </a:r>
            <a:r>
              <a:rPr lang="en-US" sz="1100" b="1" dirty="0" err="1"/>
              <a:t>user.input</a:t>
            </a:r>
            <a:endParaRPr lang="en-US" sz="1100" b="1" dirty="0"/>
          </a:p>
          <a:p>
            <a:pPr>
              <a:lnSpc>
                <a:spcPct val="90000"/>
              </a:lnSpc>
            </a:pPr>
            <a:r>
              <a:rPr lang="en-US" sz="1100" b="1" dirty="0" err="1"/>
              <a:t>firstNumber</a:t>
            </a:r>
            <a:r>
              <a:rPr lang="en-US" sz="1100" b="1" dirty="0"/>
              <a:t> = </a:t>
            </a:r>
            <a:r>
              <a:rPr lang="en-US" sz="1100" b="1" dirty="0" err="1"/>
              <a:t>user.input</a:t>
            </a:r>
            <a:endParaRPr lang="en-US" sz="1100" b="1" dirty="0"/>
          </a:p>
          <a:p>
            <a:pPr>
              <a:lnSpc>
                <a:spcPct val="90000"/>
              </a:lnSpc>
            </a:pPr>
            <a:r>
              <a:rPr lang="en-US" sz="1100" b="1" dirty="0" err="1"/>
              <a:t>secondNumber</a:t>
            </a:r>
            <a:r>
              <a:rPr lang="en-US" sz="1100" b="1" dirty="0"/>
              <a:t> = </a:t>
            </a:r>
            <a:r>
              <a:rPr lang="en-US" sz="1100" b="1" dirty="0" err="1"/>
              <a:t>user.input</a:t>
            </a:r>
            <a:endParaRPr lang="en-US" sz="1100" b="1" dirty="0"/>
          </a:p>
          <a:p>
            <a:pPr>
              <a:lnSpc>
                <a:spcPct val="90000"/>
              </a:lnSpc>
            </a:pPr>
            <a:endParaRPr lang="en-US" sz="1100" b="1" dirty="0"/>
          </a:p>
          <a:p>
            <a:pPr>
              <a:lnSpc>
                <a:spcPct val="90000"/>
              </a:lnSpc>
            </a:pPr>
            <a:r>
              <a:rPr lang="en-US" sz="1100" b="1" dirty="0"/>
              <a:t>switch(action){</a:t>
            </a:r>
          </a:p>
          <a:p>
            <a:pPr>
              <a:lnSpc>
                <a:spcPct val="90000"/>
              </a:lnSpc>
            </a:pPr>
            <a:r>
              <a:rPr lang="en-US" sz="1100" b="1" dirty="0"/>
              <a:t>    case 'Add':</a:t>
            </a:r>
          </a:p>
          <a:p>
            <a:pPr>
              <a:lnSpc>
                <a:spcPct val="90000"/>
              </a:lnSpc>
            </a:pPr>
            <a:r>
              <a:rPr lang="en-US" sz="1100" b="1" dirty="0"/>
              <a:t>        </a:t>
            </a:r>
            <a:r>
              <a:rPr lang="en-US" sz="1100" b="1" dirty="0" err="1"/>
              <a:t>context.setStrategy</a:t>
            </a:r>
            <a:r>
              <a:rPr lang="en-US" sz="1100" b="1" dirty="0"/>
              <a:t>(new </a:t>
            </a:r>
            <a:r>
              <a:rPr lang="en-US" sz="1100" b="1" dirty="0" err="1"/>
              <a:t>ConcreteStrategyAdd</a:t>
            </a:r>
            <a:r>
              <a:rPr lang="en-US" sz="1100" b="1" dirty="0"/>
              <a:t>())</a:t>
            </a:r>
          </a:p>
          <a:p>
            <a:pPr>
              <a:lnSpc>
                <a:spcPct val="90000"/>
              </a:lnSpc>
            </a:pPr>
            <a:r>
              <a:rPr lang="en-US" sz="1100" b="1" dirty="0"/>
              <a:t>        break</a:t>
            </a:r>
          </a:p>
          <a:p>
            <a:pPr>
              <a:lnSpc>
                <a:spcPct val="90000"/>
              </a:lnSpc>
            </a:pPr>
            <a:r>
              <a:rPr lang="en-US" sz="1100" b="1" dirty="0"/>
              <a:t>    case '</a:t>
            </a:r>
            <a:r>
              <a:rPr lang="en-US" sz="1100" b="1" dirty="0" err="1"/>
              <a:t>Substract</a:t>
            </a:r>
            <a:r>
              <a:rPr lang="en-US" sz="1100" b="1" dirty="0"/>
              <a:t>':</a:t>
            </a:r>
          </a:p>
          <a:p>
            <a:pPr>
              <a:lnSpc>
                <a:spcPct val="90000"/>
              </a:lnSpc>
            </a:pPr>
            <a:r>
              <a:rPr lang="en-US" sz="1100" b="1" dirty="0"/>
              <a:t>        </a:t>
            </a:r>
            <a:r>
              <a:rPr lang="en-US" sz="1100" b="1" dirty="0" err="1"/>
              <a:t>context.setStrategy</a:t>
            </a:r>
            <a:r>
              <a:rPr lang="en-US" sz="1100" b="1" dirty="0"/>
              <a:t>(new </a:t>
            </a:r>
            <a:r>
              <a:rPr lang="en-US" sz="1100" b="1" dirty="0" err="1"/>
              <a:t>ConcreteStrategySubstract</a:t>
            </a:r>
            <a:r>
              <a:rPr lang="en-US" sz="1100" b="1" dirty="0"/>
              <a:t>())</a:t>
            </a:r>
          </a:p>
          <a:p>
            <a:pPr>
              <a:lnSpc>
                <a:spcPct val="90000"/>
              </a:lnSpc>
            </a:pPr>
            <a:r>
              <a:rPr lang="en-US" sz="1100" b="1" dirty="0"/>
              <a:t>        break</a:t>
            </a:r>
          </a:p>
          <a:p>
            <a:pPr>
              <a:lnSpc>
                <a:spcPct val="90000"/>
              </a:lnSpc>
            </a:pPr>
            <a:r>
              <a:rPr lang="en-US" sz="1100" b="1" dirty="0"/>
              <a:t>    case 'Multiply':</a:t>
            </a:r>
          </a:p>
          <a:p>
            <a:pPr>
              <a:lnSpc>
                <a:spcPct val="90000"/>
              </a:lnSpc>
            </a:pPr>
            <a:r>
              <a:rPr lang="en-US" sz="1100" b="1" dirty="0"/>
              <a:t>        </a:t>
            </a:r>
            <a:r>
              <a:rPr lang="en-US" sz="1100" b="1" dirty="0" err="1"/>
              <a:t>context.setStrategy</a:t>
            </a:r>
            <a:r>
              <a:rPr lang="en-US" sz="1100" b="1" dirty="0"/>
              <a:t>(new </a:t>
            </a:r>
            <a:r>
              <a:rPr lang="en-US" sz="1100" b="1" dirty="0" err="1"/>
              <a:t>ConcreteStrategyMultiply</a:t>
            </a:r>
            <a:r>
              <a:rPr lang="en-US" sz="1100" b="1" dirty="0"/>
              <a:t>())</a:t>
            </a:r>
          </a:p>
          <a:p>
            <a:pPr>
              <a:lnSpc>
                <a:spcPct val="90000"/>
              </a:lnSpc>
            </a:pPr>
            <a:r>
              <a:rPr lang="en-US" sz="1100" b="1" dirty="0"/>
              <a:t>        break</a:t>
            </a:r>
          </a:p>
          <a:p>
            <a:pPr>
              <a:lnSpc>
                <a:spcPct val="90000"/>
              </a:lnSpc>
            </a:pPr>
            <a:r>
              <a:rPr lang="en-US" sz="1100" b="1" dirty="0"/>
              <a:t>    default:</a:t>
            </a:r>
          </a:p>
          <a:p>
            <a:pPr>
              <a:lnSpc>
                <a:spcPct val="90000"/>
              </a:lnSpc>
            </a:pPr>
            <a:r>
              <a:rPr lang="en-US" sz="1100" b="1" dirty="0"/>
              <a:t>        print '</a:t>
            </a:r>
            <a:r>
              <a:rPr lang="en-US" sz="1100" b="1" dirty="0" err="1"/>
              <a:t>Unexistant</a:t>
            </a:r>
            <a:r>
              <a:rPr lang="en-US" sz="1100" b="1" dirty="0"/>
              <a:t> action'</a:t>
            </a:r>
          </a:p>
          <a:p>
            <a:pPr>
              <a:lnSpc>
                <a:spcPct val="90000"/>
              </a:lnSpc>
            </a:pPr>
            <a:r>
              <a:rPr lang="en-US" sz="1100" b="1" dirty="0"/>
              <a:t>        break</a:t>
            </a:r>
          </a:p>
          <a:p>
            <a:pPr>
              <a:lnSpc>
                <a:spcPct val="90000"/>
              </a:lnSpc>
            </a:pPr>
            <a:r>
              <a:rPr lang="en-US" sz="1100" b="1" dirty="0"/>
              <a:t>}</a:t>
            </a:r>
          </a:p>
          <a:p>
            <a:pPr>
              <a:lnSpc>
                <a:spcPct val="90000"/>
              </a:lnSpc>
            </a:pPr>
            <a:r>
              <a:rPr lang="en-US" sz="1100" b="1" dirty="0"/>
              <a:t>result = </a:t>
            </a:r>
            <a:r>
              <a:rPr lang="en-US" sz="1100" b="1" dirty="0" err="1"/>
              <a:t>context.executeStrategy</a:t>
            </a:r>
            <a:r>
              <a:rPr lang="en-US" sz="1100" b="1" dirty="0"/>
              <a:t>(a, b)</a:t>
            </a:r>
          </a:p>
          <a:p>
            <a:pPr>
              <a:lnSpc>
                <a:spcPct val="90000"/>
              </a:lnSpc>
            </a:pPr>
            <a:r>
              <a:rPr lang="en-US" sz="1100" b="1" dirty="0"/>
              <a:t>print result</a:t>
            </a:r>
          </a:p>
        </p:txBody>
      </p:sp>
    </p:spTree>
    <p:extLst>
      <p:ext uri="{BB962C8B-B14F-4D97-AF65-F5344CB8AC3E}">
        <p14:creationId xmlns:p14="http://schemas.microsoft.com/office/powerpoint/2010/main" val="275691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838200" y="2655135"/>
            <a:ext cx="10515600" cy="1772485"/>
          </a:xfrm>
        </p:spPr>
        <p:txBody>
          <a:bodyPr>
            <a:normAutofit fontScale="90000"/>
          </a:bodyPr>
          <a:lstStyle/>
          <a:p>
            <a:r>
              <a:rPr lang="en-US" dirty="0"/>
              <a:t>Design Patterns</a:t>
            </a:r>
            <a:br>
              <a:rPr lang="en-US" dirty="0"/>
            </a:br>
            <a:br>
              <a:rPr lang="en-US" dirty="0"/>
            </a:br>
            <a:r>
              <a:rPr lang="en-US" dirty="0"/>
              <a:t>The Gang of Four</a:t>
            </a:r>
            <a:br>
              <a:rPr lang="en-US" dirty="0"/>
            </a:br>
            <a:r>
              <a:rPr lang="en-US" dirty="0"/>
              <a:t>Erich Gamma, Richard Helm, Ralph Johnson, John </a:t>
            </a:r>
            <a:r>
              <a:rPr lang="en-US" dirty="0" err="1"/>
              <a:t>Vlissides</a:t>
            </a:r>
            <a:endParaRPr lang="en-US" dirty="0"/>
          </a:p>
        </p:txBody>
      </p:sp>
    </p:spTree>
    <p:extLst>
      <p:ext uri="{BB962C8B-B14F-4D97-AF65-F5344CB8AC3E}">
        <p14:creationId xmlns:p14="http://schemas.microsoft.com/office/powerpoint/2010/main" val="265199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838200" y="264862"/>
            <a:ext cx="10515600" cy="858085"/>
          </a:xfrm>
        </p:spPr>
        <p:txBody>
          <a:bodyPr>
            <a:normAutofit/>
          </a:bodyPr>
          <a:lstStyle/>
          <a:p>
            <a:r>
              <a:rPr lang="en-US" sz="3600" dirty="0"/>
              <a:t>Usage of Design Pattern</a:t>
            </a:r>
          </a:p>
        </p:txBody>
      </p:sp>
      <p:sp>
        <p:nvSpPr>
          <p:cNvPr id="3" name="TextBox 2">
            <a:extLst>
              <a:ext uri="{FF2B5EF4-FFF2-40B4-BE49-F238E27FC236}">
                <a16:creationId xmlns:a16="http://schemas.microsoft.com/office/drawing/2014/main" id="{D2BE4A4C-62BE-4A7B-A7E2-72FB84AC7EAF}"/>
              </a:ext>
            </a:extLst>
          </p:cNvPr>
          <p:cNvSpPr txBox="1"/>
          <p:nvPr/>
        </p:nvSpPr>
        <p:spPr>
          <a:xfrm>
            <a:off x="673768" y="1491916"/>
            <a:ext cx="10347158" cy="1323439"/>
          </a:xfrm>
          <a:prstGeom prst="rect">
            <a:avLst/>
          </a:prstGeom>
          <a:noFill/>
        </p:spPr>
        <p:txBody>
          <a:bodyPr wrap="square" rtlCol="0">
            <a:spAutoFit/>
          </a:bodyPr>
          <a:lstStyle/>
          <a:p>
            <a:pPr marL="342900" indent="-342900">
              <a:buAutoNum type="arabicPeriod"/>
            </a:pPr>
            <a:r>
              <a:rPr lang="en-US" sz="4000" dirty="0">
                <a:solidFill>
                  <a:schemeClr val="bg1"/>
                </a:solidFill>
              </a:rPr>
              <a:t>Common Platform for developers</a:t>
            </a:r>
          </a:p>
          <a:p>
            <a:pPr marL="342900" indent="-342900">
              <a:buAutoNum type="arabicPeriod"/>
            </a:pPr>
            <a:r>
              <a:rPr lang="en-US" sz="4000" dirty="0">
                <a:solidFill>
                  <a:schemeClr val="bg1"/>
                </a:solidFill>
              </a:rPr>
              <a:t>Basic Practices</a:t>
            </a:r>
          </a:p>
        </p:txBody>
      </p:sp>
    </p:spTree>
    <p:extLst>
      <p:ext uri="{BB962C8B-B14F-4D97-AF65-F5344CB8AC3E}">
        <p14:creationId xmlns:p14="http://schemas.microsoft.com/office/powerpoint/2010/main" val="144249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838200" y="264862"/>
            <a:ext cx="10515600" cy="858085"/>
          </a:xfrm>
        </p:spPr>
        <p:txBody>
          <a:bodyPr>
            <a:normAutofit/>
          </a:bodyPr>
          <a:lstStyle/>
          <a:p>
            <a:r>
              <a:rPr lang="en-US" sz="3600" dirty="0"/>
              <a:t>Types of Design Patterns</a:t>
            </a:r>
          </a:p>
        </p:txBody>
      </p:sp>
      <p:sp>
        <p:nvSpPr>
          <p:cNvPr id="3" name="TextBox 2">
            <a:extLst>
              <a:ext uri="{FF2B5EF4-FFF2-40B4-BE49-F238E27FC236}">
                <a16:creationId xmlns:a16="http://schemas.microsoft.com/office/drawing/2014/main" id="{D2BE4A4C-62BE-4A7B-A7E2-72FB84AC7EAF}"/>
              </a:ext>
            </a:extLst>
          </p:cNvPr>
          <p:cNvSpPr txBox="1"/>
          <p:nvPr/>
        </p:nvSpPr>
        <p:spPr>
          <a:xfrm>
            <a:off x="922421" y="1604210"/>
            <a:ext cx="10347158" cy="1938992"/>
          </a:xfrm>
          <a:prstGeom prst="rect">
            <a:avLst/>
          </a:prstGeom>
          <a:noFill/>
        </p:spPr>
        <p:txBody>
          <a:bodyPr wrap="square" rtlCol="0">
            <a:spAutoFit/>
          </a:bodyPr>
          <a:lstStyle/>
          <a:p>
            <a:pPr marL="342900" indent="-342900">
              <a:buAutoNum type="arabicPeriod"/>
            </a:pPr>
            <a:r>
              <a:rPr lang="en-US" sz="4000" dirty="0">
                <a:solidFill>
                  <a:schemeClr val="bg1"/>
                </a:solidFill>
              </a:rPr>
              <a:t>Structural patterns</a:t>
            </a:r>
          </a:p>
          <a:p>
            <a:pPr marL="342900" indent="-342900">
              <a:buAutoNum type="arabicPeriod"/>
            </a:pPr>
            <a:r>
              <a:rPr lang="en-US" sz="4000" dirty="0">
                <a:solidFill>
                  <a:schemeClr val="bg1"/>
                </a:solidFill>
              </a:rPr>
              <a:t>Behavioral patterns</a:t>
            </a:r>
          </a:p>
          <a:p>
            <a:pPr marL="342900" indent="-342900">
              <a:buAutoNum type="arabicPeriod"/>
            </a:pPr>
            <a:r>
              <a:rPr lang="en-US" sz="4000" dirty="0">
                <a:solidFill>
                  <a:schemeClr val="bg1"/>
                </a:solidFill>
              </a:rPr>
              <a:t>Creational</a:t>
            </a:r>
          </a:p>
        </p:txBody>
      </p:sp>
    </p:spTree>
    <p:extLst>
      <p:ext uri="{BB962C8B-B14F-4D97-AF65-F5344CB8AC3E}">
        <p14:creationId xmlns:p14="http://schemas.microsoft.com/office/powerpoint/2010/main" val="10106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838200" y="264862"/>
            <a:ext cx="10515600" cy="858085"/>
          </a:xfrm>
        </p:spPr>
        <p:txBody>
          <a:bodyPr>
            <a:normAutofit/>
          </a:bodyPr>
          <a:lstStyle/>
          <a:p>
            <a:r>
              <a:rPr lang="en-US" sz="3600" dirty="0"/>
              <a:t>Scope of design patterns</a:t>
            </a:r>
          </a:p>
        </p:txBody>
      </p:sp>
      <p:sp>
        <p:nvSpPr>
          <p:cNvPr id="3" name="TextBox 2">
            <a:extLst>
              <a:ext uri="{FF2B5EF4-FFF2-40B4-BE49-F238E27FC236}">
                <a16:creationId xmlns:a16="http://schemas.microsoft.com/office/drawing/2014/main" id="{D2BE4A4C-62BE-4A7B-A7E2-72FB84AC7EAF}"/>
              </a:ext>
            </a:extLst>
          </p:cNvPr>
          <p:cNvSpPr txBox="1"/>
          <p:nvPr/>
        </p:nvSpPr>
        <p:spPr>
          <a:xfrm>
            <a:off x="922421" y="1604210"/>
            <a:ext cx="10347158" cy="1323439"/>
          </a:xfrm>
          <a:prstGeom prst="rect">
            <a:avLst/>
          </a:prstGeom>
          <a:noFill/>
        </p:spPr>
        <p:txBody>
          <a:bodyPr wrap="square" rtlCol="0">
            <a:spAutoFit/>
          </a:bodyPr>
          <a:lstStyle/>
          <a:p>
            <a:pPr marL="342900" indent="-342900">
              <a:buAutoNum type="arabicPeriod"/>
            </a:pPr>
            <a:r>
              <a:rPr lang="en-US" sz="4000" dirty="0">
                <a:solidFill>
                  <a:schemeClr val="bg1"/>
                </a:solidFill>
              </a:rPr>
              <a:t>Class category</a:t>
            </a:r>
          </a:p>
          <a:p>
            <a:pPr marL="342900" indent="-342900">
              <a:buAutoNum type="arabicPeriod"/>
            </a:pPr>
            <a:r>
              <a:rPr lang="en-US" sz="4000" dirty="0">
                <a:solidFill>
                  <a:schemeClr val="bg1"/>
                </a:solidFill>
              </a:rPr>
              <a:t>Object category</a:t>
            </a:r>
          </a:p>
        </p:txBody>
      </p:sp>
    </p:spTree>
    <p:extLst>
      <p:ext uri="{BB962C8B-B14F-4D97-AF65-F5344CB8AC3E}">
        <p14:creationId xmlns:p14="http://schemas.microsoft.com/office/powerpoint/2010/main" val="2382499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838200" y="136525"/>
            <a:ext cx="10515600" cy="791032"/>
          </a:xfrm>
          <a:prstGeom prst="rect">
            <a:avLst/>
          </a:prstGeom>
        </p:spPr>
        <p:txBody>
          <a:bodyPr anchor="ctr">
            <a:normAutofit/>
          </a:bodyPr>
          <a:lstStyle/>
          <a:p>
            <a:r>
              <a:rPr lang="en-US"/>
              <a:t>Factory Design Pattern</a:t>
            </a:r>
          </a:p>
        </p:txBody>
      </p:sp>
      <p:pic>
        <p:nvPicPr>
          <p:cNvPr id="4" name="Picture 3">
            <a:extLst>
              <a:ext uri="{FF2B5EF4-FFF2-40B4-BE49-F238E27FC236}">
                <a16:creationId xmlns:a16="http://schemas.microsoft.com/office/drawing/2014/main" id="{7FD93E79-1B68-486E-A4D8-4A2C145E333A}"/>
              </a:ext>
            </a:extLst>
          </p:cNvPr>
          <p:cNvPicPr>
            <a:picLocks noChangeAspect="1"/>
          </p:cNvPicPr>
          <p:nvPr/>
        </p:nvPicPr>
        <p:blipFill>
          <a:blip r:embed="rId3"/>
          <a:stretch>
            <a:fillRect/>
          </a:stretch>
        </p:blipFill>
        <p:spPr>
          <a:xfrm>
            <a:off x="2056193" y="1437499"/>
            <a:ext cx="8079614" cy="4827570"/>
          </a:xfrm>
          <a:prstGeom prst="rect">
            <a:avLst/>
          </a:prstGeom>
          <a:noFill/>
        </p:spPr>
      </p:pic>
    </p:spTree>
    <p:extLst>
      <p:ext uri="{BB962C8B-B14F-4D97-AF65-F5344CB8AC3E}">
        <p14:creationId xmlns:p14="http://schemas.microsoft.com/office/powerpoint/2010/main" val="181806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3F037E-6773-461C-9182-AFDBA071E4B2}"/>
              </a:ext>
            </a:extLst>
          </p:cNvPr>
          <p:cNvSpPr>
            <a:spLocks noGrp="1"/>
          </p:cNvSpPr>
          <p:nvPr>
            <p:ph type="title"/>
          </p:nvPr>
        </p:nvSpPr>
        <p:spPr/>
        <p:txBody>
          <a:bodyPr/>
          <a:lstStyle/>
          <a:p>
            <a:r>
              <a:rPr lang="en-US" sz="3200" dirty="0"/>
              <a:t>Design Patterns</a:t>
            </a:r>
            <a:endParaRPr lang="en-US" dirty="0"/>
          </a:p>
        </p:txBody>
      </p:sp>
      <p:sp>
        <p:nvSpPr>
          <p:cNvPr id="4" name="Content Placeholder 3">
            <a:extLst>
              <a:ext uri="{FF2B5EF4-FFF2-40B4-BE49-F238E27FC236}">
                <a16:creationId xmlns:a16="http://schemas.microsoft.com/office/drawing/2014/main" id="{6D9EF8A8-20B2-41E3-881E-24D635D561F3}"/>
              </a:ext>
            </a:extLst>
          </p:cNvPr>
          <p:cNvSpPr>
            <a:spLocks noGrp="1"/>
          </p:cNvSpPr>
          <p:nvPr>
            <p:ph sz="half" idx="1"/>
          </p:nvPr>
        </p:nvSpPr>
        <p:spPr>
          <a:xfrm>
            <a:off x="549441" y="1373331"/>
            <a:ext cx="5365221" cy="5015894"/>
          </a:xfrm>
        </p:spPr>
        <p:txBody>
          <a:bodyPr>
            <a:normAutofit fontScale="25000" lnSpcReduction="20000"/>
          </a:bodyPr>
          <a:lstStyle/>
          <a:p>
            <a:r>
              <a:rPr lang="en-US" sz="3200" dirty="0"/>
              <a:t>interface Shape{</a:t>
            </a:r>
          </a:p>
          <a:p>
            <a:r>
              <a:rPr lang="en-US" sz="3200" dirty="0"/>
              <a:t>    draw()</a:t>
            </a:r>
          </a:p>
          <a:p>
            <a:r>
              <a:rPr lang="en-US" sz="3200" dirty="0"/>
              <a:t>}</a:t>
            </a:r>
          </a:p>
          <a:p>
            <a:br>
              <a:rPr lang="en-US" sz="3200" dirty="0"/>
            </a:br>
            <a:r>
              <a:rPr lang="en-US" sz="3200" dirty="0"/>
              <a:t>class Rectangle implements Shape{</a:t>
            </a:r>
          </a:p>
          <a:p>
            <a:r>
              <a:rPr lang="en-US" sz="3200" dirty="0"/>
              <a:t>    draw(){</a:t>
            </a:r>
          </a:p>
          <a:p>
            <a:r>
              <a:rPr lang="en-US" sz="3200" dirty="0"/>
              <a:t>        Draw rectangle</a:t>
            </a:r>
          </a:p>
          <a:p>
            <a:r>
              <a:rPr lang="en-US" sz="3200" dirty="0"/>
              <a:t>    }</a:t>
            </a:r>
          </a:p>
          <a:p>
            <a:r>
              <a:rPr lang="en-US" sz="3200" dirty="0"/>
              <a:t>}</a:t>
            </a:r>
          </a:p>
          <a:p>
            <a:r>
              <a:rPr lang="en-US" sz="3200" dirty="0"/>
              <a:t>class Square implements Shape{</a:t>
            </a:r>
          </a:p>
          <a:p>
            <a:r>
              <a:rPr lang="en-US" sz="3200" dirty="0"/>
              <a:t>    draw(){</a:t>
            </a:r>
          </a:p>
          <a:p>
            <a:r>
              <a:rPr lang="en-US" sz="3200" dirty="0"/>
              <a:t>        Draw square</a:t>
            </a:r>
          </a:p>
          <a:p>
            <a:r>
              <a:rPr lang="en-US" sz="3200" dirty="0"/>
              <a:t>    }</a:t>
            </a:r>
          </a:p>
          <a:p>
            <a:r>
              <a:rPr lang="en-US" sz="3200" dirty="0"/>
              <a:t>}</a:t>
            </a:r>
          </a:p>
          <a:p>
            <a:r>
              <a:rPr lang="en-US" sz="3200" dirty="0"/>
              <a:t>class </a:t>
            </a:r>
            <a:r>
              <a:rPr lang="en-US" sz="3200" dirty="0" err="1"/>
              <a:t>ShapeFactory</a:t>
            </a:r>
            <a:r>
              <a:rPr lang="en-US" sz="3200" dirty="0"/>
              <a:t>{</a:t>
            </a:r>
          </a:p>
          <a:p>
            <a:r>
              <a:rPr lang="en-US" sz="3200" dirty="0"/>
              <a:t>    </a:t>
            </a:r>
            <a:r>
              <a:rPr lang="en-US" sz="3200" dirty="0" err="1"/>
              <a:t>shapeType</a:t>
            </a:r>
            <a:r>
              <a:rPr lang="en-US" sz="3200" dirty="0"/>
              <a:t> = </a:t>
            </a:r>
            <a:r>
              <a:rPr lang="en-US" sz="3200" dirty="0" err="1"/>
              <a:t>user.input</a:t>
            </a:r>
            <a:endParaRPr lang="en-US" sz="3200" dirty="0"/>
          </a:p>
          <a:p>
            <a:r>
              <a:rPr lang="en-US" sz="3200" dirty="0"/>
              <a:t>    if </a:t>
            </a:r>
            <a:r>
              <a:rPr lang="en-US" sz="3200" dirty="0" err="1"/>
              <a:t>shapeType</a:t>
            </a:r>
            <a:r>
              <a:rPr lang="en-US" sz="3200" dirty="0"/>
              <a:t> is Rectangle{</a:t>
            </a:r>
          </a:p>
          <a:p>
            <a:r>
              <a:rPr lang="en-US" sz="3200" dirty="0"/>
              <a:t>        return </a:t>
            </a:r>
            <a:r>
              <a:rPr lang="en-US" sz="3200" dirty="0" err="1"/>
              <a:t>Retangle</a:t>
            </a:r>
            <a:endParaRPr lang="en-US" sz="3200" dirty="0"/>
          </a:p>
          <a:p>
            <a:r>
              <a:rPr lang="en-US" sz="3200" dirty="0"/>
              <a:t>    }</a:t>
            </a:r>
          </a:p>
          <a:p>
            <a:r>
              <a:rPr lang="en-US" sz="3200" dirty="0"/>
              <a:t>    if </a:t>
            </a:r>
            <a:r>
              <a:rPr lang="en-US" sz="3200" dirty="0" err="1"/>
              <a:t>shapeType</a:t>
            </a:r>
            <a:r>
              <a:rPr lang="en-US" sz="3200" dirty="0"/>
              <a:t> is Square{</a:t>
            </a:r>
          </a:p>
          <a:p>
            <a:r>
              <a:rPr lang="en-US" sz="3200" dirty="0"/>
              <a:t>        return Square</a:t>
            </a:r>
          </a:p>
          <a:p>
            <a:r>
              <a:rPr lang="en-US" sz="3200" dirty="0"/>
              <a:t>    }</a:t>
            </a:r>
          </a:p>
          <a:p>
            <a:r>
              <a:rPr lang="en-US" sz="3200" dirty="0"/>
              <a:t>}</a:t>
            </a:r>
          </a:p>
          <a:p>
            <a:br>
              <a:rPr lang="en-US" dirty="0"/>
            </a:br>
            <a:endParaRPr lang="en-US" dirty="0"/>
          </a:p>
          <a:p>
            <a:endParaRPr lang="en-US" dirty="0"/>
          </a:p>
        </p:txBody>
      </p:sp>
      <p:sp>
        <p:nvSpPr>
          <p:cNvPr id="6" name="Title 2">
            <a:extLst>
              <a:ext uri="{FF2B5EF4-FFF2-40B4-BE49-F238E27FC236}">
                <a16:creationId xmlns:a16="http://schemas.microsoft.com/office/drawing/2014/main" id="{850AA2B2-AA04-4B36-89CB-61898BDD6BDA}"/>
              </a:ext>
            </a:extLst>
          </p:cNvPr>
          <p:cNvSpPr txBox="1">
            <a:spLocks/>
          </p:cNvSpPr>
          <p:nvPr/>
        </p:nvSpPr>
        <p:spPr>
          <a:xfrm>
            <a:off x="6580563" y="2213659"/>
            <a:ext cx="4635305" cy="2740306"/>
          </a:xfrm>
          <a:prstGeom prst="rect">
            <a:avLst/>
          </a:prstGeom>
        </p:spPr>
        <p:txBody>
          <a:bodyPr vert="horz" lIns="91440" tIns="45720" rIns="91440" bIns="45720" rtlCol="0" anchor="ctr" anchorCtr="1">
            <a:normAutofit/>
          </a:bodyPr>
          <a:lstStyle>
            <a:lvl1pPr algn="ctr" defTabSz="914400" rtl="0" eaLnBrk="1" latinLnBrk="0" hangingPunct="1">
              <a:lnSpc>
                <a:spcPct val="90000"/>
              </a:lnSpc>
              <a:spcBef>
                <a:spcPct val="0"/>
              </a:spcBef>
              <a:buNone/>
              <a:defRPr sz="3000" kern="12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sz="3200" dirty="0">
                <a:solidFill>
                  <a:schemeClr val="tx1"/>
                </a:solidFill>
              </a:rPr>
              <a:t>Factory Design Pattern</a:t>
            </a:r>
            <a:endParaRPr lang="en-US" dirty="0">
              <a:solidFill>
                <a:schemeClr val="tx1"/>
              </a:solidFill>
            </a:endParaRPr>
          </a:p>
        </p:txBody>
      </p:sp>
    </p:spTree>
    <p:extLst>
      <p:ext uri="{BB962C8B-B14F-4D97-AF65-F5344CB8AC3E}">
        <p14:creationId xmlns:p14="http://schemas.microsoft.com/office/powerpoint/2010/main" val="211200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A6D0-A7A6-45A3-A327-8592CBDD3CC1}"/>
              </a:ext>
            </a:extLst>
          </p:cNvPr>
          <p:cNvSpPr>
            <a:spLocks noGrp="1"/>
          </p:cNvSpPr>
          <p:nvPr>
            <p:ph type="title"/>
          </p:nvPr>
        </p:nvSpPr>
        <p:spPr>
          <a:xfrm>
            <a:off x="838200" y="136525"/>
            <a:ext cx="10515600" cy="791032"/>
          </a:xfrm>
          <a:prstGeom prst="rect">
            <a:avLst/>
          </a:prstGeom>
        </p:spPr>
        <p:txBody>
          <a:bodyPr anchor="ctr">
            <a:normAutofit/>
          </a:bodyPr>
          <a:lstStyle/>
          <a:p>
            <a:r>
              <a:rPr lang="en-US"/>
              <a:t>Prototype</a:t>
            </a:r>
            <a:r>
              <a:rPr lang="en-US" dirty="0"/>
              <a:t> </a:t>
            </a:r>
            <a:r>
              <a:rPr lang="en-US"/>
              <a:t>Design Pattern</a:t>
            </a:r>
          </a:p>
        </p:txBody>
      </p:sp>
      <p:pic>
        <p:nvPicPr>
          <p:cNvPr id="3" name="Picture 2">
            <a:extLst>
              <a:ext uri="{FF2B5EF4-FFF2-40B4-BE49-F238E27FC236}">
                <a16:creationId xmlns:a16="http://schemas.microsoft.com/office/drawing/2014/main" id="{771E6994-2EEC-46A3-8658-9F3A502F759F}"/>
              </a:ext>
            </a:extLst>
          </p:cNvPr>
          <p:cNvPicPr>
            <a:picLocks noChangeAspect="1"/>
          </p:cNvPicPr>
          <p:nvPr/>
        </p:nvPicPr>
        <p:blipFill>
          <a:blip r:embed="rId3"/>
          <a:stretch>
            <a:fillRect/>
          </a:stretch>
        </p:blipFill>
        <p:spPr>
          <a:xfrm>
            <a:off x="2309670" y="1437499"/>
            <a:ext cx="7572659" cy="4827570"/>
          </a:xfrm>
          <a:prstGeom prst="rect">
            <a:avLst/>
          </a:prstGeom>
          <a:noFill/>
        </p:spPr>
      </p:pic>
    </p:spTree>
    <p:extLst>
      <p:ext uri="{BB962C8B-B14F-4D97-AF65-F5344CB8AC3E}">
        <p14:creationId xmlns:p14="http://schemas.microsoft.com/office/powerpoint/2010/main" val="3071155134"/>
      </p:ext>
    </p:extLst>
  </p:cSld>
  <p:clrMapOvr>
    <a:masterClrMapping/>
  </p:clrMapOvr>
</p:sld>
</file>

<file path=ppt/theme/theme1.xml><?xml version="1.0" encoding="utf-8"?>
<a:theme xmlns:a="http://schemas.openxmlformats.org/drawingml/2006/main" name="ScaleFocus Optimized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caleFocus">
      <a:majorFont>
        <a:latin typeface="Open Sans Semi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7C35361A-1DE7-4435-9174-D52B088C9949}" vid="{62108B5A-A4B6-418F-AE16-C76E77A395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2653</Words>
  <Application>Microsoft Office PowerPoint</Application>
  <PresentationFormat>Widescreen</PresentationFormat>
  <Paragraphs>346</Paragraphs>
  <Slides>23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Open Sans</vt:lpstr>
      <vt:lpstr>Open Sans SemiBold</vt:lpstr>
      <vt:lpstr>Arial</vt:lpstr>
      <vt:lpstr>Open Sans SemiBold</vt:lpstr>
      <vt:lpstr>ScaleFocus Optimized Template</vt:lpstr>
      <vt:lpstr>PowerPoint Presentation</vt:lpstr>
      <vt:lpstr>Design Patterns  What are Design Patterns?</vt:lpstr>
      <vt:lpstr>Design Patterns  The Gang of Four Erich Gamma, Richard Helm, Ralph Johnson, John Vlissides</vt:lpstr>
      <vt:lpstr>Usage of Design Pattern</vt:lpstr>
      <vt:lpstr>Types of Design Patterns</vt:lpstr>
      <vt:lpstr>Scope of design patterns</vt:lpstr>
      <vt:lpstr>Factory Design Pattern</vt:lpstr>
      <vt:lpstr>Design Patterns</vt:lpstr>
      <vt:lpstr>Prototype Design Pattern</vt:lpstr>
      <vt:lpstr>Design Patterns</vt:lpstr>
      <vt:lpstr>Adapter Design Pattern</vt:lpstr>
      <vt:lpstr>Design Patterns</vt:lpstr>
      <vt:lpstr>Decorator Design Pattern</vt:lpstr>
      <vt:lpstr>Decorator Design Pattern</vt:lpstr>
      <vt:lpstr>Template Design Pattern</vt:lpstr>
      <vt:lpstr>Template Design Pattern</vt:lpstr>
      <vt:lpstr>State Design Pattern</vt:lpstr>
      <vt:lpstr>State Design Pattern Context class</vt:lpstr>
      <vt:lpstr>State Design Pattern Concrete classes</vt:lpstr>
      <vt:lpstr>State Design Pattern Client classes</vt:lpstr>
      <vt:lpstr>Strategy Design Pattern</vt:lpstr>
      <vt:lpstr>Strategy Design Pattern</vt:lpstr>
      <vt:lpstr>Strategy Design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Georgi Martinov Georgiev</dc:creator>
  <cp:lastModifiedBy>Ivan Pavlov</cp:lastModifiedBy>
  <cp:revision>5</cp:revision>
  <dcterms:created xsi:type="dcterms:W3CDTF">2020-01-06T13:28:41Z</dcterms:created>
  <dcterms:modified xsi:type="dcterms:W3CDTF">2020-01-22T08:39:18Z</dcterms:modified>
</cp:coreProperties>
</file>