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61" r:id="rId4"/>
    <p:sldId id="262" r:id="rId5"/>
    <p:sldId id="263" r:id="rId6"/>
    <p:sldId id="260" r:id="rId7"/>
    <p:sldId id="257" r:id="rId8"/>
    <p:sldId id="258" r:id="rId9"/>
  </p:sldIdLst>
  <p:sldSz cx="12192000" cy="6858000"/>
  <p:notesSz cx="6858000" cy="9144000"/>
  <p:embeddedFontLst>
    <p:embeddedFont>
      <p:font typeface="Open Sans" panose="020B0604020202020204" charset="0"/>
      <p:regular r:id="rId12"/>
      <p:bold r:id="rId13"/>
      <p:italic r:id="rId14"/>
      <p:boldItalic r:id="rId15"/>
    </p:embeddedFont>
    <p:embeddedFont>
      <p:font typeface="Open Sans SemiBold" panose="020B0604020202020204" charset="0"/>
      <p:regular r:id="rId16"/>
      <p:bold r:id="rId17"/>
      <p:italic r:id="rId18"/>
      <p:boldItalic r:id="rId19"/>
    </p:embeddedFont>
    <p:embeddedFont>
      <p:font typeface="Open Sans SemiBold" panose="020B060402020202020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0C1D42-27B4-4B85-BD48-67BF9B016ED7}">
          <p14:sldIdLst>
            <p14:sldId id="256"/>
            <p14:sldId id="259"/>
            <p14:sldId id="261"/>
            <p14:sldId id="262"/>
            <p14:sldId id="263"/>
            <p14:sldId id="260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lamen Tsekov" initials="PT" lastIdx="2" clrIdx="0">
    <p:extLst>
      <p:ext uri="{19B8F6BF-5375-455C-9EA6-DF929625EA0E}">
        <p15:presenceInfo xmlns:p15="http://schemas.microsoft.com/office/powerpoint/2012/main" userId="S-1-5-21-720956978-1703664399-1297568068-11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22C"/>
    <a:srgbClr val="0A8B58"/>
    <a:srgbClr val="17AC53"/>
    <a:srgbClr val="11A48C"/>
    <a:srgbClr val="006BA3"/>
    <a:srgbClr val="17AD53"/>
    <a:srgbClr val="F2F2F2"/>
    <a:srgbClr val="0E963A"/>
    <a:srgbClr val="0B712B"/>
    <a:srgbClr val="095B6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 autoAdjust="0"/>
    <p:restoredTop sz="94763" autoAdjust="0"/>
  </p:normalViewPr>
  <p:slideViewPr>
    <p:cSldViewPr snapToGrid="0">
      <p:cViewPr varScale="1">
        <p:scale>
          <a:sx n="114" d="100"/>
          <a:sy n="114" d="100"/>
        </p:scale>
        <p:origin x="324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424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>
              <a:latin typeface="Open Sans" panose="020B0606030504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B28CE-08A3-4EEF-ABA4-B52CE63DDA99}" type="datetimeFigureOut">
              <a:rPr lang="bg-BG" smtClean="0">
                <a:latin typeface="Open Sans" panose="020B0606030504020204" pitchFamily="34" charset="0"/>
              </a:rPr>
              <a:pPr/>
              <a:t>2.3.2020 г.</a:t>
            </a:fld>
            <a:endParaRPr lang="bg-BG" dirty="0">
              <a:latin typeface="Open Sans" panose="020B06060305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>
              <a:latin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F798A-4F2A-403C-A4A3-3CDFAA2AECC2}" type="slidenum">
              <a:rPr lang="bg-BG" smtClean="0">
                <a:latin typeface="Open Sans" panose="020B0606030504020204" pitchFamily="34" charset="0"/>
              </a:rPr>
              <a:pPr/>
              <a:t>‹#›</a:t>
            </a:fld>
            <a:endParaRPr lang="bg-BG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7515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6030504020204" pitchFamily="34" charset="0"/>
              </a:defRPr>
            </a:lvl1pPr>
          </a:lstStyle>
          <a:p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6030504020204" pitchFamily="34" charset="0"/>
              </a:defRPr>
            </a:lvl1pPr>
          </a:lstStyle>
          <a:p>
            <a:fld id="{F76F43C1-384F-460C-8FF4-5BDF38E9C958}" type="datetimeFigureOut">
              <a:rPr lang="bg-BG" smtClean="0"/>
              <a:pPr/>
              <a:t>2.3.2020 г.</a:t>
            </a:fld>
            <a:endParaRPr lang="bg-B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6030504020204" pitchFamily="34" charset="0"/>
              </a:defRPr>
            </a:lvl1pPr>
          </a:lstStyle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6030504020204" pitchFamily="34" charset="0"/>
              </a:defRPr>
            </a:lvl1pPr>
          </a:lstStyle>
          <a:p>
            <a:fld id="{7E4CE2D8-EB03-4AA1-8E49-0E640BAB93A9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454719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CE2D8-EB03-4AA1-8E49-0E640BAB93A9}" type="slidenum">
              <a:rPr lang="bg-BG" smtClean="0"/>
              <a:pPr/>
              <a:t>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94951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006B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03ACC2-B2BC-46E6-8971-3DFED6185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97" y="4922045"/>
            <a:ext cx="9855006" cy="135731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CD6768-1729-489D-8E39-F43BF5C269E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97" y="426988"/>
            <a:ext cx="9855006" cy="437893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52AA78-657A-4DA0-B881-21A817245FE1}"/>
              </a:ext>
            </a:extLst>
          </p:cNvPr>
          <p:cNvSpPr/>
          <p:nvPr/>
        </p:nvSpPr>
        <p:spPr>
          <a:xfrm>
            <a:off x="4183457" y="6398659"/>
            <a:ext cx="38250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 © 2019, Scale Focus AD, www.scalefocus.com</a:t>
            </a:r>
          </a:p>
        </p:txBody>
      </p:sp>
    </p:spTree>
    <p:extLst>
      <p:ext uri="{BB962C8B-B14F-4D97-AF65-F5344CB8AC3E}">
        <p14:creationId xmlns:p14="http://schemas.microsoft.com/office/powerpoint/2010/main" val="364895220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grou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8FBBB-9BC1-4061-8632-B9414E9FA952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258F79-5CD6-4BCF-9F76-05841CC2C43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1" y="6384986"/>
            <a:ext cx="387097" cy="2651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C095E0-9135-4CF3-B248-402890A8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33450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ground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8FBBB-9BC1-4061-8632-B9414E9FA952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258F79-5CD6-4BCF-9F76-05841CC2C43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1" y="6384986"/>
            <a:ext cx="387097" cy="2651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C095E0-9135-4CF3-B248-402890A8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678" y="2382838"/>
            <a:ext cx="7436645" cy="2092324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F1317-09FC-4E33-B6AA-7BDD8A09D78D}"/>
              </a:ext>
            </a:extLst>
          </p:cNvPr>
          <p:cNvSpPr/>
          <p:nvPr/>
        </p:nvSpPr>
        <p:spPr>
          <a:xfrm>
            <a:off x="1905001" y="1890823"/>
            <a:ext cx="8381999" cy="3076354"/>
          </a:xfrm>
          <a:prstGeom prst="rect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90565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E3A12FC-A313-4B04-B1BC-625B1E439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3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FAF42A-5831-4B5B-8745-B7AB13BB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367D1-DD2A-447B-8F60-0A314D880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7499"/>
            <a:ext cx="4869656" cy="4739464"/>
          </a:xfrm>
        </p:spPr>
        <p:txBody>
          <a:bodyPr/>
          <a:lstStyle>
            <a:lvl1pPr>
              <a:defRPr sz="24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28CCA8-D7AD-476C-8027-363D0AA17DF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2" y="6383986"/>
            <a:ext cx="387097" cy="262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D6E607-97A9-440C-8A49-CAFAEED88E5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C61A420-6E06-4A52-848A-26378148C386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77FEFF-4E42-4483-B416-892189E06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080" y="1955155"/>
            <a:ext cx="5197176" cy="463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561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E5D10A-94AC-420B-BC23-7980608ED2A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89" y="562954"/>
            <a:ext cx="10058400" cy="95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16003A-805C-4298-B213-5D62B34E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366" y="215109"/>
            <a:ext cx="7865268" cy="791032"/>
          </a:xfrm>
          <a:solidFill>
            <a:schemeClr val="bg1"/>
          </a:solidFill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CBD781-1861-4C27-AC2F-B82DD1AF89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2" y="6383986"/>
            <a:ext cx="387097" cy="262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34F79B-19E4-4DEB-BA16-BB8BB3C47CD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78D06FC-26E9-4EDB-A709-ACD88A616AC4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659540-4F63-4933-9C10-828D9F2ED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7499"/>
            <a:ext cx="4869656" cy="4739464"/>
          </a:xfrm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27A1EE-907B-4196-88BE-0D2E7866BC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080" y="1955155"/>
            <a:ext cx="5197176" cy="463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8908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Line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E5D10A-94AC-420B-BC23-7980608ED2A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89" y="562954"/>
            <a:ext cx="10058400" cy="95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16003A-805C-4298-B213-5D62B34E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366" y="215109"/>
            <a:ext cx="7865268" cy="791032"/>
          </a:xfrm>
          <a:solidFill>
            <a:schemeClr val="bg1"/>
          </a:solidFill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CBD781-1861-4C27-AC2F-B82DD1AF89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2" y="6383986"/>
            <a:ext cx="387097" cy="262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34F79B-19E4-4DEB-BA16-BB8BB3C47CD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78D06FC-26E9-4EDB-A709-ACD88A616AC4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659540-4F63-4933-9C10-828D9F2ED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55155"/>
            <a:ext cx="5024938" cy="4221808"/>
          </a:xfrm>
        </p:spPr>
        <p:txBody>
          <a:bodyPr/>
          <a:lstStyle>
            <a:lvl1pPr>
              <a:defRPr sz="2000"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81047D-D44D-4FB1-8225-1DD3EB3D53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080" y="1955155"/>
            <a:ext cx="5197176" cy="4636008"/>
          </a:xfrm>
          <a:prstGeom prst="rect">
            <a:avLst/>
          </a:prstGeom>
        </p:spPr>
      </p:pic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528DAD2-D156-4ABF-A34B-8E9BED3070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25769" y="1296988"/>
            <a:ext cx="5195798" cy="52863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2200" b="1">
                <a:solidFill>
                  <a:srgbClr val="42424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algn="ctr">
              <a:defRPr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algn="ctr">
              <a:defRPr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algn="ctr">
              <a:defRPr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algn="ctr">
              <a:defRPr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7E2F6D-6835-4D18-88AA-6695CF00B0BD}"/>
              </a:ext>
            </a:extLst>
          </p:cNvPr>
          <p:cNvSpPr/>
          <p:nvPr/>
        </p:nvSpPr>
        <p:spPr>
          <a:xfrm>
            <a:off x="4274289" y="1296986"/>
            <a:ext cx="1588849" cy="5286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0FC2B0F-CC18-4549-925A-D6DD91B879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1308098"/>
            <a:ext cx="3436089" cy="5064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>
              <a:buNone/>
              <a:defRPr sz="2000">
                <a:solidFill>
                  <a:srgbClr val="5B5B5B"/>
                </a:solidFill>
                <a:latin typeface="Open Sans SemiBold" panose="020B0604020202020204" charset="0"/>
                <a:ea typeface="Open Sans SemiBold" panose="020B0604020202020204" charset="0"/>
                <a:cs typeface="Open Sans SemiBold" panose="020B060402020202020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350160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19FED4-E955-42C6-B83C-C1E6810CD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5994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729947-D05E-4DC5-AB78-BFAA55DC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534" y="236541"/>
            <a:ext cx="4933265" cy="791032"/>
          </a:xfrm>
        </p:spPr>
        <p:txBody>
          <a:bodyPr anchor="ctr" anchorCtr="0"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7A342B-51F7-4115-A02D-48B2A66976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1" y="6384986"/>
            <a:ext cx="387097" cy="26517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B3C1CC-520B-4A1E-994C-A347CEBD594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420534" y="1307305"/>
            <a:ext cx="4933266" cy="4869657"/>
          </a:xfrm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B2405E-F120-4A12-9562-EA752BFA497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DD8A18B-CEFB-48AB-9D45-4602D910E5F2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34303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/3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19FED4-E955-42C6-B83C-C1E6810CD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505222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729947-D05E-4DC5-AB78-BFAA55DC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6156" y="236541"/>
            <a:ext cx="6097644" cy="791032"/>
          </a:xfrm>
        </p:spPr>
        <p:txBody>
          <a:bodyPr anchor="ctr" anchorCtr="0"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7A342B-51F7-4115-A02D-48B2A66976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1" y="6384986"/>
            <a:ext cx="387097" cy="26517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B3C1CC-520B-4A1E-994C-A347CEBD594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256156" y="1307305"/>
            <a:ext cx="6097644" cy="4869657"/>
          </a:xfrm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B2405E-F120-4A12-9562-EA752BFA497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DD8A18B-CEFB-48AB-9D45-4602D910E5F2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20185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/3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19FED4-E955-42C6-B83C-C1E6810CD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45491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729947-D05E-4DC5-AB78-BFAA55DC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6156" y="236541"/>
            <a:ext cx="6097644" cy="791032"/>
          </a:xfrm>
        </p:spPr>
        <p:txBody>
          <a:bodyPr anchor="ctr" anchorCtr="0"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7A342B-51F7-4115-A02D-48B2A66976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1" y="6384986"/>
            <a:ext cx="387097" cy="26517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B3C1CC-520B-4A1E-994C-A347CEBD594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256156" y="1307305"/>
            <a:ext cx="6097644" cy="4869657"/>
          </a:xfrm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B2405E-F120-4A12-9562-EA752BFA497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DD8A18B-CEFB-48AB-9D45-4602D910E5F2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15835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0B37DE-9C9E-4BBB-B4BB-DB7F9E430055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BDBF25-6F48-4A14-A60A-09A5B90B0A59}"/>
              </a:ext>
            </a:extLst>
          </p:cNvPr>
          <p:cNvSpPr/>
          <p:nvPr/>
        </p:nvSpPr>
        <p:spPr>
          <a:xfrm>
            <a:off x="0" y="2256971"/>
            <a:ext cx="12192000" cy="1647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FFFE66-D025-43CD-8771-A42D4927C0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92" y="6230837"/>
            <a:ext cx="1969416" cy="315106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A895B8E-8D6A-4A35-A4BA-D32B43399C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169" y="2749639"/>
            <a:ext cx="6697662" cy="78923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5400" b="1" cap="all" baseline="0">
                <a:solidFill>
                  <a:srgbClr val="006BB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ctr">
              <a:buFontTx/>
              <a:buNone/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>
              <a:buFontTx/>
              <a:buNone/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>
              <a:buFontTx/>
              <a:buNone/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>
              <a:buFontTx/>
              <a:buNone/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839100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9F20848-1B24-4833-B6B4-A430A859D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3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A17A1B-5860-4199-90B8-DA400F1B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F9B8B-F7D9-48D5-8283-352E5E335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4418C4-806D-4254-9D6D-1A63EBBCB5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2" y="6383986"/>
            <a:ext cx="387097" cy="262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899ACE-4748-4DE5-A27B-5EA3E6673A5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409988CB-8231-4BB2-ACA9-8BB9DDF5A190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6553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E5D10A-94AC-420B-BC23-7980608ED2A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89" y="562954"/>
            <a:ext cx="10058400" cy="95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16003A-805C-4298-B213-5D62B34E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366" y="215109"/>
            <a:ext cx="7865268" cy="791032"/>
          </a:xfrm>
          <a:solidFill>
            <a:schemeClr val="bg1"/>
          </a:solidFill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1FFB82-2129-45AD-B3D4-C25F4A838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499"/>
            <a:ext cx="10515600" cy="4827570"/>
          </a:xfrm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CBD781-1861-4C27-AC2F-B82DD1AF89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2" y="6383986"/>
            <a:ext cx="387097" cy="262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34F79B-19E4-4DEB-BA16-BB8BB3C47CD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78D06FC-26E9-4EDB-A709-ACD88A616AC4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161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61E0E94-3807-426A-9F14-AADB30B9C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3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08F314-2868-4210-910A-9ED3EBC7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6141D1-50B8-427E-8DBB-4DD0196D77C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2" y="6383986"/>
            <a:ext cx="387097" cy="262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0102A7-DA55-4DF9-9667-6AEB799075E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B5EE967-D217-45DF-B712-B8E999279EE8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87810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E5D10A-94AC-420B-BC23-7980608ED2A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89" y="562954"/>
            <a:ext cx="10058400" cy="95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16003A-805C-4298-B213-5D62B34E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366" y="215109"/>
            <a:ext cx="7865268" cy="791032"/>
          </a:xfrm>
          <a:solidFill>
            <a:schemeClr val="bg1"/>
          </a:solidFill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CBD781-1861-4C27-AC2F-B82DD1AF89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2" y="6383986"/>
            <a:ext cx="387097" cy="262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34F79B-19E4-4DEB-BA16-BB8BB3C47CD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78D06FC-26E9-4EDB-A709-ACD88A616AC4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94165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E3A12FC-A313-4B04-B1BC-625B1E439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3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FAF42A-5831-4B5B-8745-B7AB13BB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367D1-DD2A-447B-8F60-0A314D880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7499"/>
            <a:ext cx="4869656" cy="4739464"/>
          </a:xfrm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28CCA8-D7AD-476C-8027-363D0AA17DF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2" y="6383986"/>
            <a:ext cx="387097" cy="262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D6E607-97A9-440C-8A49-CAFAEED88E5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C61A420-6E06-4A52-848A-26378148C386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2D8EB11-8735-478D-B685-3C88DCDF976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484144" y="1437499"/>
            <a:ext cx="4869656" cy="4739464"/>
          </a:xfrm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93287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E5D10A-94AC-420B-BC23-7980608ED2A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89" y="562954"/>
            <a:ext cx="10058400" cy="95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16003A-805C-4298-B213-5D62B34E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366" y="215109"/>
            <a:ext cx="7865268" cy="791032"/>
          </a:xfrm>
          <a:solidFill>
            <a:schemeClr val="bg1"/>
          </a:solidFill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CBD781-1861-4C27-AC2F-B82DD1AF89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2" y="6383986"/>
            <a:ext cx="387097" cy="262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34F79B-19E4-4DEB-BA16-BB8BB3C47CD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78D06FC-26E9-4EDB-A709-ACD88A616AC4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659540-4F63-4933-9C10-828D9F2ED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7499"/>
            <a:ext cx="4869656" cy="4739464"/>
          </a:xfrm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523CDED-C6A3-4F7F-A6EB-5AB5BAB5FD1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484144" y="1437499"/>
            <a:ext cx="4869656" cy="4739464"/>
          </a:xfrm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394157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AF8BBE-E219-42CA-A15D-055B1853BB1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2" y="6383986"/>
            <a:ext cx="387097" cy="2621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421B2C-28C1-47EE-B8C5-1A094A80560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8FBBB-9BC1-4061-8632-B9414E9FA952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31009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8FBBB-9BC1-4061-8632-B9414E9FA952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36236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C7FEF-A26A-469B-BFEB-7031F54D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91032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5A83C-1584-44C6-B0C8-EF64F18F5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7499"/>
            <a:ext cx="10515600" cy="4827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355E5AF-66E7-4FE0-8CB9-2C14CC4E1713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58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725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20" r:id="rId16"/>
    <p:sldLayoutId id="2147483723" r:id="rId17"/>
    <p:sldLayoutId id="2147483705" r:id="rId1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42424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Tx/>
        <a:buBlip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</a:buBlip>
        <a:defRPr sz="2400" kern="1200">
          <a:solidFill>
            <a:srgbClr val="42424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6BB3"/>
        </a:buClr>
        <a:buSzPct val="120000"/>
        <a:buFont typeface="Arial" panose="020B0604020202020204" pitchFamily="34" charset="0"/>
        <a:buChar char="•"/>
        <a:defRPr sz="2000" kern="1200">
          <a:solidFill>
            <a:srgbClr val="42424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2424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2424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2424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>
          <a:xfrm>
            <a:off x="4624385" y="4926362"/>
            <a:ext cx="2943229" cy="442592"/>
          </a:xfrm>
        </p:spPr>
        <p:txBody>
          <a:bodyPr>
            <a:noAutofit/>
          </a:bodyPr>
          <a:lstStyle/>
          <a:p>
            <a:r>
              <a:rPr lang="en-US" dirty="0"/>
              <a:t>PHP 7.1 &lt; &gt; 7.2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8B77F8-94EA-445B-9650-1D394E252630}"/>
              </a:ext>
            </a:extLst>
          </p:cNvPr>
          <p:cNvSpPr txBox="1"/>
          <p:nvPr/>
        </p:nvSpPr>
        <p:spPr>
          <a:xfrm>
            <a:off x="4596412" y="5528345"/>
            <a:ext cx="299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Presented by Ivan Pavlov</a:t>
            </a:r>
          </a:p>
        </p:txBody>
      </p:sp>
    </p:spTree>
    <p:extLst>
      <p:ext uri="{BB962C8B-B14F-4D97-AF65-F5344CB8AC3E}">
        <p14:creationId xmlns:p14="http://schemas.microsoft.com/office/powerpoint/2010/main" val="159607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C2D9-A4D1-42F3-B331-42210E45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type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90068-9212-4F42-B9DA-7FC5E2F7D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Type hints </a:t>
            </a:r>
            <a:r>
              <a:rPr lang="en-US" dirty="0"/>
              <a:t>specify the type of a variable expected to be passed to a function or class method.</a:t>
            </a:r>
          </a:p>
          <a:p>
            <a:r>
              <a:rPr lang="en-US" dirty="0"/>
              <a:t>Incorrect data type passed would throw a fatal error</a:t>
            </a:r>
          </a:p>
          <a:p>
            <a:r>
              <a:rPr lang="en-US" dirty="0"/>
              <a:t>In PHP 7.2 </a:t>
            </a:r>
            <a:r>
              <a:rPr lang="en-US" i="1" dirty="0"/>
              <a:t>type hints </a:t>
            </a:r>
            <a:r>
              <a:rPr lang="en-US" dirty="0"/>
              <a:t>can be used with the </a:t>
            </a:r>
            <a:r>
              <a:rPr lang="en-US" i="1" dirty="0"/>
              <a:t>“object” </a:t>
            </a:r>
            <a:r>
              <a:rPr lang="en-US" dirty="0"/>
              <a:t>data </a:t>
            </a:r>
            <a:r>
              <a:rPr lang="en-US" dirty="0" err="1"/>
              <a:t>type,this</a:t>
            </a:r>
            <a:r>
              <a:rPr lang="en-US" dirty="0"/>
              <a:t> improvement allows declaration of a generic object as an argument of a function or a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95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E052-BBB9-4F8D-A85E-C492E5CE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return type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968DF-4EFA-4AF8-AC72-D86D285FA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argument type declarations specify the expected type for a function’s arguments return type declarations specifies the expected type of the returning value</a:t>
            </a:r>
          </a:p>
          <a:p>
            <a:r>
              <a:rPr lang="en-US" dirty="0"/>
              <a:t>Incorrect return type would throw a fatal error in previous versions</a:t>
            </a:r>
          </a:p>
          <a:p>
            <a:r>
              <a:rPr lang="en-US" dirty="0"/>
              <a:t>As of PHP 7.2 we are allowed to use return type declarations of the </a:t>
            </a:r>
          </a:p>
          <a:p>
            <a:pPr marL="0" indent="0">
              <a:buNone/>
            </a:pPr>
            <a:r>
              <a:rPr lang="en-US" i="1" dirty="0"/>
              <a:t>“object” </a:t>
            </a:r>
            <a:r>
              <a:rPr lang="en-US" dirty="0"/>
              <a:t>data type</a:t>
            </a:r>
          </a:p>
        </p:txBody>
      </p:sp>
    </p:spTree>
    <p:extLst>
      <p:ext uri="{BB962C8B-B14F-4D97-AF65-F5344CB8AC3E}">
        <p14:creationId xmlns:p14="http://schemas.microsoft.com/office/powerpoint/2010/main" val="7736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E2F1-664B-46DE-91C4-58FDC004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type widening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8F555-78DA-4F3A-B4C0-5CD607AB6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4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F953-1707-4828-8442-7D4D6F42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Trailing commas in list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7FE1C-DE00-4DBD-8D25-9B761399D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3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A55B-7F15-40CE-A98D-3D71030E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Security: </a:t>
            </a:r>
            <a:r>
              <a:rPr lang="en-US" dirty="0" err="1"/>
              <a:t>Libsodium</a:t>
            </a:r>
            <a:r>
              <a:rPr lang="en-US" dirty="0"/>
              <a:t> in PHP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B6D1-E431-4AF4-9F82-555A26902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Sodium library is now included into the PHP Core.</a:t>
            </a:r>
          </a:p>
          <a:p>
            <a:r>
              <a:rPr lang="en-US" dirty="0" err="1"/>
              <a:t>Libsodium</a:t>
            </a:r>
            <a:r>
              <a:rPr lang="en-US" dirty="0"/>
              <a:t> is a cross-platform and cross-language library for encryption, decryption, signatures, password hashing and more.</a:t>
            </a:r>
          </a:p>
        </p:txBody>
      </p:sp>
    </p:spTree>
    <p:extLst>
      <p:ext uri="{BB962C8B-B14F-4D97-AF65-F5344CB8AC3E}">
        <p14:creationId xmlns:p14="http://schemas.microsoft.com/office/powerpoint/2010/main" val="2488041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62AE-4F00-49D0-85CE-051A9805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79" y="111358"/>
            <a:ext cx="10515600" cy="791032"/>
          </a:xfrm>
        </p:spPr>
        <p:txBody>
          <a:bodyPr/>
          <a:lstStyle/>
          <a:p>
            <a:r>
              <a:rPr lang="en-US" dirty="0"/>
              <a:t>Security: Argon2 in password hash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6BBA9-8652-430A-BE38-A07459032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8958"/>
            <a:ext cx="10515600" cy="5647683"/>
          </a:xfrm>
        </p:spPr>
        <p:txBody>
          <a:bodyPr>
            <a:normAutofit/>
          </a:bodyPr>
          <a:lstStyle/>
          <a:p>
            <a:r>
              <a:rPr lang="en-US" dirty="0"/>
              <a:t>Argon 2 is a new hash that has been imported to PHP 7.2. Argon is a key derivation function, winner of the 2015 Password hashing competition.</a:t>
            </a:r>
          </a:p>
          <a:p>
            <a:r>
              <a:rPr lang="en-US" dirty="0"/>
              <a:t>Laravel 5.6 uses this hash out of the box.</a:t>
            </a:r>
          </a:p>
          <a:p>
            <a:r>
              <a:rPr lang="en-US" dirty="0"/>
              <a:t>PHP 7.2 Replaces the </a:t>
            </a:r>
            <a:r>
              <a:rPr lang="en-US" dirty="0" err="1"/>
              <a:t>Bcrypt</a:t>
            </a:r>
            <a:r>
              <a:rPr lang="en-US" dirty="0"/>
              <a:t> algorithm with Argon2.</a:t>
            </a:r>
          </a:p>
          <a:p>
            <a:r>
              <a:rPr lang="en-US" dirty="0"/>
              <a:t>We now have the PASSWORD_ARGON2I constant that can be used in password_* functions:</a:t>
            </a:r>
          </a:p>
          <a:p>
            <a:pPr lvl="1"/>
            <a:r>
              <a:rPr lang="en-US" i="1" dirty="0" err="1">
                <a:latin typeface="+mj-lt"/>
              </a:rPr>
              <a:t>password_hash</a:t>
            </a:r>
            <a:r>
              <a:rPr lang="en-US" i="1" dirty="0">
                <a:latin typeface="+mj-lt"/>
              </a:rPr>
              <a:t>(‘password’,PASSWORD_ARGON2I);</a:t>
            </a:r>
          </a:p>
          <a:p>
            <a:r>
              <a:rPr lang="en-US" dirty="0"/>
              <a:t>The improvement is that unlike </a:t>
            </a:r>
            <a:r>
              <a:rPr lang="en-US" dirty="0" err="1"/>
              <a:t>Bcrypt</a:t>
            </a:r>
            <a:r>
              <a:rPr lang="en-US" dirty="0"/>
              <a:t>, Argon2 uses three cost factor instead of one cost:</a:t>
            </a:r>
          </a:p>
          <a:p>
            <a:pPr lvl="1"/>
            <a:r>
              <a:rPr lang="en-US" i="1" dirty="0">
                <a:latin typeface="+mj-lt"/>
              </a:rPr>
              <a:t>Memory cost, time cost, parallelism factor(number of threads used during hashing)</a:t>
            </a:r>
          </a:p>
          <a:p>
            <a:pPr lvl="1"/>
            <a:r>
              <a:rPr lang="en-US" i="1" dirty="0">
                <a:latin typeface="+mj-lt"/>
              </a:rPr>
              <a:t>$options = [‘</a:t>
            </a:r>
            <a:r>
              <a:rPr lang="en-US" i="1" dirty="0" err="1">
                <a:latin typeface="+mj-lt"/>
              </a:rPr>
              <a:t>memory_cost</a:t>
            </a:r>
            <a:r>
              <a:rPr lang="en-US" i="1" dirty="0">
                <a:latin typeface="+mj-lt"/>
              </a:rPr>
              <a:t>’ =&gt; 1&lt;&lt;11, ‘</a:t>
            </a:r>
            <a:r>
              <a:rPr lang="en-US" i="1" dirty="0" err="1">
                <a:latin typeface="+mj-lt"/>
              </a:rPr>
              <a:t>time_cost</a:t>
            </a:r>
            <a:r>
              <a:rPr lang="en-US" i="1" dirty="0">
                <a:latin typeface="+mj-lt"/>
              </a:rPr>
              <a:t>’ =&gt; 4, ‘threads’ =&gt; 2];</a:t>
            </a:r>
          </a:p>
          <a:p>
            <a:pPr lvl="1"/>
            <a:r>
              <a:rPr lang="en-US" i="1" dirty="0" err="1">
                <a:latin typeface="+mj-lt"/>
              </a:rPr>
              <a:t>password_hash</a:t>
            </a:r>
            <a:r>
              <a:rPr lang="en-US" i="1" dirty="0">
                <a:latin typeface="+mj-lt"/>
              </a:rPr>
              <a:t>(‘password’, PASSWORD_ARGON2I, $options);</a:t>
            </a:r>
          </a:p>
        </p:txBody>
      </p:sp>
    </p:spTree>
    <p:extLst>
      <p:ext uri="{BB962C8B-B14F-4D97-AF65-F5344CB8AC3E}">
        <p14:creationId xmlns:p14="http://schemas.microsoft.com/office/powerpoint/2010/main" val="27543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9824-23A1-4971-92D8-B378BF9A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11345-5F25-4924-A7BD-E7B7D3FA5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__autoload function is superseded by </a:t>
            </a:r>
            <a:r>
              <a:rPr lang="en-US" dirty="0" err="1"/>
              <a:t>spl_autoload_register</a:t>
            </a:r>
            <a:r>
              <a:rPr lang="en-US" dirty="0"/>
              <a:t> in php 5.1, now there is a deprecation notice being thrown during </a:t>
            </a:r>
          </a:p>
          <a:p>
            <a:r>
              <a:rPr lang="en-US" dirty="0"/>
              <a:t>$</a:t>
            </a:r>
            <a:r>
              <a:rPr lang="en-US" dirty="0" err="1"/>
              <a:t>php_errormsg</a:t>
            </a:r>
            <a:r>
              <a:rPr lang="en-US" dirty="0"/>
              <a:t> variable is created in the local scope when a non-fatal error is thrown. Since PHP 7.2 </a:t>
            </a:r>
            <a:r>
              <a:rPr lang="en-US" dirty="0" err="1"/>
              <a:t>error_get_last</a:t>
            </a:r>
            <a:r>
              <a:rPr lang="en-US" dirty="0"/>
              <a:t> and </a:t>
            </a:r>
            <a:r>
              <a:rPr lang="en-US" dirty="0" err="1"/>
              <a:t>error_clear_last</a:t>
            </a:r>
            <a:r>
              <a:rPr lang="en-US" dirty="0"/>
              <a:t> should be used instead.</a:t>
            </a:r>
          </a:p>
          <a:p>
            <a:r>
              <a:rPr lang="en-US" dirty="0"/>
              <a:t>Deprecation message will be thrown when using </a:t>
            </a:r>
            <a:r>
              <a:rPr lang="en-US" i="1" dirty="0"/>
              <a:t>“each()” </a:t>
            </a:r>
            <a:r>
              <a:rPr lang="en-US" dirty="0"/>
              <a:t>function, as </a:t>
            </a:r>
            <a:r>
              <a:rPr lang="en-US" i="1" dirty="0"/>
              <a:t>“foreach()” </a:t>
            </a:r>
            <a:r>
              <a:rPr lang="en-US" dirty="0"/>
              <a:t>is 10 times faster, among other reasons.</a:t>
            </a:r>
          </a:p>
          <a:p>
            <a:r>
              <a:rPr lang="en-US" dirty="0" err="1"/>
              <a:t>create_function</a:t>
            </a:r>
            <a:r>
              <a:rPr lang="en-US" dirty="0"/>
              <a:t>() has been marked as deprecated for security issues and bad performance,</a:t>
            </a:r>
          </a:p>
        </p:txBody>
      </p:sp>
    </p:spTree>
    <p:extLst>
      <p:ext uri="{BB962C8B-B14F-4D97-AF65-F5344CB8AC3E}">
        <p14:creationId xmlns:p14="http://schemas.microsoft.com/office/powerpoint/2010/main" val="769493666"/>
      </p:ext>
    </p:extLst>
  </p:cSld>
  <p:clrMapOvr>
    <a:masterClrMapping/>
  </p:clrMapOvr>
</p:sld>
</file>

<file path=ppt/theme/theme1.xml><?xml version="1.0" encoding="utf-8"?>
<a:theme xmlns:a="http://schemas.openxmlformats.org/drawingml/2006/main" name="ScaleFocus Optimized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caleFocus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7C35361A-1DE7-4435-9174-D52B088C9949}" vid="{62108B5A-A4B6-418F-AE16-C76E77A395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ScaleFocus Optimized Template</Template>
  <TotalTime>14183</TotalTime>
  <Words>433</Words>
  <Application>Microsoft Office PowerPoint</Application>
  <PresentationFormat>Widescreen</PresentationFormat>
  <Paragraphs>32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Open Sans SemiBold</vt:lpstr>
      <vt:lpstr>Open Sans SemiBold</vt:lpstr>
      <vt:lpstr>Open Sans</vt:lpstr>
      <vt:lpstr>ScaleFocus Optimized Template</vt:lpstr>
      <vt:lpstr>PowerPoint Presentation</vt:lpstr>
      <vt:lpstr>Argument type declarations</vt:lpstr>
      <vt:lpstr>Object return type declarations</vt:lpstr>
      <vt:lpstr>Parameter type widening</vt:lpstr>
      <vt:lpstr>Trailing commas in list syntax</vt:lpstr>
      <vt:lpstr>Security: Libsodium in PHP Core</vt:lpstr>
      <vt:lpstr>Security: Argon2 in password hash</vt:lpstr>
      <vt:lpstr>Deprecations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Ivelina Pavlova</dc:creator>
  <cp:lastModifiedBy>Ivan Pavlov</cp:lastModifiedBy>
  <cp:revision>563</cp:revision>
  <dcterms:created xsi:type="dcterms:W3CDTF">2018-07-02T08:37:30Z</dcterms:created>
  <dcterms:modified xsi:type="dcterms:W3CDTF">2020-03-02T12:15:53Z</dcterms:modified>
</cp:coreProperties>
</file>