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76" r:id="rId11"/>
    <p:sldId id="277" r:id="rId12"/>
    <p:sldId id="278" r:id="rId13"/>
    <p:sldId id="281" r:id="rId14"/>
    <p:sldId id="279" r:id="rId15"/>
    <p:sldId id="28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2" r:id="rId25"/>
  </p:sldIdLst>
  <p:sldSz cx="12192000" cy="6858000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Open Sans SemiBold" panose="020B0604020202020204" charset="0"/>
      <p:regular r:id="rId32"/>
      <p:bold r:id="rId33"/>
      <p:italic r:id="rId34"/>
      <p:boldItalic r:id="rId35"/>
    </p:embeddedFont>
    <p:embeddedFont>
      <p:font typeface="Open Sans SemiBold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0C1D42-27B4-4B85-BD48-67BF9B016ED7}">
          <p14:sldIdLst>
            <p14:sldId id="258"/>
            <p14:sldId id="256"/>
            <p14:sldId id="261"/>
            <p14:sldId id="260"/>
            <p14:sldId id="262"/>
            <p14:sldId id="263"/>
            <p14:sldId id="264"/>
            <p14:sldId id="265"/>
            <p14:sldId id="266"/>
            <p14:sldId id="276"/>
            <p14:sldId id="277"/>
            <p14:sldId id="278"/>
            <p14:sldId id="281"/>
            <p14:sldId id="279"/>
            <p14:sldId id="28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en Tsekov" initials="PT" lastIdx="2" clrIdx="0">
    <p:extLst>
      <p:ext uri="{19B8F6BF-5375-455C-9EA6-DF929625EA0E}">
        <p15:presenceInfo xmlns:p15="http://schemas.microsoft.com/office/powerpoint/2012/main" userId="S-1-5-21-720956978-1703664399-1297568068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22C"/>
    <a:srgbClr val="0A8B58"/>
    <a:srgbClr val="17AC53"/>
    <a:srgbClr val="11A48C"/>
    <a:srgbClr val="006BA3"/>
    <a:srgbClr val="17AD53"/>
    <a:srgbClr val="F2F2F2"/>
    <a:srgbClr val="0E963A"/>
    <a:srgbClr val="0B712B"/>
    <a:srgbClr val="095B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763" autoAdjust="0"/>
  </p:normalViewPr>
  <p:slideViewPr>
    <p:cSldViewPr snapToGrid="0">
      <p:cViewPr varScale="1">
        <p:scale>
          <a:sx n="63" d="100"/>
          <a:sy n="63" d="100"/>
        </p:scale>
        <p:origin x="88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28CE-08A3-4EEF-ABA4-B52CE63DDA99}" type="datetimeFigureOut">
              <a:rPr lang="bg-BG" smtClean="0">
                <a:latin typeface="Open Sans" panose="020B0606030504020204" pitchFamily="34" charset="0"/>
              </a:rPr>
              <a:pPr/>
              <a:t>24.2.2020 г.</a:t>
            </a:fld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798A-4F2A-403C-A4A3-3CDFAA2AECC2}" type="slidenum">
              <a:rPr lang="bg-BG" smtClean="0">
                <a:latin typeface="Open Sans" panose="020B0606030504020204" pitchFamily="34" charset="0"/>
              </a:rPr>
              <a:pPr/>
              <a:t>‹#›</a:t>
            </a:fld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F76F43C1-384F-460C-8FF4-5BDF38E9C958}" type="datetimeFigureOut">
              <a:rPr lang="bg-BG" smtClean="0"/>
              <a:pPr/>
              <a:t>24.2.2020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7E4CE2D8-EB03-4AA1-8E49-0E640BAB93A9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7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6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3ACC2-B2BC-46E6-8971-3DFED618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97" y="4922045"/>
            <a:ext cx="9855006" cy="135731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D6768-1729-489D-8E39-F43BF5C269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7" y="426988"/>
            <a:ext cx="9855006" cy="43789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52AA78-657A-4DA0-B881-21A817245FE1}"/>
              </a:ext>
            </a:extLst>
          </p:cNvPr>
          <p:cNvSpPr/>
          <p:nvPr/>
        </p:nvSpPr>
        <p:spPr>
          <a:xfrm>
            <a:off x="4183457" y="6398659"/>
            <a:ext cx="38250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2019, Scale Focus AD, www.scalefocus.com</a:t>
            </a:r>
          </a:p>
        </p:txBody>
      </p:sp>
    </p:spTree>
    <p:extLst>
      <p:ext uri="{BB962C8B-B14F-4D97-AF65-F5344CB8AC3E}">
        <p14:creationId xmlns:p14="http://schemas.microsoft.com/office/powerpoint/2010/main" val="36489522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34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78" y="2382838"/>
            <a:ext cx="7436645" cy="20923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F1317-09FC-4E33-B6AA-7BDD8A09D78D}"/>
              </a:ext>
            </a:extLst>
          </p:cNvPr>
          <p:cNvSpPr/>
          <p:nvPr/>
        </p:nvSpPr>
        <p:spPr>
          <a:xfrm>
            <a:off x="1905001" y="1890823"/>
            <a:ext cx="8381999" cy="30763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05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7FEFF-4E42-4483-B416-892189E06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61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7A1EE-907B-4196-88BE-0D2E7866B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9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55"/>
            <a:ext cx="5024938" cy="4221808"/>
          </a:xfrm>
        </p:spPr>
        <p:txBody>
          <a:bodyPr/>
          <a:lstStyle>
            <a:lvl1pPr>
              <a:defRPr sz="2000"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1047D-D44D-4FB1-8225-1DD3EB3D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528DAD2-D156-4ABF-A34B-8E9BED307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769" y="1296988"/>
            <a:ext cx="5195798" cy="528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200" b="1">
                <a:solidFill>
                  <a:srgbClr val="42424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E2F6D-6835-4D18-88AA-6695CF00B0BD}"/>
              </a:ext>
            </a:extLst>
          </p:cNvPr>
          <p:cNvSpPr/>
          <p:nvPr/>
        </p:nvSpPr>
        <p:spPr>
          <a:xfrm>
            <a:off x="4274289" y="1296986"/>
            <a:ext cx="1588849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FC2B0F-CC18-4549-925A-D6DD91B87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308098"/>
            <a:ext cx="3436089" cy="50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5B5B5B"/>
                </a:solidFill>
                <a:latin typeface="Open Sans SemiBold" panose="020B0604020202020204" charset="0"/>
                <a:ea typeface="Open Sans SemiBold" panose="020B0604020202020204" charset="0"/>
                <a:cs typeface="Open Sans SemiBold" panose="020B060402020202020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01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994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4" y="236541"/>
            <a:ext cx="4933265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20534" y="1307305"/>
            <a:ext cx="4933266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30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052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18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549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583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0B37DE-9C9E-4BBB-B4BB-DB7F9E430055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DBF25-6F48-4A14-A60A-09A5B90B0A59}"/>
              </a:ext>
            </a:extLst>
          </p:cNvPr>
          <p:cNvSpPr/>
          <p:nvPr/>
        </p:nvSpPr>
        <p:spPr>
          <a:xfrm>
            <a:off x="0" y="2256971"/>
            <a:ext cx="12192000" cy="164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FFE66-D025-43CD-8771-A42D4927C0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92" y="6230837"/>
            <a:ext cx="1969416" cy="31510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895B8E-8D6A-4A35-A4BA-D32B4339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169" y="2749639"/>
            <a:ext cx="6697662" cy="7892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5400" b="1" cap="all" baseline="0">
                <a:solidFill>
                  <a:srgbClr val="006BB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3910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F20848-1B24-4833-B6B4-A430A85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17A1B-5860-4199-90B8-DA400F1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9B8B-F7D9-48D5-8283-352E5E3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418C4-806D-4254-9D6D-1A63EBBCB5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99ACE-4748-4DE5-A27B-5EA3E6673A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09988CB-8231-4BB2-ACA9-8BB9DDF5A190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55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1FFB82-2129-45AD-B3D4-C25F4A83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99"/>
            <a:ext cx="10515600" cy="4827570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1E0E94-3807-426A-9F14-AADB30B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8F314-2868-4210-910A-9ED3EBC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41D1-50B8-427E-8DBB-4DD0196D7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102A7-DA55-4DF9-9667-6AEB799075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EE967-D217-45DF-B712-B8E999279EE8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781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1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D8EB11-8735-478D-B685-3C88DCDF9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9328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23CDED-C6A3-4F7F-A6EB-5AB5BAB5FD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9415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F8BBE-E219-42CA-A15D-055B1853BB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21B2C-28C1-47EE-B8C5-1A094A8056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00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623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7FEF-A26A-469B-BFEB-7031F5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A83C-1584-44C6-B0C8-EF64F18F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499"/>
            <a:ext cx="10515600" cy="48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355E5AF-66E7-4FE0-8CB9-2C14CC4E1713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25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20" r:id="rId16"/>
    <p:sldLayoutId id="2147483723" r:id="rId17"/>
    <p:sldLayoutId id="2147483705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4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6BB3"/>
        </a:buClr>
        <a:buSzPct val="120000"/>
        <a:buFont typeface="Arial" panose="020B0604020202020204" pitchFamily="34" charset="0"/>
        <a:buChar char="•"/>
        <a:defRPr sz="20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0B89021-8918-454B-9ABB-5A7020905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</a:rPr>
              <a:t>Refactoring</a:t>
            </a:r>
          </a:p>
          <a:p>
            <a:r>
              <a:rPr lang="en-US" dirty="0"/>
              <a:t>By Martin Fowler</a:t>
            </a:r>
          </a:p>
          <a:p>
            <a:r>
              <a:rPr lang="en-US" sz="1800" dirty="0">
                <a:latin typeface="+mn-lt"/>
              </a:rPr>
              <a:t>Presented by Ivan Pavlov</a:t>
            </a:r>
          </a:p>
        </p:txBody>
      </p:sp>
    </p:spTree>
    <p:extLst>
      <p:ext uri="{BB962C8B-B14F-4D97-AF65-F5344CB8AC3E}">
        <p14:creationId xmlns:p14="http://schemas.microsoft.com/office/powerpoint/2010/main" val="4083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B72-5A4E-4EA4-A1F3-944C117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6A78-97E6-4003-9365-CD57741E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99"/>
            <a:ext cx="5503877" cy="482757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Data level refactoring</a:t>
            </a:r>
          </a:p>
          <a:p>
            <a:endParaRPr lang="en-US" sz="3200" dirty="0"/>
          </a:p>
          <a:p>
            <a:r>
              <a:rPr lang="en-US" sz="3200" dirty="0"/>
              <a:t>Statement level                     refactoring</a:t>
            </a:r>
          </a:p>
          <a:p>
            <a:endParaRPr lang="en-US" sz="3200" dirty="0"/>
          </a:p>
          <a:p>
            <a:r>
              <a:rPr lang="en-US" sz="3200" dirty="0"/>
              <a:t>Method level refactoring</a:t>
            </a:r>
          </a:p>
          <a:p>
            <a:endParaRPr lang="en-US" sz="3200" dirty="0"/>
          </a:p>
          <a:p>
            <a:r>
              <a:rPr lang="en-US" sz="3200" dirty="0"/>
              <a:t>Class level refactoring</a:t>
            </a:r>
          </a:p>
          <a:p>
            <a:endParaRPr lang="en-US" sz="3200" dirty="0"/>
          </a:p>
          <a:p>
            <a:r>
              <a:rPr lang="en-US" sz="3200" dirty="0"/>
              <a:t>System level refactoring</a:t>
            </a:r>
          </a:p>
        </p:txBody>
      </p:sp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ACE49FCE-212E-4F4A-B0F8-3B090ED27A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5" y="1437499"/>
            <a:ext cx="5041515" cy="49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35D9-BB1B-4168-B7CE-329F3551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obsession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22C8B3-2F5F-45A5-87E9-5CE9F65E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9" y="1795244"/>
            <a:ext cx="2619375" cy="1063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CDB21-6F19-498A-9230-723B99AC27C6}"/>
              </a:ext>
            </a:extLst>
          </p:cNvPr>
          <p:cNvSpPr txBox="1"/>
          <p:nvPr/>
        </p:nvSpPr>
        <p:spPr>
          <a:xfrm>
            <a:off x="1061512" y="3203146"/>
            <a:ext cx="135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  <a:endParaRPr lang="en-US" dirty="0"/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F3BC112-8B29-42E3-A6AF-F2B63B03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11" y="1795244"/>
            <a:ext cx="22288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DCD5D-417E-46F7-9C03-D7E312D327F7}"/>
              </a:ext>
            </a:extLst>
          </p:cNvPr>
          <p:cNvSpPr txBox="1"/>
          <p:nvPr/>
        </p:nvSpPr>
        <p:spPr>
          <a:xfrm>
            <a:off x="3992985" y="4578111"/>
            <a:ext cx="113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4DEBE-FD94-4CD7-A448-DBAB019985E3}"/>
              </a:ext>
            </a:extLst>
          </p:cNvPr>
          <p:cNvSpPr txBox="1"/>
          <p:nvPr/>
        </p:nvSpPr>
        <p:spPr>
          <a:xfrm>
            <a:off x="372675" y="1189167"/>
            <a:ext cx="534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data value with 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9FCF1-DA2B-4794-8B3E-E98769565390}"/>
              </a:ext>
            </a:extLst>
          </p:cNvPr>
          <p:cNvCxnSpPr/>
          <p:nvPr/>
        </p:nvCxnSpPr>
        <p:spPr>
          <a:xfrm>
            <a:off x="5972961" y="1107347"/>
            <a:ext cx="0" cy="5750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D4BEDE-B070-4A6C-B518-FB36C4602146}"/>
              </a:ext>
            </a:extLst>
          </p:cNvPr>
          <p:cNvSpPr txBox="1"/>
          <p:nvPr/>
        </p:nvSpPr>
        <p:spPr>
          <a:xfrm>
            <a:off x="6325299" y="1189167"/>
            <a:ext cx="5427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array with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BA6BA-F955-4F33-A4FD-6EFCFFE05E96}"/>
              </a:ext>
            </a:extLst>
          </p:cNvPr>
          <p:cNvSpPr txBox="1"/>
          <p:nvPr/>
        </p:nvSpPr>
        <p:spPr>
          <a:xfrm>
            <a:off x="6820248" y="3105928"/>
            <a:ext cx="131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52732-8A77-4DF4-AFC8-CC1BA46AC32F}"/>
              </a:ext>
            </a:extLst>
          </p:cNvPr>
          <p:cNvSpPr txBox="1"/>
          <p:nvPr/>
        </p:nvSpPr>
        <p:spPr>
          <a:xfrm>
            <a:off x="10048071" y="3105928"/>
            <a:ext cx="104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A795D9E-30E3-48CE-B6B3-9507EBB2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135" y="1795244"/>
            <a:ext cx="3067186" cy="910510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Performance;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"Liverpool"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setWins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AFDCBAEF-18BA-4ED0-8E18-6CE41A72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040" y="1795244"/>
            <a:ext cx="2508307" cy="910510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"Liverpool"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$row[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6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3CF9-908E-4A67-AC30-5F6BBA38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conditional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CEB9B7-673B-4BD2-8B1E-D4D0C9DC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71" y="2184510"/>
            <a:ext cx="6274965" cy="1218286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if ($date-&gt;before(SUMMER_START) || $date-&gt;after(SUMMER_END))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  $charge = $quantity * $</a:t>
            </a:r>
            <a:r>
              <a:rPr lang="en-US" altLang="en-US" sz="1600" b="1" dirty="0" err="1">
                <a:solidFill>
                  <a:srgbClr val="E8E6E3"/>
                </a:solidFill>
                <a:latin typeface="Menlo"/>
              </a:rPr>
              <a:t>winterRate</a:t>
            </a: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 + $</a:t>
            </a:r>
            <a:r>
              <a:rPr lang="en-US" altLang="en-US" sz="1600" b="1" dirty="0" err="1">
                <a:solidFill>
                  <a:srgbClr val="E8E6E3"/>
                </a:solidFill>
                <a:latin typeface="Menlo"/>
              </a:rPr>
              <a:t>winterServiceCharge</a:t>
            </a: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  $charge = $quantity * $</a:t>
            </a:r>
            <a:r>
              <a:rPr lang="en-US" altLang="en-US" sz="1600" b="1" dirty="0" err="1">
                <a:solidFill>
                  <a:srgbClr val="E8E6E3"/>
                </a:solidFill>
                <a:latin typeface="Menlo"/>
              </a:rPr>
              <a:t>summerRate</a:t>
            </a: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E8E6E3"/>
                </a:solidFill>
                <a:latin typeface="Menlo"/>
              </a:rPr>
              <a:t>}</a:t>
            </a:r>
            <a:endParaRPr lang="en-US" altLang="en-US" sz="1200" dirty="0">
              <a:latin typeface="Menlo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8E0E35-32BC-4594-AA4C-40266ED5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145" y="2184510"/>
            <a:ext cx="3665989" cy="1372175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E8E6E3"/>
                </a:solidFill>
                <a:latin typeface="Menlo"/>
              </a:rPr>
              <a:t>if (</a:t>
            </a:r>
            <a:r>
              <a:rPr lang="en-US" altLang="en-US" b="1" dirty="0" err="1">
                <a:solidFill>
                  <a:srgbClr val="E8E6E3"/>
                </a:solidFill>
                <a:latin typeface="Menlo"/>
              </a:rPr>
              <a:t>isSummer</a:t>
            </a:r>
            <a:r>
              <a:rPr lang="en-US" altLang="en-US" b="1" dirty="0">
                <a:solidFill>
                  <a:srgbClr val="E8E6E3"/>
                </a:solidFill>
                <a:latin typeface="Menlo"/>
              </a:rPr>
              <a:t>($date))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E8E6E3"/>
                </a:solidFill>
                <a:latin typeface="Menlo"/>
              </a:rPr>
              <a:t>  $charge = </a:t>
            </a:r>
            <a:r>
              <a:rPr lang="en-US" altLang="en-US" b="1" dirty="0" err="1">
                <a:solidFill>
                  <a:srgbClr val="E8E6E3"/>
                </a:solidFill>
                <a:latin typeface="Menlo"/>
              </a:rPr>
              <a:t>summerCharge</a:t>
            </a:r>
            <a:r>
              <a:rPr lang="en-US" altLang="en-US" b="1" dirty="0">
                <a:solidFill>
                  <a:srgbClr val="E8E6E3"/>
                </a:solidFill>
                <a:latin typeface="Menlo"/>
              </a:rPr>
              <a:t>($quantity);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E8E6E3"/>
                </a:solidFill>
                <a:latin typeface="Menlo"/>
              </a:rPr>
              <a:t>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E8E6E3"/>
                </a:solidFill>
                <a:latin typeface="Menlo"/>
              </a:rPr>
              <a:t>  $charge = </a:t>
            </a:r>
            <a:r>
              <a:rPr lang="en-US" altLang="en-US" b="1" dirty="0" err="1">
                <a:solidFill>
                  <a:srgbClr val="E8E6E3"/>
                </a:solidFill>
                <a:latin typeface="Menlo"/>
              </a:rPr>
              <a:t>winterCharge</a:t>
            </a:r>
            <a:r>
              <a:rPr lang="en-US" altLang="en-US" b="1" dirty="0">
                <a:solidFill>
                  <a:srgbClr val="E8E6E3"/>
                </a:solidFill>
                <a:latin typeface="Menlo"/>
              </a:rPr>
              <a:t>($quantity);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E8E6E3"/>
                </a:solidFill>
                <a:latin typeface="Menl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2771B-B0D5-4950-8899-68A4645F040C}"/>
              </a:ext>
            </a:extLst>
          </p:cNvPr>
          <p:cNvSpPr txBox="1"/>
          <p:nvPr/>
        </p:nvSpPr>
        <p:spPr>
          <a:xfrm>
            <a:off x="2709644" y="1384399"/>
            <a:ext cx="13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BC660-8904-463D-AD1E-89ABCB65CA47}"/>
              </a:ext>
            </a:extLst>
          </p:cNvPr>
          <p:cNvSpPr txBox="1"/>
          <p:nvPr/>
        </p:nvSpPr>
        <p:spPr>
          <a:xfrm>
            <a:off x="8925888" y="1384399"/>
            <a:ext cx="171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9751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7-E6A5-4D93-8D52-63526DB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F43B6-2C10-4F13-8673-BB85223D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01" y="2286729"/>
            <a:ext cx="4144162" cy="4296052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E6E3"/>
                </a:solidFill>
                <a:latin typeface="Menlo"/>
              </a:rPr>
              <a:t> 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switch ($token):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case </a:t>
            </a:r>
            <a:r>
              <a:rPr lang="en-US" altLang="en-US" sz="2000" b="1" dirty="0">
                <a:solidFill>
                  <a:srgbClr val="FF0000"/>
                </a:solidFill>
                <a:latin typeface="Menlo"/>
              </a:rPr>
              <a:t>'+'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case </a:t>
            </a:r>
            <a:r>
              <a:rPr lang="en-US" altLang="en-US" sz="2000" b="1" dirty="0">
                <a:solidFill>
                  <a:srgbClr val="FF0000"/>
                </a:solidFill>
                <a:latin typeface="Menlo"/>
              </a:rPr>
              <a:t>'-'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case </a:t>
            </a:r>
            <a:r>
              <a:rPr lang="en-US" altLang="en-US" sz="2000" b="1" dirty="0">
                <a:solidFill>
                  <a:srgbClr val="FF0000"/>
                </a:solidFill>
                <a:latin typeface="Menlo"/>
              </a:rPr>
              <a:t>'*'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case </a:t>
            </a:r>
            <a:r>
              <a:rPr lang="en-US" altLang="en-US" sz="2000" b="1" dirty="0">
                <a:solidFill>
                  <a:srgbClr val="FF0000"/>
                </a:solidFill>
                <a:latin typeface="Menlo"/>
              </a:rPr>
              <a:t>'/'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case </a:t>
            </a:r>
            <a:r>
              <a:rPr lang="en-US" altLang="en-US" sz="2000" b="1" dirty="0">
                <a:solidFill>
                  <a:srgbClr val="FF0000"/>
                </a:solidFill>
                <a:latin typeface="Menlo"/>
              </a:rPr>
              <a:t>'%'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default: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    return false;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</a:t>
            </a:r>
            <a:r>
              <a:rPr lang="en-US" altLang="en-US" sz="2000" b="1" dirty="0" err="1">
                <a:solidFill>
                  <a:srgbClr val="E8E6E3"/>
                </a:solidFill>
                <a:latin typeface="Menlo"/>
              </a:rPr>
              <a:t>endswitch</a:t>
            </a: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7FCDF3-CF0D-42D7-B12D-03D240D0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988" y="2286729"/>
            <a:ext cx="4856528" cy="294957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return </a:t>
            </a:r>
            <a:r>
              <a:rPr lang="en-US" alt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in_array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($token, [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'-'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'+'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'*'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'/'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'%'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]);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225F2-50D5-4559-B60D-3FD56F7993DF}"/>
              </a:ext>
            </a:extLst>
          </p:cNvPr>
          <p:cNvSpPr txBox="1"/>
          <p:nvPr/>
        </p:nvSpPr>
        <p:spPr>
          <a:xfrm>
            <a:off x="1811323" y="1355504"/>
            <a:ext cx="192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029C6-4C7F-496D-B626-410FF4CC8F1E}"/>
              </a:ext>
            </a:extLst>
          </p:cNvPr>
          <p:cNvSpPr txBox="1"/>
          <p:nvPr/>
        </p:nvSpPr>
        <p:spPr>
          <a:xfrm>
            <a:off x="7789177" y="1371589"/>
            <a:ext cx="145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45702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326-E120-45C3-B92F-BF98AFF7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method with method object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A37B55-9EC7-4523-BB9D-61C6DE74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63" y="1667808"/>
            <a:ext cx="3235036" cy="3064946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8E6E3"/>
                </a:solidFill>
                <a:latin typeface="Menlo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//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>
                <a:solidFill>
                  <a:srgbClr val="70FF70"/>
                </a:solidFill>
                <a:latin typeface="Menl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primaryBasePrice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secondaryBasePrice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tertiaryBasePrice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30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// Perform long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BC9E03-C49B-4E13-B630-16BEAF12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342" y="1667808"/>
            <a:ext cx="4650632" cy="4973160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// 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PriceCalculator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($this))-&gt;compute();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PriceCalculator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primaryBasePrice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secondaryBasePrice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tertiaryBasePrice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__construct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(Order $order)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// Copy relevant information from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// order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compute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0FF70"/>
                </a:solidFill>
                <a:effectLst/>
                <a:latin typeface="Menlo"/>
              </a:rPr>
              <a:t>  // Perform long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6F505-F781-4559-827F-BB5DE3230FA4}"/>
              </a:ext>
            </a:extLst>
          </p:cNvPr>
          <p:cNvSpPr txBox="1"/>
          <p:nvPr/>
        </p:nvSpPr>
        <p:spPr>
          <a:xfrm>
            <a:off x="2275548" y="1144588"/>
            <a:ext cx="176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8EB1D-E81C-4D39-A68F-8CFBE00A392D}"/>
              </a:ext>
            </a:extLst>
          </p:cNvPr>
          <p:cNvSpPr txBox="1"/>
          <p:nvPr/>
        </p:nvSpPr>
        <p:spPr>
          <a:xfrm>
            <a:off x="8155711" y="1144588"/>
            <a:ext cx="15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BCFB-F2C2-43DF-9B8C-69EBD5F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algorithm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A8C3D4-F304-4707-A61F-545C67A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0" y="1588752"/>
            <a:ext cx="4867565" cy="3680499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foundPerson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$people){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1FF"/>
                </a:solidFill>
                <a:effectLst/>
                <a:latin typeface="Menl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D7FF"/>
                </a:solidFill>
                <a:effectLst/>
                <a:latin typeface="Menlo"/>
              </a:rPr>
              <a:t>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($people);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($people[$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===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"Don"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"Don"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8E6E3"/>
                </a:solidFill>
                <a:latin typeface="Menlo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($people[$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===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  <a:r>
              <a:rPr lang="en-US" altLang="en-US" sz="2000" dirty="0">
                <a:solidFill>
                  <a:srgbClr val="E8E6E3"/>
                </a:solidFill>
                <a:latin typeface="Menl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E8E6E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($people[$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===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"Kent"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"Kent"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29E1-3790-4ADA-9702-18C3320EDE5D}"/>
              </a:ext>
            </a:extLst>
          </p:cNvPr>
          <p:cNvSpPr txBox="1"/>
          <p:nvPr/>
        </p:nvSpPr>
        <p:spPr>
          <a:xfrm>
            <a:off x="1877309" y="1065529"/>
            <a:ext cx="160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  <a:endParaRPr 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4032B8-2CEE-4D08-850B-0CA6A6AF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112" y="1588752"/>
            <a:ext cx="4949505" cy="2757169"/>
          </a:xfrm>
          <a:prstGeom prst="rect">
            <a:avLst/>
          </a:prstGeom>
          <a:solidFill>
            <a:srgbClr val="19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7070"/>
                </a:solidFill>
                <a:effectLst/>
                <a:latin typeface="Menlo"/>
              </a:rPr>
              <a:t>foundPerson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$people){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"Don"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"Kent"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$needle)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$id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D7FF"/>
                </a:solidFill>
                <a:effectLst/>
                <a:latin typeface="Menlo"/>
              </a:rPr>
              <a:t>array_search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($needle, $people,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($id !==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E8E6E3"/>
                </a:solidFill>
                <a:latin typeface="Menl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$people[$id];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25179"/>
                </a:solidFill>
                <a:effectLst/>
                <a:latin typeface="Menlo"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Menl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0E52C-434A-48D9-A3C2-BF427C448634}"/>
              </a:ext>
            </a:extLst>
          </p:cNvPr>
          <p:cNvSpPr txBox="1"/>
          <p:nvPr/>
        </p:nvSpPr>
        <p:spPr>
          <a:xfrm>
            <a:off x="7949479" y="999647"/>
            <a:ext cx="137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19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487C-3F0F-4F49-94CB-D437ACB6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DEAE-977E-4D1D-943F-9A455B20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Replace a magic number with a named constant (variable)</a:t>
            </a:r>
          </a:p>
          <a:p>
            <a:r>
              <a:rPr lang="en-US" sz="2800" dirty="0"/>
              <a:t>Replace a variable with a more informative name</a:t>
            </a:r>
          </a:p>
          <a:p>
            <a:r>
              <a:rPr lang="en-US" sz="2800" dirty="0"/>
              <a:t>Replace an expression with a method</a:t>
            </a:r>
          </a:p>
          <a:p>
            <a:pPr lvl="1"/>
            <a:r>
              <a:rPr lang="en-US" sz="2400" dirty="0">
                <a:latin typeface="+mj-lt"/>
              </a:rPr>
              <a:t>To simplify or avoid code duplication</a:t>
            </a:r>
          </a:p>
          <a:p>
            <a:r>
              <a:rPr lang="en-US" sz="2800" dirty="0"/>
              <a:t>Move an expression inline</a:t>
            </a:r>
          </a:p>
          <a:p>
            <a:r>
              <a:rPr lang="en-US" sz="2800" dirty="0"/>
              <a:t>Introduce an intermediate variable</a:t>
            </a:r>
          </a:p>
          <a:p>
            <a:pPr lvl="1"/>
            <a:r>
              <a:rPr lang="en-US" sz="2400" dirty="0">
                <a:latin typeface="+mj-lt"/>
              </a:rPr>
              <a:t>Introduce an explanatory variable</a:t>
            </a:r>
          </a:p>
          <a:p>
            <a:r>
              <a:rPr lang="en-US" sz="2800" dirty="0"/>
              <a:t>Convert a multi-use variable to multiple single-use 	variables</a:t>
            </a:r>
          </a:p>
          <a:p>
            <a:pPr lvl="1"/>
            <a:r>
              <a:rPr lang="en-US" sz="2400" dirty="0">
                <a:latin typeface="+mj-lt"/>
              </a:rPr>
              <a:t>Create a separate variable for each usage</a:t>
            </a:r>
          </a:p>
        </p:txBody>
      </p:sp>
    </p:spTree>
    <p:extLst>
      <p:ext uri="{BB962C8B-B14F-4D97-AF65-F5344CB8AC3E}">
        <p14:creationId xmlns:p14="http://schemas.microsoft.com/office/powerpoint/2010/main" val="122479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4D82-E84E-44D5-AD17-F6532CFE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EBF2-A18A-4EEB-AE3F-F09BE41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local variable for local purposes rather than a 	parameter</a:t>
            </a:r>
          </a:p>
          <a:p>
            <a:r>
              <a:rPr lang="en-US" sz="2800" dirty="0"/>
              <a:t>Convert a data primitive to a class</a:t>
            </a:r>
          </a:p>
          <a:p>
            <a:pPr lvl="1"/>
            <a:r>
              <a:rPr lang="en-US" sz="2400" dirty="0">
                <a:latin typeface="+mj-lt"/>
              </a:rPr>
              <a:t>Additional behavior / validation logic (money)</a:t>
            </a:r>
          </a:p>
          <a:p>
            <a:r>
              <a:rPr lang="en-US" sz="2800" dirty="0"/>
              <a:t>Convert a set of type codes (constants) to </a:t>
            </a:r>
            <a:r>
              <a:rPr lang="en-US" sz="2800" dirty="0" err="1"/>
              <a:t>enum</a:t>
            </a:r>
            <a:endParaRPr lang="en-US" sz="2800" dirty="0"/>
          </a:p>
          <a:p>
            <a:r>
              <a:rPr lang="en-US" sz="2800" dirty="0"/>
              <a:t>Convert a set of type codes to a class with subclasses with 	different behavior</a:t>
            </a:r>
          </a:p>
          <a:p>
            <a:r>
              <a:rPr lang="en-US" sz="2800" dirty="0"/>
              <a:t>Change an array to an object	</a:t>
            </a:r>
          </a:p>
          <a:p>
            <a:pPr lvl="1"/>
            <a:r>
              <a:rPr lang="en-US" sz="2400" dirty="0">
                <a:latin typeface="+mj-lt"/>
              </a:rPr>
              <a:t>When you use an array with different types in it</a:t>
            </a:r>
          </a:p>
          <a:p>
            <a:r>
              <a:rPr lang="en-US" sz="2800" dirty="0"/>
              <a:t>Encapsulate a collection (list of cards =&gt; deck)</a:t>
            </a:r>
          </a:p>
        </p:txBody>
      </p:sp>
    </p:spTree>
    <p:extLst>
      <p:ext uri="{BB962C8B-B14F-4D97-AF65-F5344CB8AC3E}">
        <p14:creationId xmlns:p14="http://schemas.microsoft.com/office/powerpoint/2010/main" val="327113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FCDF-1C5F-464A-A7DB-22094FAD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E444-26F3-4465-B93F-2B099FF2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Move a complex Boolean expression into a well named Boolean function</a:t>
            </a:r>
          </a:p>
          <a:p>
            <a:r>
              <a:rPr lang="en-US" sz="2800" dirty="0"/>
              <a:t>Consolidate duplicated code in conditionals</a:t>
            </a:r>
          </a:p>
          <a:p>
            <a:r>
              <a:rPr lang="en-US" sz="2800" dirty="0"/>
              <a:t>Return as soon as you know an answer instead of  assigning a return value</a:t>
            </a:r>
          </a:p>
          <a:p>
            <a:r>
              <a:rPr lang="en-US" sz="2800" dirty="0"/>
              <a:t>Use break or return instead of a loop control variable</a:t>
            </a:r>
          </a:p>
          <a:p>
            <a:r>
              <a:rPr lang="en-US" sz="2800" dirty="0"/>
              <a:t>Replace conditionals with polymorphism</a:t>
            </a:r>
          </a:p>
          <a:p>
            <a:r>
              <a:rPr lang="en-US" sz="2800" dirty="0"/>
              <a:t>Use null objects instead of testing for nulls</a:t>
            </a:r>
          </a:p>
        </p:txBody>
      </p:sp>
    </p:spTree>
    <p:extLst>
      <p:ext uri="{BB962C8B-B14F-4D97-AF65-F5344CB8AC3E}">
        <p14:creationId xmlns:p14="http://schemas.microsoft.com/office/powerpoint/2010/main" val="174750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99BF-6E6D-4DB7-8659-70D442C0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16DB-0A09-4D2F-A136-B312312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Extract method/ Inline method</a:t>
            </a:r>
          </a:p>
          <a:p>
            <a:r>
              <a:rPr lang="en-US" sz="2800" dirty="0"/>
              <a:t>Rename method</a:t>
            </a:r>
          </a:p>
          <a:p>
            <a:r>
              <a:rPr lang="en-US" sz="2800" dirty="0"/>
              <a:t>Convert a long routine to a class</a:t>
            </a:r>
          </a:p>
          <a:p>
            <a:r>
              <a:rPr lang="en-US" sz="2800" dirty="0"/>
              <a:t>Add / Remove parameter</a:t>
            </a:r>
          </a:p>
          <a:p>
            <a:r>
              <a:rPr lang="en-US" sz="2800" dirty="0"/>
              <a:t>Combine similar methods by parameterizing them</a:t>
            </a:r>
          </a:p>
          <a:p>
            <a:r>
              <a:rPr lang="en-US" sz="2800" dirty="0"/>
              <a:t>Substitute a complex algorithm with a simpler one</a:t>
            </a:r>
          </a:p>
          <a:p>
            <a:r>
              <a:rPr lang="en-US" sz="2800" dirty="0"/>
              <a:t>Separate methods whose behavior depends on parameters passed in (create new ones)</a:t>
            </a:r>
          </a:p>
          <a:p>
            <a:r>
              <a:rPr lang="en-US" sz="2800" dirty="0"/>
              <a:t>Pass a whole object rather than specific fields</a:t>
            </a:r>
          </a:p>
          <a:p>
            <a:r>
              <a:rPr lang="en-US" sz="2800" dirty="0"/>
              <a:t>Encapsulate downcast / Return interface types</a:t>
            </a:r>
          </a:p>
        </p:txBody>
      </p:sp>
    </p:spTree>
    <p:extLst>
      <p:ext uri="{BB962C8B-B14F-4D97-AF65-F5344CB8AC3E}">
        <p14:creationId xmlns:p14="http://schemas.microsoft.com/office/powerpoint/2010/main" val="318220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45FA-61AC-4698-B1BD-68C891BE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2A29C0E-91EF-4160-8B2C-B5C706D9E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24" y="1255334"/>
            <a:ext cx="9162351" cy="52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BBAF-31FB-4A44-BE15-FF12473B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D75F-9B53-4426-9611-22650F74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396"/>
            <a:ext cx="10515600" cy="3855954"/>
          </a:xfrm>
        </p:spPr>
        <p:txBody>
          <a:bodyPr>
            <a:normAutofit/>
          </a:bodyPr>
          <a:lstStyle/>
          <a:p>
            <a:r>
              <a:rPr lang="en-US" sz="2800" dirty="0"/>
              <a:t>Pull members up/ push members down hierarchy</a:t>
            </a:r>
          </a:p>
          <a:p>
            <a:r>
              <a:rPr lang="en-US" sz="2800" dirty="0"/>
              <a:t>Extract specialized code into a subclass</a:t>
            </a:r>
          </a:p>
          <a:p>
            <a:r>
              <a:rPr lang="en-US" sz="2800" dirty="0"/>
              <a:t>Combine similar code into a superclass</a:t>
            </a:r>
          </a:p>
          <a:p>
            <a:r>
              <a:rPr lang="en-US" sz="2800" dirty="0"/>
              <a:t>Collapse hierarchy</a:t>
            </a:r>
          </a:p>
          <a:p>
            <a:r>
              <a:rPr lang="en-US" sz="2800" dirty="0"/>
              <a:t>Replace inheritance with delegation</a:t>
            </a:r>
          </a:p>
          <a:p>
            <a:r>
              <a:rPr lang="en-US" sz="2800" dirty="0"/>
              <a:t>Replace delegation with inheritance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913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CB13-5005-4F93-BDE6-1A7805F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D108-93F7-400F-8E6E-179A024F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Extract interface(s)/ Keep interface segregation</a:t>
            </a:r>
          </a:p>
          <a:p>
            <a:r>
              <a:rPr lang="en-US" sz="2800" dirty="0"/>
              <a:t>Move a method to another class</a:t>
            </a:r>
          </a:p>
          <a:p>
            <a:r>
              <a:rPr lang="en-US" sz="2800" dirty="0"/>
              <a:t>Convert a class to two</a:t>
            </a:r>
          </a:p>
          <a:p>
            <a:r>
              <a:rPr lang="en-US" sz="2800" dirty="0"/>
              <a:t>Delete a class</a:t>
            </a:r>
          </a:p>
          <a:p>
            <a:r>
              <a:rPr lang="en-US" sz="2800" dirty="0"/>
              <a:t>Hide a delegating class ( A calls B and C when A should call B and b call C)</a:t>
            </a:r>
          </a:p>
          <a:p>
            <a:r>
              <a:rPr lang="en-US" sz="2800" dirty="0"/>
              <a:t>Remove the man in the middle</a:t>
            </a:r>
          </a:p>
          <a:p>
            <a:r>
              <a:rPr lang="en-US" sz="2800" dirty="0"/>
              <a:t>Introduce ( use ) an extension class</a:t>
            </a:r>
          </a:p>
          <a:p>
            <a:pPr lvl="1"/>
            <a:r>
              <a:rPr lang="en-US" sz="2400" dirty="0">
                <a:latin typeface="+mj-lt"/>
              </a:rPr>
              <a:t>When you have no access to the original class</a:t>
            </a:r>
          </a:p>
          <a:p>
            <a:pPr lvl="1"/>
            <a:r>
              <a:rPr lang="en-US" sz="2400" dirty="0">
                <a:latin typeface="+mj-lt"/>
              </a:rPr>
              <a:t>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26369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DAA2-90B4-431E-9C77-FC3667A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55BB-F8A9-4AE1-B287-6B8D57A1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980" y="1437499"/>
            <a:ext cx="10515600" cy="4827570"/>
          </a:xfrm>
        </p:spPr>
        <p:txBody>
          <a:bodyPr>
            <a:normAutofit/>
          </a:bodyPr>
          <a:lstStyle/>
          <a:p>
            <a:r>
              <a:rPr lang="en-US" sz="2800" dirty="0"/>
              <a:t>Encapsulate an exposed member variable</a:t>
            </a:r>
          </a:p>
          <a:p>
            <a:pPr lvl="1"/>
            <a:r>
              <a:rPr lang="en-US" sz="2400" dirty="0">
                <a:latin typeface="+mj-lt"/>
              </a:rPr>
              <a:t>Use properties</a:t>
            </a:r>
          </a:p>
          <a:p>
            <a:pPr lvl="1"/>
            <a:r>
              <a:rPr lang="en-US" sz="2400" dirty="0">
                <a:latin typeface="+mj-lt"/>
              </a:rPr>
              <a:t>Define proper access to getters and setters</a:t>
            </a:r>
          </a:p>
          <a:p>
            <a:r>
              <a:rPr lang="en-US" sz="2800" dirty="0"/>
              <a:t>Hide data and routines that are not intended to be used outside of the class/ hierarchy</a:t>
            </a:r>
          </a:p>
          <a:p>
            <a:pPr lvl="1"/>
            <a:r>
              <a:rPr lang="en-US" sz="2400" dirty="0">
                <a:latin typeface="+mj-lt"/>
              </a:rPr>
              <a:t>Private-&gt;protected-&gt;public</a:t>
            </a:r>
          </a:p>
          <a:p>
            <a:r>
              <a:rPr lang="en-US" sz="2800" dirty="0"/>
              <a:t>Avoid big class hierarchies</a:t>
            </a:r>
          </a:p>
        </p:txBody>
      </p:sp>
    </p:spTree>
    <p:extLst>
      <p:ext uri="{BB962C8B-B14F-4D97-AF65-F5344CB8AC3E}">
        <p14:creationId xmlns:p14="http://schemas.microsoft.com/office/powerpoint/2010/main" val="250382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F48-433B-4CA1-BE2C-A18C6021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level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9716-1325-4FCA-AA38-BB174CA3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Move class ( set of classes ) to another namespace</a:t>
            </a:r>
          </a:p>
          <a:p>
            <a:r>
              <a:rPr lang="en-US" sz="2800" dirty="0"/>
              <a:t>Provide a factory method instead of a simple constructor</a:t>
            </a:r>
          </a:p>
          <a:p>
            <a:r>
              <a:rPr lang="en-US" sz="2800" dirty="0"/>
              <a:t>Replace error codes with exceptions</a:t>
            </a:r>
          </a:p>
          <a:p>
            <a:r>
              <a:rPr lang="en-US" sz="2800" dirty="0"/>
              <a:t>Extract strings to resource files</a:t>
            </a:r>
          </a:p>
          <a:p>
            <a:r>
              <a:rPr lang="en-US" sz="2800" dirty="0"/>
              <a:t>Use dependency injection</a:t>
            </a:r>
          </a:p>
          <a:p>
            <a:r>
              <a:rPr lang="en-US" sz="2800" dirty="0"/>
              <a:t>Apply architecture patterns</a:t>
            </a:r>
          </a:p>
        </p:txBody>
      </p:sp>
    </p:spTree>
    <p:extLst>
      <p:ext uri="{BB962C8B-B14F-4D97-AF65-F5344CB8AC3E}">
        <p14:creationId xmlns:p14="http://schemas.microsoft.com/office/powerpoint/2010/main" val="144572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6FFD-9885-4EAE-89C4-BCF99469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9912AEB-5797-4FFE-9E96-C63E3700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1538129"/>
            <a:ext cx="6764232" cy="5073174"/>
          </a:xfrm>
        </p:spPr>
      </p:pic>
    </p:spTree>
    <p:extLst>
      <p:ext uri="{BB962C8B-B14F-4D97-AF65-F5344CB8AC3E}">
        <p14:creationId xmlns:p14="http://schemas.microsoft.com/office/powerpoint/2010/main" val="6060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1D87-A64D-49EC-B4CA-46F03AE5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16D4-9F0C-42A9-A2EF-FD7F7A7FA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748" y="1342948"/>
            <a:ext cx="6315076" cy="4739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What is refactoring?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Why do we need to refactor?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When should we refactor?</a:t>
            </a:r>
          </a:p>
          <a:p>
            <a:endParaRPr lang="en-US" sz="3200" dirty="0"/>
          </a:p>
          <a:p>
            <a:r>
              <a:rPr lang="en-US" sz="3200" dirty="0"/>
              <a:t>How to refactor?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C6058C-83BB-46D6-8799-E443BB6C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99" y="1886559"/>
            <a:ext cx="4869656" cy="3652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6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6518-088A-45FA-80F3-8E093D26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Code smells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EE3370-518A-46F7-896B-E1B23A65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Bloaters</a:t>
            </a:r>
          </a:p>
          <a:p>
            <a:endParaRPr lang="en-US" sz="3500" dirty="0"/>
          </a:p>
          <a:p>
            <a:r>
              <a:rPr lang="en-US" sz="3500" dirty="0"/>
              <a:t>OO Abusers</a:t>
            </a:r>
          </a:p>
          <a:p>
            <a:endParaRPr lang="en-US" sz="3500" dirty="0"/>
          </a:p>
          <a:p>
            <a:r>
              <a:rPr lang="en-US" sz="3500" dirty="0"/>
              <a:t>Change preventers</a:t>
            </a:r>
          </a:p>
          <a:p>
            <a:endParaRPr lang="en-US" sz="3500" dirty="0"/>
          </a:p>
          <a:p>
            <a:r>
              <a:rPr lang="en-US" sz="3500" dirty="0" err="1"/>
              <a:t>Dispensables</a:t>
            </a:r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Couplers</a:t>
            </a:r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3996C3B-A0D3-4D7E-A5F5-0B2ACCAB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6" y="2006081"/>
            <a:ext cx="6502404" cy="3657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199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7CA8-9730-4E0F-8B8D-711565E1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C965-8351-4A4E-A2DF-DE8C058A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1437499"/>
            <a:ext cx="7283356" cy="47953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Long method</a:t>
            </a:r>
          </a:p>
          <a:p>
            <a:r>
              <a:rPr lang="en-US" sz="2800" dirty="0"/>
              <a:t>Large class</a:t>
            </a:r>
          </a:p>
          <a:p>
            <a:r>
              <a:rPr lang="en-US" sz="2800" dirty="0"/>
              <a:t>Primitive obsession (Overused primitives)</a:t>
            </a:r>
            <a:endParaRPr lang="bg-BG" sz="2800" dirty="0"/>
          </a:p>
          <a:p>
            <a:r>
              <a:rPr lang="en-US" sz="2800" dirty="0"/>
              <a:t>Long parameter list</a:t>
            </a:r>
          </a:p>
          <a:p>
            <a:r>
              <a:rPr lang="en-US" sz="2800" dirty="0"/>
              <a:t>Data clumps</a:t>
            </a:r>
          </a:p>
          <a:p>
            <a:r>
              <a:rPr lang="en-US" sz="2800" dirty="0"/>
              <a:t>Combinatorial explosion</a:t>
            </a:r>
          </a:p>
          <a:p>
            <a:r>
              <a:rPr lang="en-US" sz="2800" dirty="0"/>
              <a:t>Class doesn’t do much</a:t>
            </a:r>
          </a:p>
          <a:p>
            <a:r>
              <a:rPr lang="en-US" sz="2800" dirty="0"/>
              <a:t>Required setup/teardown code</a:t>
            </a:r>
          </a:p>
        </p:txBody>
      </p:sp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DB153012-30B8-4627-A1B0-5DB2DC2625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39" y="2133250"/>
            <a:ext cx="4608049" cy="25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F9A-B2DC-45B6-A4DD-DBD62056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abusers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D40B-19E0-4FF5-8479-5B4A477C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2" y="1437499"/>
            <a:ext cx="5358415" cy="477874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Switch statements</a:t>
            </a:r>
          </a:p>
          <a:p>
            <a:endParaRPr lang="en-US" sz="3200" dirty="0"/>
          </a:p>
          <a:p>
            <a:r>
              <a:rPr lang="en-US" sz="3200" dirty="0"/>
              <a:t>Temporary field</a:t>
            </a:r>
          </a:p>
          <a:p>
            <a:endParaRPr lang="en-US" sz="3200" dirty="0"/>
          </a:p>
          <a:p>
            <a:r>
              <a:rPr lang="en-US" sz="3200" dirty="0"/>
              <a:t>Refused bequest</a:t>
            </a:r>
          </a:p>
          <a:p>
            <a:endParaRPr lang="en-US" sz="3200" dirty="0"/>
          </a:p>
          <a:p>
            <a:r>
              <a:rPr lang="en-US" sz="3200" dirty="0"/>
              <a:t>Alternative classes with</a:t>
            </a:r>
          </a:p>
          <a:p>
            <a:pPr marL="0" indent="0">
              <a:buNone/>
            </a:pPr>
            <a:r>
              <a:rPr lang="en-US" sz="3200" dirty="0"/>
              <a:t>   Different interfaces</a:t>
            </a:r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028BA2D7-FB11-44E2-B296-39C6E4A0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07" y="2100276"/>
            <a:ext cx="5836693" cy="35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92F-29DC-4B5B-9DEE-D4772B1B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preventers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87F-8065-4CA9-8E20-9BA4790D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2" y="1350628"/>
            <a:ext cx="8133869" cy="4995497"/>
          </a:xfrm>
        </p:spPr>
        <p:txBody>
          <a:bodyPr>
            <a:normAutofit/>
          </a:bodyPr>
          <a:lstStyle/>
          <a:p>
            <a:r>
              <a:rPr lang="en-US" sz="3200" dirty="0"/>
              <a:t>Divergent change</a:t>
            </a:r>
          </a:p>
          <a:p>
            <a:endParaRPr lang="en-US" sz="3200" dirty="0"/>
          </a:p>
          <a:p>
            <a:r>
              <a:rPr lang="en-US" sz="3200" dirty="0"/>
              <a:t>Shotgun surgery</a:t>
            </a:r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Parallel inheritance hierarchies</a:t>
            </a:r>
          </a:p>
          <a:p>
            <a:endParaRPr lang="en-US" sz="3200" dirty="0"/>
          </a:p>
          <a:p>
            <a:r>
              <a:rPr lang="en-US" sz="3200" dirty="0"/>
              <a:t>Conditional complexity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3C6DBCE-DC7C-4CF9-8CEC-E5959BD8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43" y="1266824"/>
            <a:ext cx="2559557" cy="44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B8B6-F766-4609-9C25-A1185CB2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 err="1"/>
              <a:t>Dispensables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1878-BF38-4BB2-A8FE-87DA46A38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8209"/>
            <a:ext cx="5002763" cy="52839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Comments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Duplicate code</a:t>
            </a:r>
          </a:p>
          <a:p>
            <a:endParaRPr lang="en-US" sz="3200" dirty="0"/>
          </a:p>
          <a:p>
            <a:r>
              <a:rPr lang="en-US" sz="3200" dirty="0"/>
              <a:t>Lazy class</a:t>
            </a:r>
          </a:p>
          <a:p>
            <a:endParaRPr lang="en-US" sz="3200" dirty="0"/>
          </a:p>
          <a:p>
            <a:r>
              <a:rPr lang="en-US" sz="3200" dirty="0"/>
              <a:t>Dead code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Data class</a:t>
            </a:r>
          </a:p>
        </p:txBody>
      </p:sp>
      <p:pic>
        <p:nvPicPr>
          <p:cNvPr id="7" name="Picture 6" descr="A picture containing text, game, basketball&#10;&#10;Description automatically generated">
            <a:extLst>
              <a:ext uri="{FF2B5EF4-FFF2-40B4-BE49-F238E27FC236}">
                <a16:creationId xmlns:a16="http://schemas.microsoft.com/office/drawing/2014/main" id="{366B8369-A0A8-45D5-AC42-7D7ADEAD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9" y="1589963"/>
            <a:ext cx="6836617" cy="41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1A5B-2D61-4DCD-9785-072EEC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Couplers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36B5-1D80-4F33-84D6-1C798EE7D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5621859" cy="4739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Feature envy</a:t>
            </a:r>
          </a:p>
          <a:p>
            <a:endParaRPr lang="en-US" sz="3200" dirty="0"/>
          </a:p>
          <a:p>
            <a:r>
              <a:rPr lang="en-US" sz="3200" dirty="0"/>
              <a:t>Inappropriate intimacy</a:t>
            </a:r>
          </a:p>
          <a:p>
            <a:endParaRPr lang="en-US" sz="3200" dirty="0"/>
          </a:p>
          <a:p>
            <a:r>
              <a:rPr lang="en-US" sz="3200" dirty="0"/>
              <a:t>Indecent exposure</a:t>
            </a:r>
          </a:p>
          <a:p>
            <a:endParaRPr lang="en-US" sz="3200" dirty="0"/>
          </a:p>
          <a:p>
            <a:r>
              <a:rPr lang="en-US" sz="3200" dirty="0"/>
              <a:t>Middle man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952334-4F3F-44D2-BF17-567DF107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74" y="1437499"/>
            <a:ext cx="3639231" cy="4739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198176"/>
      </p:ext>
    </p:extLst>
  </p:cSld>
  <p:clrMapOvr>
    <a:masterClrMapping/>
  </p:clrMapOvr>
</p:sld>
</file>

<file path=ppt/theme/theme1.xml><?xml version="1.0" encoding="utf-8"?>
<a:theme xmlns:a="http://schemas.openxmlformats.org/drawingml/2006/main" name="ScaleFocus Optimized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aleFocu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C35361A-1DE7-4435-9174-D52B088C9949}" vid="{62108B5A-A4B6-418F-AE16-C76E77A39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1057</Words>
  <Application>Microsoft Office PowerPoint</Application>
  <PresentationFormat>Widescreen</PresentationFormat>
  <Paragraphs>242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Menlo</vt:lpstr>
      <vt:lpstr>Open Sans SemiBold</vt:lpstr>
      <vt:lpstr>Open Sans</vt:lpstr>
      <vt:lpstr>Arial</vt:lpstr>
      <vt:lpstr>Open Sans SemiBold</vt:lpstr>
      <vt:lpstr>ScaleFocus Optimized Template</vt:lpstr>
      <vt:lpstr>PowerPoint Presentation</vt:lpstr>
      <vt:lpstr>Refactoring</vt:lpstr>
      <vt:lpstr>Refactoring</vt:lpstr>
      <vt:lpstr>Code smells</vt:lpstr>
      <vt:lpstr>Bloaters</vt:lpstr>
      <vt:lpstr>Object oriented abusers</vt:lpstr>
      <vt:lpstr>Change preventers</vt:lpstr>
      <vt:lpstr>Dispensables</vt:lpstr>
      <vt:lpstr>Couplers</vt:lpstr>
      <vt:lpstr>Refactoring</vt:lpstr>
      <vt:lpstr>Primitive obsession</vt:lpstr>
      <vt:lpstr>Decompose conditional</vt:lpstr>
      <vt:lpstr>Decompose </vt:lpstr>
      <vt:lpstr>Replace method with method object</vt:lpstr>
      <vt:lpstr>Substitute algorithm</vt:lpstr>
      <vt:lpstr>Data level refactoring</vt:lpstr>
      <vt:lpstr>Data level refactoring</vt:lpstr>
      <vt:lpstr>Statement level refactoring</vt:lpstr>
      <vt:lpstr>Method level refactoring</vt:lpstr>
      <vt:lpstr>Class level refactoring</vt:lpstr>
      <vt:lpstr>Class interface refactoring</vt:lpstr>
      <vt:lpstr>Class interface refactoring</vt:lpstr>
      <vt:lpstr>System level refactoring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Pavlov</dc:creator>
  <cp:lastModifiedBy>Ivan Pavlov</cp:lastModifiedBy>
  <cp:revision>37</cp:revision>
  <dcterms:created xsi:type="dcterms:W3CDTF">2020-02-21T12:28:24Z</dcterms:created>
  <dcterms:modified xsi:type="dcterms:W3CDTF">2020-02-24T11:56:56Z</dcterms:modified>
</cp:coreProperties>
</file>