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C50"/>
    <a:srgbClr val="AD738F"/>
    <a:srgbClr val="6A4C38"/>
    <a:srgbClr val="2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1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3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07DA-E058-49A5-A163-C43E487734FB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92320-CF70-4A49-96DC-B245ED51FD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82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92320-CF70-4A49-96DC-B245ED51FDA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8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92320-CF70-4A49-96DC-B245ED51FDA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18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723D-4EAC-B812-875D-AA2DF582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2B792-E824-92BD-A222-3E5A1B0D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3E5D5-24C1-ABD2-76F8-07153DAF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8A379-DD0E-2964-8B9E-E841DC3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4EB31-A513-2263-6F89-13A5454F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006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5BA68-FD01-7AA3-9692-3B63009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DC0B80-3D3E-3606-3AAA-DAEA8B40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E6F51-542A-E872-29C8-1BDD01DA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68144-79B6-3CE1-4EBC-B1719F10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86A4F-2577-D523-9110-93AB7789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1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E67FED-BE8E-5870-B5B0-8F1E978B9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085E3B-7158-D4B8-FEA6-87251B56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F74E6-7156-65C7-85C9-2AF6B55B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E1EBA-5921-8167-FB9B-EC71E48A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2AB86-1361-DD5E-5557-23DE33B0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676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E932F-15F8-6069-73E6-1E82F72C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7A50F-70BB-A5B9-FA1B-467B5CBE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EC930-875D-4596-CE57-5630D273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3D646C-4DCF-F55F-2995-D6B0D87F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E2D0E-1051-66EC-D129-CF4055C0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351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869A4-80BF-677B-723F-6C009A1D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EF2623-7F14-E1B0-0DB8-FEB9D33A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7BD25-E383-3595-6BEC-E8F32D8A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3E635-F4CA-9DCF-7387-933BC4D4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D7A2E-F10B-4236-C3BB-6EA1806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605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BE433-166F-32FD-945D-76F8D61D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88CB1-41BD-7524-7B81-B96FF764B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A74538-EEC3-0881-628B-A6A7EAED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EB103-C168-C7E9-4B27-76373B52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C67F3B-CD3B-3FB1-CFE6-638E8248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E4E79-229C-47D2-6B90-78CBCEF3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07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A5EE8-7870-A15B-F354-1A54EF61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78D59B-D9F1-B166-272B-F60FE225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E5AC8-226D-B3EF-D703-204E5902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902C13-30B8-A6E9-01D0-1257C5759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43256D-375E-11B9-C97E-F32A398ED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DDFAEA-7267-7FDE-1A26-F833627B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7BA02-DF24-247C-EFFF-D11917EE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3C45A-D65C-2B0E-8A63-5BEEC65D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17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3798-2F87-51D0-2579-C0B57680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B89C37-D574-D175-1A5A-9D01A540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14F719-E1E0-561B-CE4F-47EB568B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30C028-A969-973B-0EAE-5916964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52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9434C0-9927-4951-CC1D-8118D7A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2C1E42-E77F-4152-2D9A-E599B21D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25DA78-961B-A494-0BAE-26254ED7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38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4672-0289-E45F-AEA9-2DD48210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19C3AF-5AE9-CE5A-6497-0BFD31E0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48EA95-C6DD-864B-50EF-6AC1170D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D0DB26-1B16-257E-D5FA-3DFED4CE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BE1B76-7BA7-ECD6-B44D-4B39E2A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0B2D6F-DA1C-174D-3CD6-3254783A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02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42395-A6EF-5889-6361-195C7735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F45E9-1A08-6F59-5410-1A05B918D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55F319-456C-66B1-5463-8D4912AE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359779-D092-6AE7-0734-1EAD0026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EDEC2-C373-58A6-BADF-0159DE5C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676349-250E-AAF2-667E-985C4316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4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40359-8F34-2DBD-1D37-91B1AAF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E1CC30-0963-CB06-95E5-8B6E2068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913ED-CE9E-645A-3FAE-B16328B0A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C990-5C46-411B-AB0D-311013D44441}" type="datetimeFigureOut">
              <a:rPr lang="uk-UA" smtClean="0"/>
              <a:t>11.11.2022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DCB9F-DDE8-9A5B-7EA3-68BB8F35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16849-B1D8-5955-6B58-593A743C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D15E-B759-4F5C-8023-39A04D340C1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6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85AD4-7983-ED65-D203-96988B04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164F5-4268-3A9A-7412-CFA8D3AC13A6}"/>
              </a:ext>
            </a:extLst>
          </p:cNvPr>
          <p:cNvSpPr/>
          <p:nvPr/>
        </p:nvSpPr>
        <p:spPr>
          <a:xfrm>
            <a:off x="5886994" y="0"/>
            <a:ext cx="6305006" cy="6858000"/>
          </a:xfrm>
          <a:prstGeom prst="rect">
            <a:avLst/>
          </a:prstGeom>
          <a:solidFill>
            <a:srgbClr val="6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013CE5-75BB-436A-B0FC-A8F7ED2F5EE3}"/>
              </a:ext>
            </a:extLst>
          </p:cNvPr>
          <p:cNvSpPr/>
          <p:nvPr/>
        </p:nvSpPr>
        <p:spPr>
          <a:xfrm>
            <a:off x="6465346" y="0"/>
            <a:ext cx="5726654" cy="6858000"/>
          </a:xfrm>
          <a:prstGeom prst="rect">
            <a:avLst/>
          </a:prstGeom>
          <a:solidFill>
            <a:srgbClr val="2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169449-13F2-942D-EA1F-FBB1B53F2126}"/>
              </a:ext>
            </a:extLst>
          </p:cNvPr>
          <p:cNvSpPr/>
          <p:nvPr/>
        </p:nvSpPr>
        <p:spPr>
          <a:xfrm>
            <a:off x="0" y="0"/>
            <a:ext cx="1871831" cy="6858000"/>
          </a:xfrm>
          <a:prstGeom prst="rect">
            <a:avLst/>
          </a:prstGeom>
          <a:solidFill>
            <a:srgbClr val="6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5A90A1-3E44-225B-13DA-34769F1BF08E}"/>
              </a:ext>
            </a:extLst>
          </p:cNvPr>
          <p:cNvSpPr/>
          <p:nvPr/>
        </p:nvSpPr>
        <p:spPr>
          <a:xfrm>
            <a:off x="0" y="0"/>
            <a:ext cx="1323192" cy="6858000"/>
          </a:xfrm>
          <a:prstGeom prst="rect">
            <a:avLst/>
          </a:prstGeom>
          <a:solidFill>
            <a:srgbClr val="2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4BBBD-0550-47A7-1B66-29805C0F7E18}"/>
              </a:ext>
            </a:extLst>
          </p:cNvPr>
          <p:cNvSpPr txBox="1"/>
          <p:nvPr/>
        </p:nvSpPr>
        <p:spPr>
          <a:xfrm>
            <a:off x="6925678" y="311972"/>
            <a:ext cx="4805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ФАХОВИЙ КОЛЕДЖ РАКЕТНО-КОСМІЧНОГО МАШИНОБУДУВАННЯ</a:t>
            </a:r>
            <a:b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ДНІПРОВСЬКОГО НАЦІОНАЛЬНОГО УНІВЕРСИТЕТУ</a:t>
            </a:r>
            <a:b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ім. </a:t>
            </a:r>
            <a:r>
              <a:rPr lang="uk-UA" sz="1800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О.Гончара</a:t>
            </a:r>
            <a:endParaRPr lang="uk-UA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3B297-2484-F584-0B34-163F0EAB9B3C}"/>
              </a:ext>
            </a:extLst>
          </p:cNvPr>
          <p:cNvSpPr txBox="1"/>
          <p:nvPr/>
        </p:nvSpPr>
        <p:spPr>
          <a:xfrm>
            <a:off x="6925678" y="2413337"/>
            <a:ext cx="4805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КУРСОВИЙ ПРОЄКТ</a:t>
            </a:r>
          </a:p>
          <a:p>
            <a:pPr algn="ctr"/>
            <a: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навчальної дисципліни «Об’єктно-орієнтоване програмування»</a:t>
            </a:r>
          </a:p>
          <a:p>
            <a:pPr algn="ctr"/>
            <a:endParaRPr lang="ru-RU" sz="1800" dirty="0">
              <a:solidFill>
                <a:schemeClr val="bg1"/>
              </a:solidFill>
              <a:effectLst>
                <a:outerShdw blurRad="50800" dist="38100" algn="l" rotWithShape="0">
                  <a:schemeClr val="tx2">
                    <a:alpha val="75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18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тему: Програмний модуль «Фоторепортер» обліку замовлень фотосесій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3C887-782E-C2E5-37EF-8BDF8EB25899}"/>
              </a:ext>
            </a:extLst>
          </p:cNvPr>
          <p:cNvSpPr txBox="1"/>
          <p:nvPr/>
        </p:nvSpPr>
        <p:spPr>
          <a:xfrm>
            <a:off x="6925678" y="5191811"/>
            <a:ext cx="48059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Студента IV курсу ПЗ-19-1 групи</a:t>
            </a:r>
          </a:p>
          <a:p>
            <a:pPr algn="ctr"/>
            <a:r>
              <a:rPr lang="uk-UA" sz="16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Спеціальності 121</a:t>
            </a:r>
          </a:p>
          <a:p>
            <a:pPr algn="ctr"/>
            <a:r>
              <a:rPr lang="uk-UA" sz="16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Вакуленко О.Д.</a:t>
            </a:r>
          </a:p>
          <a:p>
            <a:pPr algn="ctr"/>
            <a:endParaRPr lang="uk-UA" sz="1600" dirty="0">
              <a:solidFill>
                <a:schemeClr val="bg1"/>
              </a:solidFill>
              <a:effectLst>
                <a:outerShdw blurRad="50800" dist="38100" algn="l" rotWithShape="0">
                  <a:schemeClr val="tx2">
                    <a:alpha val="75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1600" dirty="0">
                <a:solidFill>
                  <a:schemeClr val="bg1"/>
                </a:solidFill>
                <a:effectLst>
                  <a:outerShdw blurRad="50800" dist="38100" algn="l" rotWithShape="0">
                    <a:schemeClr val="tx2">
                      <a:alpha val="75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Дніпро 2022</a:t>
            </a:r>
          </a:p>
        </p:txBody>
      </p:sp>
    </p:spTree>
    <p:extLst>
      <p:ext uri="{BB962C8B-B14F-4D97-AF65-F5344CB8AC3E}">
        <p14:creationId xmlns:p14="http://schemas.microsoft.com/office/powerpoint/2010/main" val="29776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481F88-5B61-917E-FF6C-39785B082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166"/>
          <a:stretch/>
        </p:blipFill>
        <p:spPr>
          <a:xfrm>
            <a:off x="3156473" y="0"/>
            <a:ext cx="9035527" cy="685800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920608F-49BF-1EC2-4967-6D28FE1BEAAB}"/>
              </a:ext>
            </a:extLst>
          </p:cNvPr>
          <p:cNvGrpSpPr/>
          <p:nvPr/>
        </p:nvGrpSpPr>
        <p:grpSpPr>
          <a:xfrm>
            <a:off x="0" y="0"/>
            <a:ext cx="7674236" cy="6858000"/>
            <a:chOff x="0" y="0"/>
            <a:chExt cx="7674236" cy="6858000"/>
          </a:xfrm>
        </p:grpSpPr>
        <p:sp>
          <p:nvSpPr>
            <p:cNvPr id="12" name="Блок-схема: данные 11">
              <a:extLst>
                <a:ext uri="{FF2B5EF4-FFF2-40B4-BE49-F238E27FC236}">
                  <a16:creationId xmlns:a16="http://schemas.microsoft.com/office/drawing/2014/main" id="{E2E02CCA-60D1-CEEE-4CC7-FAE2742C34AD}"/>
                </a:ext>
              </a:extLst>
            </p:cNvPr>
            <p:cNvSpPr/>
            <p:nvPr/>
          </p:nvSpPr>
          <p:spPr>
            <a:xfrm>
              <a:off x="294490" y="0"/>
              <a:ext cx="7379746" cy="6858000"/>
            </a:xfrm>
            <a:prstGeom prst="flowChartInputOutput">
              <a:avLst/>
            </a:prstGeom>
            <a:solidFill>
              <a:srgbClr val="66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Блок-схема: данные 10">
              <a:extLst>
                <a:ext uri="{FF2B5EF4-FFF2-40B4-BE49-F238E27FC236}">
                  <a16:creationId xmlns:a16="http://schemas.microsoft.com/office/drawing/2014/main" id="{EFA23D2C-AE13-F1A1-8836-44297CB4FC4E}"/>
                </a:ext>
              </a:extLst>
            </p:cNvPr>
            <p:cNvSpPr/>
            <p:nvPr/>
          </p:nvSpPr>
          <p:spPr>
            <a:xfrm>
              <a:off x="0" y="0"/>
              <a:ext cx="7379746" cy="6858000"/>
            </a:xfrm>
            <a:prstGeom prst="flowChartInputOutput">
              <a:avLst/>
            </a:prstGeom>
            <a:solidFill>
              <a:srgbClr val="24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3BE428-7D6F-CB96-78E0-61413A6E04FF}"/>
              </a:ext>
            </a:extLst>
          </p:cNvPr>
          <p:cNvSpPr txBox="1"/>
          <p:nvPr/>
        </p:nvSpPr>
        <p:spPr>
          <a:xfrm>
            <a:off x="417302" y="387276"/>
            <a:ext cx="618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 та замовники</a:t>
            </a:r>
          </a:p>
          <a:p>
            <a:pPr algn="just"/>
            <a:r>
              <a:rPr lang="uk-UA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програми: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5B04FF6-411B-906B-32FE-A6936948B759}"/>
              </a:ext>
            </a:extLst>
          </p:cNvPr>
          <p:cNvGrpSpPr/>
          <p:nvPr/>
        </p:nvGrpSpPr>
        <p:grpSpPr>
          <a:xfrm>
            <a:off x="10241729" y="0"/>
            <a:ext cx="7674236" cy="6858000"/>
            <a:chOff x="10446726" y="0"/>
            <a:chExt cx="7674236" cy="6858000"/>
          </a:xfrm>
        </p:grpSpPr>
        <p:sp>
          <p:nvSpPr>
            <p:cNvPr id="13" name="Блок-схема: данные 12">
              <a:extLst>
                <a:ext uri="{FF2B5EF4-FFF2-40B4-BE49-F238E27FC236}">
                  <a16:creationId xmlns:a16="http://schemas.microsoft.com/office/drawing/2014/main" id="{4B84A9BF-E218-27D6-42B1-52FB2AB60EE4}"/>
                </a:ext>
              </a:extLst>
            </p:cNvPr>
            <p:cNvSpPr/>
            <p:nvPr/>
          </p:nvSpPr>
          <p:spPr>
            <a:xfrm>
              <a:off x="10446726" y="0"/>
              <a:ext cx="7379746" cy="6858000"/>
            </a:xfrm>
            <a:prstGeom prst="flowChartInputOutput">
              <a:avLst/>
            </a:prstGeom>
            <a:solidFill>
              <a:srgbClr val="66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Блок-схема: данные 13">
              <a:extLst>
                <a:ext uri="{FF2B5EF4-FFF2-40B4-BE49-F238E27FC236}">
                  <a16:creationId xmlns:a16="http://schemas.microsoft.com/office/drawing/2014/main" id="{47DB23CC-3AB3-DD0E-E223-ED81C7613F51}"/>
                </a:ext>
              </a:extLst>
            </p:cNvPr>
            <p:cNvSpPr/>
            <p:nvPr/>
          </p:nvSpPr>
          <p:spPr>
            <a:xfrm>
              <a:off x="10741216" y="0"/>
              <a:ext cx="7379746" cy="6858000"/>
            </a:xfrm>
            <a:prstGeom prst="flowChartInputOutput">
              <a:avLst/>
            </a:prstGeom>
            <a:solidFill>
              <a:srgbClr val="24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9E89F6-5840-0936-5B94-EB8F5671504C}"/>
              </a:ext>
            </a:extLst>
          </p:cNvPr>
          <p:cNvSpPr txBox="1"/>
          <p:nvPr/>
        </p:nvSpPr>
        <p:spPr>
          <a:xfrm>
            <a:off x="417301" y="1974881"/>
            <a:ext cx="6187893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Менеджери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Адміністратори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Керівники</a:t>
            </a:r>
          </a:p>
        </p:txBody>
      </p:sp>
    </p:spTree>
    <p:extLst>
      <p:ext uri="{BB962C8B-B14F-4D97-AF65-F5344CB8AC3E}">
        <p14:creationId xmlns:p14="http://schemas.microsoft.com/office/powerpoint/2010/main" val="33586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A473C0-998C-14BD-FDB7-AC3DEDCBEF0E}"/>
              </a:ext>
            </a:extLst>
          </p:cNvPr>
          <p:cNvSpPr/>
          <p:nvPr/>
        </p:nvSpPr>
        <p:spPr>
          <a:xfrm>
            <a:off x="5676900" y="0"/>
            <a:ext cx="5816600" cy="6858000"/>
          </a:xfrm>
          <a:prstGeom prst="rect">
            <a:avLst/>
          </a:prstGeom>
          <a:solidFill>
            <a:srgbClr val="6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83041-DEC4-BE25-0A87-6899F3023988}"/>
              </a:ext>
            </a:extLst>
          </p:cNvPr>
          <p:cNvSpPr txBox="1"/>
          <p:nvPr/>
        </p:nvSpPr>
        <p:spPr>
          <a:xfrm>
            <a:off x="417302" y="387276"/>
            <a:ext cx="5089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Засоби розробки</a:t>
            </a: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uk-UA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додатку: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8CF67-33A5-CA39-6605-C2F96CA28CD7}"/>
              </a:ext>
            </a:extLst>
          </p:cNvPr>
          <p:cNvSpPr txBox="1"/>
          <p:nvPr/>
        </p:nvSpPr>
        <p:spPr>
          <a:xfrm>
            <a:off x="417303" y="1428676"/>
            <a:ext cx="4865898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Qt Creator 7.0.1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8.0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C++ 14</a:t>
            </a:r>
            <a:endParaRPr lang="uk-UA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13C58D-C1B5-C814-43FD-60F49D734EA5}"/>
              </a:ext>
            </a:extLst>
          </p:cNvPr>
          <p:cNvSpPr/>
          <p:nvPr/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rgbClr val="AD7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AD9BB1-B5B0-ACD6-0FFD-11409C62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88" y="202066"/>
            <a:ext cx="2453219" cy="24532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4BD501-47D1-E237-E8EB-67E8ED9B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28" y="2496431"/>
            <a:ext cx="1865138" cy="18651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A7F478-5A90-4DC4-3788-6C48C3D5B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25" y="4491207"/>
            <a:ext cx="2056206" cy="20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660E18-3352-E554-BF91-457DAB22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0" y="1811337"/>
            <a:ext cx="4486275" cy="38957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2715F-8FDD-AE16-9B8F-264F8DB52E20}"/>
              </a:ext>
            </a:extLst>
          </p:cNvPr>
          <p:cNvSpPr/>
          <p:nvPr/>
        </p:nvSpPr>
        <p:spPr>
          <a:xfrm>
            <a:off x="0" y="0"/>
            <a:ext cx="12192000" cy="1435100"/>
          </a:xfrm>
          <a:prstGeom prst="rect">
            <a:avLst/>
          </a:prstGeom>
          <a:solidFill>
            <a:srgbClr val="6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96816-7E96-870D-ACAB-B53B57DEB510}"/>
              </a:ext>
            </a:extLst>
          </p:cNvPr>
          <p:cNvSpPr txBox="1"/>
          <p:nvPr/>
        </p:nvSpPr>
        <p:spPr>
          <a:xfrm>
            <a:off x="2708269" y="381497"/>
            <a:ext cx="6775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uk-UA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 Бази Даних</a:t>
            </a:r>
          </a:p>
        </p:txBody>
      </p:sp>
    </p:spTree>
    <p:extLst>
      <p:ext uri="{BB962C8B-B14F-4D97-AF65-F5344CB8AC3E}">
        <p14:creationId xmlns:p14="http://schemas.microsoft.com/office/powerpoint/2010/main" val="131117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2715F-8FDD-AE16-9B8F-264F8DB52E20}"/>
              </a:ext>
            </a:extLst>
          </p:cNvPr>
          <p:cNvSpPr/>
          <p:nvPr/>
        </p:nvSpPr>
        <p:spPr>
          <a:xfrm>
            <a:off x="0" y="0"/>
            <a:ext cx="12192000" cy="1435100"/>
          </a:xfrm>
          <a:prstGeom prst="rect">
            <a:avLst/>
          </a:prstGeom>
          <a:solidFill>
            <a:srgbClr val="6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96816-7E96-870D-ACAB-B53B57DEB510}"/>
              </a:ext>
            </a:extLst>
          </p:cNvPr>
          <p:cNvSpPr txBox="1"/>
          <p:nvPr/>
        </p:nvSpPr>
        <p:spPr>
          <a:xfrm>
            <a:off x="2603493" y="332829"/>
            <a:ext cx="698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взаємодії модулів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6850D2-BDC2-AAD7-31F0-7C088FC9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6" y="1662639"/>
            <a:ext cx="7918222" cy="48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2715F-8FDD-AE16-9B8F-264F8DB52E20}"/>
              </a:ext>
            </a:extLst>
          </p:cNvPr>
          <p:cNvSpPr/>
          <p:nvPr/>
        </p:nvSpPr>
        <p:spPr>
          <a:xfrm>
            <a:off x="0" y="0"/>
            <a:ext cx="12192000" cy="1435100"/>
          </a:xfrm>
          <a:prstGeom prst="rect">
            <a:avLst/>
          </a:prstGeom>
          <a:solidFill>
            <a:srgbClr val="6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96816-7E96-870D-ACAB-B53B57DEB510}"/>
              </a:ext>
            </a:extLst>
          </p:cNvPr>
          <p:cNvSpPr txBox="1"/>
          <p:nvPr/>
        </p:nvSpPr>
        <p:spPr>
          <a:xfrm>
            <a:off x="2603493" y="332829"/>
            <a:ext cx="698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Огляд вікон програми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9720CB-FD00-3D2D-AE7A-964F0943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97" y="1767929"/>
            <a:ext cx="5701949" cy="44931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4D2D5F-DEF1-B31D-B26D-40BF92CF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05" y="1767929"/>
            <a:ext cx="3783882" cy="2286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978116-6676-AC08-CEBF-16C38C5A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05" y="4198442"/>
            <a:ext cx="2881173" cy="2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4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C268A8-FD3D-EF15-6531-2482D4D8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77" y="-2357"/>
            <a:ext cx="10141221" cy="6858001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6D01F98-EF54-728B-A94C-2FE537255F34}"/>
              </a:ext>
            </a:extLst>
          </p:cNvPr>
          <p:cNvGrpSpPr/>
          <p:nvPr/>
        </p:nvGrpSpPr>
        <p:grpSpPr>
          <a:xfrm>
            <a:off x="164338" y="-1"/>
            <a:ext cx="7674237" cy="6858001"/>
            <a:chOff x="0" y="0"/>
            <a:chExt cx="7674236" cy="6858000"/>
          </a:xfrm>
        </p:grpSpPr>
        <p:sp>
          <p:nvSpPr>
            <p:cNvPr id="3" name="Блок-схема: данные 2">
              <a:extLst>
                <a:ext uri="{FF2B5EF4-FFF2-40B4-BE49-F238E27FC236}">
                  <a16:creationId xmlns:a16="http://schemas.microsoft.com/office/drawing/2014/main" id="{6DE39A87-75D4-6EEC-1D39-46FD5227E73A}"/>
                </a:ext>
              </a:extLst>
            </p:cNvPr>
            <p:cNvSpPr/>
            <p:nvPr/>
          </p:nvSpPr>
          <p:spPr>
            <a:xfrm>
              <a:off x="294490" y="0"/>
              <a:ext cx="7379746" cy="6858000"/>
            </a:xfrm>
            <a:prstGeom prst="flowChartInputOutput">
              <a:avLst/>
            </a:prstGeom>
            <a:solidFill>
              <a:srgbClr val="66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" name="Блок-схема: данные 3">
              <a:extLst>
                <a:ext uri="{FF2B5EF4-FFF2-40B4-BE49-F238E27FC236}">
                  <a16:creationId xmlns:a16="http://schemas.microsoft.com/office/drawing/2014/main" id="{58048460-02DD-D83A-FADF-909DAA542A7D}"/>
                </a:ext>
              </a:extLst>
            </p:cNvPr>
            <p:cNvSpPr/>
            <p:nvPr/>
          </p:nvSpPr>
          <p:spPr>
            <a:xfrm>
              <a:off x="0" y="0"/>
              <a:ext cx="7379746" cy="6858000"/>
            </a:xfrm>
            <a:prstGeom prst="flowChartInputOutput">
              <a:avLst/>
            </a:prstGeom>
            <a:solidFill>
              <a:srgbClr val="24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0C2BFDE-CEE4-ADA1-FB76-101FB22C43CC}"/>
              </a:ext>
            </a:extLst>
          </p:cNvPr>
          <p:cNvGrpSpPr/>
          <p:nvPr/>
        </p:nvGrpSpPr>
        <p:grpSpPr>
          <a:xfrm>
            <a:off x="10210800" y="0"/>
            <a:ext cx="7671599" cy="6855644"/>
            <a:chOff x="10446726" y="0"/>
            <a:chExt cx="7674236" cy="6858000"/>
          </a:xfrm>
        </p:grpSpPr>
        <p:sp>
          <p:nvSpPr>
            <p:cNvPr id="6" name="Блок-схема: данные 5">
              <a:extLst>
                <a:ext uri="{FF2B5EF4-FFF2-40B4-BE49-F238E27FC236}">
                  <a16:creationId xmlns:a16="http://schemas.microsoft.com/office/drawing/2014/main" id="{86634ED8-3DC2-293F-E269-C2C0BD9DA144}"/>
                </a:ext>
              </a:extLst>
            </p:cNvPr>
            <p:cNvSpPr/>
            <p:nvPr/>
          </p:nvSpPr>
          <p:spPr>
            <a:xfrm>
              <a:off x="10446726" y="0"/>
              <a:ext cx="7379746" cy="6858000"/>
            </a:xfrm>
            <a:prstGeom prst="flowChartInputOutput">
              <a:avLst/>
            </a:prstGeom>
            <a:solidFill>
              <a:srgbClr val="66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Блок-схема: данные 6">
              <a:extLst>
                <a:ext uri="{FF2B5EF4-FFF2-40B4-BE49-F238E27FC236}">
                  <a16:creationId xmlns:a16="http://schemas.microsoft.com/office/drawing/2014/main" id="{9E94A846-42DE-A348-7563-B3344908CE2F}"/>
                </a:ext>
              </a:extLst>
            </p:cNvPr>
            <p:cNvSpPr/>
            <p:nvPr/>
          </p:nvSpPr>
          <p:spPr>
            <a:xfrm>
              <a:off x="10741216" y="0"/>
              <a:ext cx="7379746" cy="6858000"/>
            </a:xfrm>
            <a:prstGeom prst="flowChartInputOutput">
              <a:avLst/>
            </a:prstGeom>
            <a:solidFill>
              <a:srgbClr val="24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1EF9D9-C829-6349-DAD2-28BC6394AB03}"/>
              </a:ext>
            </a:extLst>
          </p:cNvPr>
          <p:cNvSpPr txBox="1"/>
          <p:nvPr/>
        </p:nvSpPr>
        <p:spPr>
          <a:xfrm>
            <a:off x="458827" y="716440"/>
            <a:ext cx="508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Переваги додатку: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9A45C-A5B4-CD86-9E56-35BA4EFF2F59}"/>
              </a:ext>
            </a:extLst>
          </p:cNvPr>
          <p:cNvSpPr txBox="1"/>
          <p:nvPr/>
        </p:nvSpPr>
        <p:spPr>
          <a:xfrm>
            <a:off x="458827" y="1898576"/>
            <a:ext cx="5089805" cy="390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 введення даних</a:t>
            </a:r>
          </a:p>
          <a:p>
            <a:pPr>
              <a:lnSpc>
                <a:spcPct val="150000"/>
              </a:lnSpc>
            </a:pPr>
            <a:endParaRPr lang="uk-UA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Швидка обробка даних</a:t>
            </a:r>
          </a:p>
          <a:p>
            <a:pPr>
              <a:lnSpc>
                <a:spcPct val="150000"/>
              </a:lnSpc>
            </a:pPr>
            <a:endParaRPr lang="uk-UA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Простий інтерфейс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98400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45740-10A3-F3A1-2CE5-B4B073D63DCB}"/>
              </a:ext>
            </a:extLst>
          </p:cNvPr>
          <p:cNvSpPr txBox="1"/>
          <p:nvPr/>
        </p:nvSpPr>
        <p:spPr>
          <a:xfrm>
            <a:off x="3887014" y="716440"/>
            <a:ext cx="441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Висновки: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076AC-CE67-6009-1437-36133B20C9F2}"/>
              </a:ext>
            </a:extLst>
          </p:cNvPr>
          <p:cNvSpPr txBox="1"/>
          <p:nvPr/>
        </p:nvSpPr>
        <p:spPr>
          <a:xfrm>
            <a:off x="660400" y="2578101"/>
            <a:ext cx="10871200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ході виконання курсового проекту було розроблено додаток для ОС </a:t>
            </a: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де реалізований весь необхідний функціонал, який задано в постановці завдання, а саме:</a:t>
            </a:r>
          </a:p>
          <a:p>
            <a:pPr algn="ctr"/>
            <a:endParaRPr lang="uk-UA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Редагування, додавання та видалення замовників.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Автоматична ціна для послуг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Налаштування послуг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Підключення до БД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Пошук за прізвищем замовника</a:t>
            </a:r>
          </a:p>
        </p:txBody>
      </p:sp>
    </p:spTree>
    <p:extLst>
      <p:ext uri="{BB962C8B-B14F-4D97-AF65-F5344CB8AC3E}">
        <p14:creationId xmlns:p14="http://schemas.microsoft.com/office/powerpoint/2010/main" val="126526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E2078B-43D2-B110-2C8D-DA9292CDE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10" y="-2357"/>
            <a:ext cx="12192000" cy="685800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3C06D5B-1028-68C3-2C27-04BEBF05E06E}"/>
              </a:ext>
            </a:extLst>
          </p:cNvPr>
          <p:cNvGrpSpPr/>
          <p:nvPr/>
        </p:nvGrpSpPr>
        <p:grpSpPr>
          <a:xfrm>
            <a:off x="-800862" y="-2357"/>
            <a:ext cx="7674237" cy="6858001"/>
            <a:chOff x="0" y="0"/>
            <a:chExt cx="7674236" cy="6858000"/>
          </a:xfrm>
        </p:grpSpPr>
        <p:sp>
          <p:nvSpPr>
            <p:cNvPr id="3" name="Блок-схема: данные 2">
              <a:extLst>
                <a:ext uri="{FF2B5EF4-FFF2-40B4-BE49-F238E27FC236}">
                  <a16:creationId xmlns:a16="http://schemas.microsoft.com/office/drawing/2014/main" id="{C8CC0357-C03D-2374-AF74-60FF3A9B6B21}"/>
                </a:ext>
              </a:extLst>
            </p:cNvPr>
            <p:cNvSpPr/>
            <p:nvPr/>
          </p:nvSpPr>
          <p:spPr>
            <a:xfrm>
              <a:off x="294490" y="0"/>
              <a:ext cx="7379746" cy="6858000"/>
            </a:xfrm>
            <a:prstGeom prst="flowChartInputOutput">
              <a:avLst/>
            </a:prstGeom>
            <a:solidFill>
              <a:srgbClr val="66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" name="Блок-схема: данные 3">
              <a:extLst>
                <a:ext uri="{FF2B5EF4-FFF2-40B4-BE49-F238E27FC236}">
                  <a16:creationId xmlns:a16="http://schemas.microsoft.com/office/drawing/2014/main" id="{A168D8ED-A29C-94FE-FFF0-47F83720460F}"/>
                </a:ext>
              </a:extLst>
            </p:cNvPr>
            <p:cNvSpPr/>
            <p:nvPr/>
          </p:nvSpPr>
          <p:spPr>
            <a:xfrm>
              <a:off x="0" y="0"/>
              <a:ext cx="7379746" cy="6858000"/>
            </a:xfrm>
            <a:prstGeom prst="flowChartInputOutput">
              <a:avLst/>
            </a:prstGeom>
            <a:solidFill>
              <a:srgbClr val="24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A5FF6E-6FE0-E287-CDE3-4DA61AD83BC7}"/>
              </a:ext>
            </a:extLst>
          </p:cNvPr>
          <p:cNvGrpSpPr/>
          <p:nvPr/>
        </p:nvGrpSpPr>
        <p:grpSpPr>
          <a:xfrm>
            <a:off x="10210800" y="0"/>
            <a:ext cx="7671599" cy="6855644"/>
            <a:chOff x="10446726" y="0"/>
            <a:chExt cx="7674236" cy="6858000"/>
          </a:xfrm>
        </p:grpSpPr>
        <p:sp>
          <p:nvSpPr>
            <p:cNvPr id="6" name="Блок-схема: данные 5">
              <a:extLst>
                <a:ext uri="{FF2B5EF4-FFF2-40B4-BE49-F238E27FC236}">
                  <a16:creationId xmlns:a16="http://schemas.microsoft.com/office/drawing/2014/main" id="{B1544DB4-909E-6B62-4252-0DD6BD0369CC}"/>
                </a:ext>
              </a:extLst>
            </p:cNvPr>
            <p:cNvSpPr/>
            <p:nvPr/>
          </p:nvSpPr>
          <p:spPr>
            <a:xfrm>
              <a:off x="10446726" y="0"/>
              <a:ext cx="7379746" cy="6858000"/>
            </a:xfrm>
            <a:prstGeom prst="flowChartInputOutput">
              <a:avLst/>
            </a:prstGeom>
            <a:solidFill>
              <a:srgbClr val="66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Блок-схема: данные 6">
              <a:extLst>
                <a:ext uri="{FF2B5EF4-FFF2-40B4-BE49-F238E27FC236}">
                  <a16:creationId xmlns:a16="http://schemas.microsoft.com/office/drawing/2014/main" id="{7BE8E4B8-E418-32C1-B610-9A3100770650}"/>
                </a:ext>
              </a:extLst>
            </p:cNvPr>
            <p:cNvSpPr/>
            <p:nvPr/>
          </p:nvSpPr>
          <p:spPr>
            <a:xfrm>
              <a:off x="10741216" y="0"/>
              <a:ext cx="7379746" cy="6858000"/>
            </a:xfrm>
            <a:prstGeom prst="flowChartInputOutput">
              <a:avLst/>
            </a:prstGeom>
            <a:solidFill>
              <a:srgbClr val="24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30ACE-28E2-202A-0828-DC430130E005}"/>
              </a:ext>
            </a:extLst>
          </p:cNvPr>
          <p:cNvSpPr txBox="1"/>
          <p:nvPr/>
        </p:nvSpPr>
        <p:spPr>
          <a:xfrm>
            <a:off x="685800" y="2780312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956177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144</Words>
  <Application>Microsoft Office PowerPoint</Application>
  <PresentationFormat>Широкоэкранный</PresentationFormat>
  <Paragraphs>40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Рикардо Милос</dc:creator>
  <cp:lastModifiedBy>Рикардо Милос</cp:lastModifiedBy>
  <cp:revision>1</cp:revision>
  <dcterms:created xsi:type="dcterms:W3CDTF">2022-11-11T01:14:15Z</dcterms:created>
  <dcterms:modified xsi:type="dcterms:W3CDTF">2022-11-11T02:17:24Z</dcterms:modified>
</cp:coreProperties>
</file>