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notesMasterIdLst>
    <p:notesMasterId r:id="rId12"/>
  </p:notesMasterIdLst>
  <p:sldIdLst>
    <p:sldId id="256" r:id="rId3"/>
    <p:sldId id="263" r:id="rId4"/>
    <p:sldId id="262" r:id="rId5"/>
    <p:sldId id="264" r:id="rId6"/>
    <p:sldId id="266" r:id="rId7"/>
    <p:sldId id="267" r:id="rId8"/>
    <p:sldId id="269" r:id="rId9"/>
    <p:sldId id="26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57" autoAdjust="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CA00A7-25AA-4D4F-A5DB-65EF01DE0F20}"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E8FC7824-EF61-4647-BCD3-324E411BBBF3}">
      <dgm:prSet/>
      <dgm:spPr/>
      <dgm:t>
        <a:bodyPr/>
        <a:lstStyle/>
        <a:p>
          <a:r>
            <a:rPr lang="en-US" dirty="0"/>
            <a:t>Thermocouples</a:t>
          </a:r>
        </a:p>
      </dgm:t>
    </dgm:pt>
    <dgm:pt modelId="{EB939D58-7412-4DFC-B8C1-E05FCF497F08}" type="parTrans" cxnId="{C5DB5003-7843-4CCF-8871-D3780A2A5156}">
      <dgm:prSet/>
      <dgm:spPr/>
      <dgm:t>
        <a:bodyPr/>
        <a:lstStyle/>
        <a:p>
          <a:endParaRPr lang="en-US"/>
        </a:p>
      </dgm:t>
    </dgm:pt>
    <dgm:pt modelId="{53482100-0E3E-41B8-B327-3024D43CD16A}" type="sibTrans" cxnId="{C5DB5003-7843-4CCF-8871-D3780A2A5156}">
      <dgm:prSet/>
      <dgm:spPr/>
      <dgm:t>
        <a:bodyPr/>
        <a:lstStyle/>
        <a:p>
          <a:endParaRPr lang="en-US"/>
        </a:p>
      </dgm:t>
    </dgm:pt>
    <dgm:pt modelId="{03F54309-A254-4FE4-9318-8F81C5CD5E9F}">
      <dgm:prSet/>
      <dgm:spPr/>
      <dgm:t>
        <a:bodyPr/>
        <a:lstStyle/>
        <a:p>
          <a:r>
            <a:rPr lang="en-US" dirty="0"/>
            <a:t>Resistance temperature Measurement Device</a:t>
          </a:r>
        </a:p>
      </dgm:t>
    </dgm:pt>
    <dgm:pt modelId="{2C0D084D-D45F-48F3-A447-59C71730F517}" type="parTrans" cxnId="{9A0497EC-F63A-4021-A976-EDD6C8E3AA0D}">
      <dgm:prSet/>
      <dgm:spPr/>
      <dgm:t>
        <a:bodyPr/>
        <a:lstStyle/>
        <a:p>
          <a:endParaRPr lang="en-US"/>
        </a:p>
      </dgm:t>
    </dgm:pt>
    <dgm:pt modelId="{1DD29C6E-711D-4389-96B3-827428A51971}" type="sibTrans" cxnId="{9A0497EC-F63A-4021-A976-EDD6C8E3AA0D}">
      <dgm:prSet/>
      <dgm:spPr/>
      <dgm:t>
        <a:bodyPr/>
        <a:lstStyle/>
        <a:p>
          <a:endParaRPr lang="en-US"/>
        </a:p>
      </dgm:t>
    </dgm:pt>
    <dgm:pt modelId="{972D33C0-588F-4391-8465-F480ACD3284C}">
      <dgm:prSet/>
      <dgm:spPr/>
      <dgm:t>
        <a:bodyPr/>
        <a:lstStyle/>
        <a:p>
          <a:r>
            <a:rPr lang="en-US" dirty="0"/>
            <a:t>Thermistor</a:t>
          </a:r>
        </a:p>
      </dgm:t>
    </dgm:pt>
    <dgm:pt modelId="{CA15E65B-53BE-4D13-9062-33B1A9A3DD9A}" type="parTrans" cxnId="{6F548D49-3F9B-41BF-9A2A-9A75A43C74FC}">
      <dgm:prSet/>
      <dgm:spPr/>
      <dgm:t>
        <a:bodyPr/>
        <a:lstStyle/>
        <a:p>
          <a:endParaRPr lang="en-US"/>
        </a:p>
      </dgm:t>
    </dgm:pt>
    <dgm:pt modelId="{078F8B7E-BE40-45A2-A918-AB22CBC985A0}" type="sibTrans" cxnId="{6F548D49-3F9B-41BF-9A2A-9A75A43C74FC}">
      <dgm:prSet/>
      <dgm:spPr/>
      <dgm:t>
        <a:bodyPr/>
        <a:lstStyle/>
        <a:p>
          <a:endParaRPr lang="en-US"/>
        </a:p>
      </dgm:t>
    </dgm:pt>
    <dgm:pt modelId="{337E1EAF-C5F9-458C-9453-6753CD1BD771}">
      <dgm:prSet/>
      <dgm:spPr/>
      <dgm:t>
        <a:bodyPr/>
        <a:lstStyle/>
        <a:p>
          <a:r>
            <a:rPr lang="en-US" dirty="0"/>
            <a:t>Infrared Sensors</a:t>
          </a:r>
        </a:p>
      </dgm:t>
    </dgm:pt>
    <dgm:pt modelId="{8FABEE6E-5CB3-42A2-9964-3D0AABA2209B}" type="parTrans" cxnId="{FBDB3B19-D3B8-43FD-9BC5-85F94D5E88C9}">
      <dgm:prSet/>
      <dgm:spPr/>
      <dgm:t>
        <a:bodyPr/>
        <a:lstStyle/>
        <a:p>
          <a:endParaRPr lang="en-US"/>
        </a:p>
      </dgm:t>
    </dgm:pt>
    <dgm:pt modelId="{3FFCDB43-53B1-4402-B4C1-5DDA90DA3B37}" type="sibTrans" cxnId="{FBDB3B19-D3B8-43FD-9BC5-85F94D5E88C9}">
      <dgm:prSet/>
      <dgm:spPr/>
      <dgm:t>
        <a:bodyPr/>
        <a:lstStyle/>
        <a:p>
          <a:endParaRPr lang="en-US"/>
        </a:p>
      </dgm:t>
    </dgm:pt>
    <dgm:pt modelId="{37656E73-AD34-4B4D-AF61-16B541A0E3B1}">
      <dgm:prSet/>
      <dgm:spPr/>
      <dgm:t>
        <a:bodyPr/>
        <a:lstStyle/>
        <a:p>
          <a:r>
            <a:rPr lang="en-US" dirty="0"/>
            <a:t>Bimetallic sensors</a:t>
          </a:r>
        </a:p>
      </dgm:t>
    </dgm:pt>
    <dgm:pt modelId="{7F9DE2E5-4E98-473C-9B1F-A0E4A571EFC6}" type="parTrans" cxnId="{27E902D1-233C-483D-AD0E-E8B7565F160D}">
      <dgm:prSet/>
      <dgm:spPr/>
      <dgm:t>
        <a:bodyPr/>
        <a:lstStyle/>
        <a:p>
          <a:endParaRPr lang="en-US"/>
        </a:p>
      </dgm:t>
    </dgm:pt>
    <dgm:pt modelId="{6D41A1F0-2383-41C6-9BBF-24C93EF26426}" type="sibTrans" cxnId="{27E902D1-233C-483D-AD0E-E8B7565F160D}">
      <dgm:prSet/>
      <dgm:spPr/>
      <dgm:t>
        <a:bodyPr/>
        <a:lstStyle/>
        <a:p>
          <a:endParaRPr lang="en-US"/>
        </a:p>
      </dgm:t>
    </dgm:pt>
    <dgm:pt modelId="{31EF5B08-DA0C-46BD-8D63-992A21ABAB42}">
      <dgm:prSet/>
      <dgm:spPr/>
      <dgm:t>
        <a:bodyPr/>
        <a:lstStyle/>
        <a:p>
          <a:r>
            <a:rPr lang="en-US" dirty="0"/>
            <a:t>Thermometers</a:t>
          </a:r>
        </a:p>
      </dgm:t>
    </dgm:pt>
    <dgm:pt modelId="{AF41DF75-92CA-4754-BB91-31A96CDB6A03}" type="parTrans" cxnId="{DC233FC0-8002-4BDA-A9EE-E8F541B8A783}">
      <dgm:prSet/>
      <dgm:spPr/>
      <dgm:t>
        <a:bodyPr/>
        <a:lstStyle/>
        <a:p>
          <a:endParaRPr lang="en-US"/>
        </a:p>
      </dgm:t>
    </dgm:pt>
    <dgm:pt modelId="{2071FD40-F14D-458B-9BA7-B96FE89BC73B}" type="sibTrans" cxnId="{DC233FC0-8002-4BDA-A9EE-E8F541B8A783}">
      <dgm:prSet/>
      <dgm:spPr/>
      <dgm:t>
        <a:bodyPr/>
        <a:lstStyle/>
        <a:p>
          <a:endParaRPr lang="en-US"/>
        </a:p>
      </dgm:t>
    </dgm:pt>
    <dgm:pt modelId="{7DE9D8FE-79E4-41B3-8CE7-4678C2DC766F}">
      <dgm:prSet/>
      <dgm:spPr/>
      <dgm:t>
        <a:bodyPr/>
        <a:lstStyle/>
        <a:p>
          <a:r>
            <a:rPr lang="en-US" dirty="0"/>
            <a:t>Change of state sensors</a:t>
          </a:r>
        </a:p>
      </dgm:t>
    </dgm:pt>
    <dgm:pt modelId="{25449572-1172-4CA2-BD5F-8E36ABC89A43}" type="parTrans" cxnId="{A473E8C7-56A1-4BCD-A777-42DA5E88361D}">
      <dgm:prSet/>
      <dgm:spPr/>
      <dgm:t>
        <a:bodyPr/>
        <a:lstStyle/>
        <a:p>
          <a:endParaRPr lang="en-US"/>
        </a:p>
      </dgm:t>
    </dgm:pt>
    <dgm:pt modelId="{056FA8E7-020E-40ED-AA3F-2851236E9DCC}" type="sibTrans" cxnId="{A473E8C7-56A1-4BCD-A777-42DA5E88361D}">
      <dgm:prSet/>
      <dgm:spPr/>
      <dgm:t>
        <a:bodyPr/>
        <a:lstStyle/>
        <a:p>
          <a:endParaRPr lang="en-US"/>
        </a:p>
      </dgm:t>
    </dgm:pt>
    <dgm:pt modelId="{D225123C-D614-480B-8700-F569A8D6A790}">
      <dgm:prSet/>
      <dgm:spPr/>
      <dgm:t>
        <a:bodyPr/>
        <a:lstStyle/>
        <a:p>
          <a:r>
            <a:rPr lang="en-US" dirty="0"/>
            <a:t>Silicone Diode</a:t>
          </a:r>
        </a:p>
      </dgm:t>
    </dgm:pt>
    <dgm:pt modelId="{D0881219-A1E9-45FA-B688-F38A77B876F4}" type="parTrans" cxnId="{A4A4F2AF-6885-4B2C-A0D3-289C92600605}">
      <dgm:prSet/>
      <dgm:spPr/>
      <dgm:t>
        <a:bodyPr/>
        <a:lstStyle/>
        <a:p>
          <a:endParaRPr lang="en-US"/>
        </a:p>
      </dgm:t>
    </dgm:pt>
    <dgm:pt modelId="{F2C5BD2A-B740-48E4-83FA-72325ADC5BE9}" type="sibTrans" cxnId="{A4A4F2AF-6885-4B2C-A0D3-289C92600605}">
      <dgm:prSet/>
      <dgm:spPr/>
      <dgm:t>
        <a:bodyPr/>
        <a:lstStyle/>
        <a:p>
          <a:endParaRPr lang="en-US"/>
        </a:p>
      </dgm:t>
    </dgm:pt>
    <dgm:pt modelId="{0D2C9D49-DA00-4392-8787-DB039A6B28D2}" type="pres">
      <dgm:prSet presAssocID="{82CA00A7-25AA-4D4F-A5DB-65EF01DE0F20}" presName="diagram" presStyleCnt="0">
        <dgm:presLayoutVars>
          <dgm:dir/>
          <dgm:resizeHandles val="exact"/>
        </dgm:presLayoutVars>
      </dgm:prSet>
      <dgm:spPr/>
    </dgm:pt>
    <dgm:pt modelId="{A1867AE7-8FEE-4CE4-8BF3-977EAA20214A}" type="pres">
      <dgm:prSet presAssocID="{E8FC7824-EF61-4647-BCD3-324E411BBBF3}" presName="node" presStyleLbl="node1" presStyleIdx="0" presStyleCnt="8">
        <dgm:presLayoutVars>
          <dgm:bulletEnabled val="1"/>
        </dgm:presLayoutVars>
      </dgm:prSet>
      <dgm:spPr/>
    </dgm:pt>
    <dgm:pt modelId="{F4D4F0CD-456A-45BD-B2DC-4DE7058473D0}" type="pres">
      <dgm:prSet presAssocID="{53482100-0E3E-41B8-B327-3024D43CD16A}" presName="sibTrans" presStyleCnt="0"/>
      <dgm:spPr/>
    </dgm:pt>
    <dgm:pt modelId="{81372B55-A2FC-418C-9903-BF6A80E18CB5}" type="pres">
      <dgm:prSet presAssocID="{03F54309-A254-4FE4-9318-8F81C5CD5E9F}" presName="node" presStyleLbl="node1" presStyleIdx="1" presStyleCnt="8">
        <dgm:presLayoutVars>
          <dgm:bulletEnabled val="1"/>
        </dgm:presLayoutVars>
      </dgm:prSet>
      <dgm:spPr/>
    </dgm:pt>
    <dgm:pt modelId="{DD901985-ECBC-40FF-BCE8-A9B102C3BA57}" type="pres">
      <dgm:prSet presAssocID="{1DD29C6E-711D-4389-96B3-827428A51971}" presName="sibTrans" presStyleCnt="0"/>
      <dgm:spPr/>
    </dgm:pt>
    <dgm:pt modelId="{1549163D-03BD-4B29-A648-BF207046ED35}" type="pres">
      <dgm:prSet presAssocID="{972D33C0-588F-4391-8465-F480ACD3284C}" presName="node" presStyleLbl="node1" presStyleIdx="2" presStyleCnt="8">
        <dgm:presLayoutVars>
          <dgm:bulletEnabled val="1"/>
        </dgm:presLayoutVars>
      </dgm:prSet>
      <dgm:spPr/>
    </dgm:pt>
    <dgm:pt modelId="{7B7375EC-CE2A-4EDE-B806-5D4ED1867402}" type="pres">
      <dgm:prSet presAssocID="{078F8B7E-BE40-45A2-A918-AB22CBC985A0}" presName="sibTrans" presStyleCnt="0"/>
      <dgm:spPr/>
    </dgm:pt>
    <dgm:pt modelId="{1C46D879-2D11-4E71-B592-D78F158AE492}" type="pres">
      <dgm:prSet presAssocID="{337E1EAF-C5F9-458C-9453-6753CD1BD771}" presName="node" presStyleLbl="node1" presStyleIdx="3" presStyleCnt="8">
        <dgm:presLayoutVars>
          <dgm:bulletEnabled val="1"/>
        </dgm:presLayoutVars>
      </dgm:prSet>
      <dgm:spPr/>
    </dgm:pt>
    <dgm:pt modelId="{60E6368B-CA6B-43F0-B2D1-AB83463AC2FA}" type="pres">
      <dgm:prSet presAssocID="{3FFCDB43-53B1-4402-B4C1-5DDA90DA3B37}" presName="sibTrans" presStyleCnt="0"/>
      <dgm:spPr/>
    </dgm:pt>
    <dgm:pt modelId="{C73A69C7-3EC9-49EA-9F06-6D86A55E2283}" type="pres">
      <dgm:prSet presAssocID="{37656E73-AD34-4B4D-AF61-16B541A0E3B1}" presName="node" presStyleLbl="node1" presStyleIdx="4" presStyleCnt="8">
        <dgm:presLayoutVars>
          <dgm:bulletEnabled val="1"/>
        </dgm:presLayoutVars>
      </dgm:prSet>
      <dgm:spPr/>
    </dgm:pt>
    <dgm:pt modelId="{5C518298-A7CF-4B4E-8E26-78ABFA2E3ED9}" type="pres">
      <dgm:prSet presAssocID="{6D41A1F0-2383-41C6-9BBF-24C93EF26426}" presName="sibTrans" presStyleCnt="0"/>
      <dgm:spPr/>
    </dgm:pt>
    <dgm:pt modelId="{E4862614-6D93-44A3-9F73-293841B0D25C}" type="pres">
      <dgm:prSet presAssocID="{31EF5B08-DA0C-46BD-8D63-992A21ABAB42}" presName="node" presStyleLbl="node1" presStyleIdx="5" presStyleCnt="8">
        <dgm:presLayoutVars>
          <dgm:bulletEnabled val="1"/>
        </dgm:presLayoutVars>
      </dgm:prSet>
      <dgm:spPr/>
    </dgm:pt>
    <dgm:pt modelId="{AE28165D-B235-49C4-98E6-989C9C250B6E}" type="pres">
      <dgm:prSet presAssocID="{2071FD40-F14D-458B-9BA7-B96FE89BC73B}" presName="sibTrans" presStyleCnt="0"/>
      <dgm:spPr/>
    </dgm:pt>
    <dgm:pt modelId="{0BFF8C85-ABBE-4610-A686-A93B30484BCE}" type="pres">
      <dgm:prSet presAssocID="{7DE9D8FE-79E4-41B3-8CE7-4678C2DC766F}" presName="node" presStyleLbl="node1" presStyleIdx="6" presStyleCnt="8">
        <dgm:presLayoutVars>
          <dgm:bulletEnabled val="1"/>
        </dgm:presLayoutVars>
      </dgm:prSet>
      <dgm:spPr/>
    </dgm:pt>
    <dgm:pt modelId="{94D95F19-B4C8-4739-B4BC-D3E574D909DF}" type="pres">
      <dgm:prSet presAssocID="{056FA8E7-020E-40ED-AA3F-2851236E9DCC}" presName="sibTrans" presStyleCnt="0"/>
      <dgm:spPr/>
    </dgm:pt>
    <dgm:pt modelId="{9C3760A0-9A27-4B65-A1F6-5DDA6A8E4754}" type="pres">
      <dgm:prSet presAssocID="{D225123C-D614-480B-8700-F569A8D6A790}" presName="node" presStyleLbl="node1" presStyleIdx="7" presStyleCnt="8">
        <dgm:presLayoutVars>
          <dgm:bulletEnabled val="1"/>
        </dgm:presLayoutVars>
      </dgm:prSet>
      <dgm:spPr/>
    </dgm:pt>
  </dgm:ptLst>
  <dgm:cxnLst>
    <dgm:cxn modelId="{C5DB5003-7843-4CCF-8871-D3780A2A5156}" srcId="{82CA00A7-25AA-4D4F-A5DB-65EF01DE0F20}" destId="{E8FC7824-EF61-4647-BCD3-324E411BBBF3}" srcOrd="0" destOrd="0" parTransId="{EB939D58-7412-4DFC-B8C1-E05FCF497F08}" sibTransId="{53482100-0E3E-41B8-B327-3024D43CD16A}"/>
    <dgm:cxn modelId="{FBDB3B19-D3B8-43FD-9BC5-85F94D5E88C9}" srcId="{82CA00A7-25AA-4D4F-A5DB-65EF01DE0F20}" destId="{337E1EAF-C5F9-458C-9453-6753CD1BD771}" srcOrd="3" destOrd="0" parTransId="{8FABEE6E-5CB3-42A2-9964-3D0AABA2209B}" sibTransId="{3FFCDB43-53B1-4402-B4C1-5DDA90DA3B37}"/>
    <dgm:cxn modelId="{6F548D49-3F9B-41BF-9A2A-9A75A43C74FC}" srcId="{82CA00A7-25AA-4D4F-A5DB-65EF01DE0F20}" destId="{972D33C0-588F-4391-8465-F480ACD3284C}" srcOrd="2" destOrd="0" parTransId="{CA15E65B-53BE-4D13-9062-33B1A9A3DD9A}" sibTransId="{078F8B7E-BE40-45A2-A918-AB22CBC985A0}"/>
    <dgm:cxn modelId="{ADC06976-75C3-4880-9C78-83035C6943E8}" type="presOf" srcId="{7DE9D8FE-79E4-41B3-8CE7-4678C2DC766F}" destId="{0BFF8C85-ABBE-4610-A686-A93B30484BCE}" srcOrd="0" destOrd="0" presId="urn:microsoft.com/office/officeart/2005/8/layout/default"/>
    <dgm:cxn modelId="{BD3C577E-44A5-4E9D-82D8-AA08BEF07F3D}" type="presOf" srcId="{82CA00A7-25AA-4D4F-A5DB-65EF01DE0F20}" destId="{0D2C9D49-DA00-4392-8787-DB039A6B28D2}" srcOrd="0" destOrd="0" presId="urn:microsoft.com/office/officeart/2005/8/layout/default"/>
    <dgm:cxn modelId="{6959FDA8-F4DC-40A6-B4FE-A36ACB7151C9}" type="presOf" srcId="{972D33C0-588F-4391-8465-F480ACD3284C}" destId="{1549163D-03BD-4B29-A648-BF207046ED35}" srcOrd="0" destOrd="0" presId="urn:microsoft.com/office/officeart/2005/8/layout/default"/>
    <dgm:cxn modelId="{A4A4F2AF-6885-4B2C-A0D3-289C92600605}" srcId="{82CA00A7-25AA-4D4F-A5DB-65EF01DE0F20}" destId="{D225123C-D614-480B-8700-F569A8D6A790}" srcOrd="7" destOrd="0" parTransId="{D0881219-A1E9-45FA-B688-F38A77B876F4}" sibTransId="{F2C5BD2A-B740-48E4-83FA-72325ADC5BE9}"/>
    <dgm:cxn modelId="{970CFCBC-8650-4970-A184-F304CFA28E57}" type="presOf" srcId="{31EF5B08-DA0C-46BD-8D63-992A21ABAB42}" destId="{E4862614-6D93-44A3-9F73-293841B0D25C}" srcOrd="0" destOrd="0" presId="urn:microsoft.com/office/officeart/2005/8/layout/default"/>
    <dgm:cxn modelId="{DC233FC0-8002-4BDA-A9EE-E8F541B8A783}" srcId="{82CA00A7-25AA-4D4F-A5DB-65EF01DE0F20}" destId="{31EF5B08-DA0C-46BD-8D63-992A21ABAB42}" srcOrd="5" destOrd="0" parTransId="{AF41DF75-92CA-4754-BB91-31A96CDB6A03}" sibTransId="{2071FD40-F14D-458B-9BA7-B96FE89BC73B}"/>
    <dgm:cxn modelId="{A473E8C7-56A1-4BCD-A777-42DA5E88361D}" srcId="{82CA00A7-25AA-4D4F-A5DB-65EF01DE0F20}" destId="{7DE9D8FE-79E4-41B3-8CE7-4678C2DC766F}" srcOrd="6" destOrd="0" parTransId="{25449572-1172-4CA2-BD5F-8E36ABC89A43}" sibTransId="{056FA8E7-020E-40ED-AA3F-2851236E9DCC}"/>
    <dgm:cxn modelId="{7AE150C8-AF92-4599-899A-4996F96AFF05}" type="presOf" srcId="{E8FC7824-EF61-4647-BCD3-324E411BBBF3}" destId="{A1867AE7-8FEE-4CE4-8BF3-977EAA20214A}" srcOrd="0" destOrd="0" presId="urn:microsoft.com/office/officeart/2005/8/layout/default"/>
    <dgm:cxn modelId="{6D6FE6D0-E64E-499D-B931-5B3376584101}" type="presOf" srcId="{D225123C-D614-480B-8700-F569A8D6A790}" destId="{9C3760A0-9A27-4B65-A1F6-5DDA6A8E4754}" srcOrd="0" destOrd="0" presId="urn:microsoft.com/office/officeart/2005/8/layout/default"/>
    <dgm:cxn modelId="{27E902D1-233C-483D-AD0E-E8B7565F160D}" srcId="{82CA00A7-25AA-4D4F-A5DB-65EF01DE0F20}" destId="{37656E73-AD34-4B4D-AF61-16B541A0E3B1}" srcOrd="4" destOrd="0" parTransId="{7F9DE2E5-4E98-473C-9B1F-A0E4A571EFC6}" sibTransId="{6D41A1F0-2383-41C6-9BBF-24C93EF26426}"/>
    <dgm:cxn modelId="{40CF90D5-6B1F-49B4-92BA-8284A7B01A2D}" type="presOf" srcId="{37656E73-AD34-4B4D-AF61-16B541A0E3B1}" destId="{C73A69C7-3EC9-49EA-9F06-6D86A55E2283}" srcOrd="0" destOrd="0" presId="urn:microsoft.com/office/officeart/2005/8/layout/default"/>
    <dgm:cxn modelId="{9A0497EC-F63A-4021-A976-EDD6C8E3AA0D}" srcId="{82CA00A7-25AA-4D4F-A5DB-65EF01DE0F20}" destId="{03F54309-A254-4FE4-9318-8F81C5CD5E9F}" srcOrd="1" destOrd="0" parTransId="{2C0D084D-D45F-48F3-A447-59C71730F517}" sibTransId="{1DD29C6E-711D-4389-96B3-827428A51971}"/>
    <dgm:cxn modelId="{D55C74F7-9637-4DFD-A1DE-A5F4A954FE77}" type="presOf" srcId="{337E1EAF-C5F9-458C-9453-6753CD1BD771}" destId="{1C46D879-2D11-4E71-B592-D78F158AE492}" srcOrd="0" destOrd="0" presId="urn:microsoft.com/office/officeart/2005/8/layout/default"/>
    <dgm:cxn modelId="{94773AFE-68A9-467C-A1F0-C88FEDA72120}" type="presOf" srcId="{03F54309-A254-4FE4-9318-8F81C5CD5E9F}" destId="{81372B55-A2FC-418C-9903-BF6A80E18CB5}" srcOrd="0" destOrd="0" presId="urn:microsoft.com/office/officeart/2005/8/layout/default"/>
    <dgm:cxn modelId="{7005A04E-92DD-4C68-AAB1-EB76FE1FC06D}" type="presParOf" srcId="{0D2C9D49-DA00-4392-8787-DB039A6B28D2}" destId="{A1867AE7-8FEE-4CE4-8BF3-977EAA20214A}" srcOrd="0" destOrd="0" presId="urn:microsoft.com/office/officeart/2005/8/layout/default"/>
    <dgm:cxn modelId="{6905F957-DB67-4996-BC02-83F164199DFC}" type="presParOf" srcId="{0D2C9D49-DA00-4392-8787-DB039A6B28D2}" destId="{F4D4F0CD-456A-45BD-B2DC-4DE7058473D0}" srcOrd="1" destOrd="0" presId="urn:microsoft.com/office/officeart/2005/8/layout/default"/>
    <dgm:cxn modelId="{051DD3FB-D538-4A2B-896F-9E7E856958A5}" type="presParOf" srcId="{0D2C9D49-DA00-4392-8787-DB039A6B28D2}" destId="{81372B55-A2FC-418C-9903-BF6A80E18CB5}" srcOrd="2" destOrd="0" presId="urn:microsoft.com/office/officeart/2005/8/layout/default"/>
    <dgm:cxn modelId="{C0898748-9FBD-43F7-B8EE-A88D2F962D91}" type="presParOf" srcId="{0D2C9D49-DA00-4392-8787-DB039A6B28D2}" destId="{DD901985-ECBC-40FF-BCE8-A9B102C3BA57}" srcOrd="3" destOrd="0" presId="urn:microsoft.com/office/officeart/2005/8/layout/default"/>
    <dgm:cxn modelId="{2378FF2B-0717-45AA-97A9-FB4321C26EEA}" type="presParOf" srcId="{0D2C9D49-DA00-4392-8787-DB039A6B28D2}" destId="{1549163D-03BD-4B29-A648-BF207046ED35}" srcOrd="4" destOrd="0" presId="urn:microsoft.com/office/officeart/2005/8/layout/default"/>
    <dgm:cxn modelId="{859B1438-E491-4027-987F-456E2E9A5EF3}" type="presParOf" srcId="{0D2C9D49-DA00-4392-8787-DB039A6B28D2}" destId="{7B7375EC-CE2A-4EDE-B806-5D4ED1867402}" srcOrd="5" destOrd="0" presId="urn:microsoft.com/office/officeart/2005/8/layout/default"/>
    <dgm:cxn modelId="{FEA2CB93-B3BC-4672-A0B4-1EA2095E3AA0}" type="presParOf" srcId="{0D2C9D49-DA00-4392-8787-DB039A6B28D2}" destId="{1C46D879-2D11-4E71-B592-D78F158AE492}" srcOrd="6" destOrd="0" presId="urn:microsoft.com/office/officeart/2005/8/layout/default"/>
    <dgm:cxn modelId="{4A4C64B9-3084-4DF5-935B-25D7F14C5997}" type="presParOf" srcId="{0D2C9D49-DA00-4392-8787-DB039A6B28D2}" destId="{60E6368B-CA6B-43F0-B2D1-AB83463AC2FA}" srcOrd="7" destOrd="0" presId="urn:microsoft.com/office/officeart/2005/8/layout/default"/>
    <dgm:cxn modelId="{8078772D-306A-431A-A574-FC5B54A3F5A1}" type="presParOf" srcId="{0D2C9D49-DA00-4392-8787-DB039A6B28D2}" destId="{C73A69C7-3EC9-49EA-9F06-6D86A55E2283}" srcOrd="8" destOrd="0" presId="urn:microsoft.com/office/officeart/2005/8/layout/default"/>
    <dgm:cxn modelId="{8EDD2140-FDA0-472B-947E-86923F7FECCB}" type="presParOf" srcId="{0D2C9D49-DA00-4392-8787-DB039A6B28D2}" destId="{5C518298-A7CF-4B4E-8E26-78ABFA2E3ED9}" srcOrd="9" destOrd="0" presId="urn:microsoft.com/office/officeart/2005/8/layout/default"/>
    <dgm:cxn modelId="{5CD2B93F-2635-432F-9324-CBBFDB70A614}" type="presParOf" srcId="{0D2C9D49-DA00-4392-8787-DB039A6B28D2}" destId="{E4862614-6D93-44A3-9F73-293841B0D25C}" srcOrd="10" destOrd="0" presId="urn:microsoft.com/office/officeart/2005/8/layout/default"/>
    <dgm:cxn modelId="{05113F03-B472-4B4B-BBC1-56C4F145A1B6}" type="presParOf" srcId="{0D2C9D49-DA00-4392-8787-DB039A6B28D2}" destId="{AE28165D-B235-49C4-98E6-989C9C250B6E}" srcOrd="11" destOrd="0" presId="urn:microsoft.com/office/officeart/2005/8/layout/default"/>
    <dgm:cxn modelId="{1BF798E6-2935-46DB-80CA-1FC54A5477A4}" type="presParOf" srcId="{0D2C9D49-DA00-4392-8787-DB039A6B28D2}" destId="{0BFF8C85-ABBE-4610-A686-A93B30484BCE}" srcOrd="12" destOrd="0" presId="urn:microsoft.com/office/officeart/2005/8/layout/default"/>
    <dgm:cxn modelId="{0298DFEB-0EAC-4373-9787-26A45A6EC2BD}" type="presParOf" srcId="{0D2C9D49-DA00-4392-8787-DB039A6B28D2}" destId="{94D95F19-B4C8-4739-B4BC-D3E574D909DF}" srcOrd="13" destOrd="0" presId="urn:microsoft.com/office/officeart/2005/8/layout/default"/>
    <dgm:cxn modelId="{867D03B9-838E-403C-B817-57D6B83830AD}" type="presParOf" srcId="{0D2C9D49-DA00-4392-8787-DB039A6B28D2}" destId="{9C3760A0-9A27-4B65-A1F6-5DDA6A8E4754}"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67AE7-8FEE-4CE4-8BF3-977EAA20214A}">
      <dsp:nvSpPr>
        <dsp:cNvPr id="0" name=""/>
        <dsp:cNvSpPr/>
      </dsp:nvSpPr>
      <dsp:spPr>
        <a:xfrm>
          <a:off x="3098" y="489888"/>
          <a:ext cx="2458223" cy="147493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Thermocouples</a:t>
          </a:r>
        </a:p>
      </dsp:txBody>
      <dsp:txXfrm>
        <a:off x="3098" y="489888"/>
        <a:ext cx="2458223" cy="1474934"/>
      </dsp:txXfrm>
    </dsp:sp>
    <dsp:sp modelId="{81372B55-A2FC-418C-9903-BF6A80E18CB5}">
      <dsp:nvSpPr>
        <dsp:cNvPr id="0" name=""/>
        <dsp:cNvSpPr/>
      </dsp:nvSpPr>
      <dsp:spPr>
        <a:xfrm>
          <a:off x="2707144" y="489888"/>
          <a:ext cx="2458223" cy="1474934"/>
        </a:xfrm>
        <a:prstGeom prst="rect">
          <a:avLst/>
        </a:prstGeom>
        <a:solidFill>
          <a:schemeClr val="accent2">
            <a:hueOff val="361419"/>
            <a:satOff val="-6837"/>
            <a:lumOff val="-476"/>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Resistance temperature Measurement Device</a:t>
          </a:r>
        </a:p>
      </dsp:txBody>
      <dsp:txXfrm>
        <a:off x="2707144" y="489888"/>
        <a:ext cx="2458223" cy="1474934"/>
      </dsp:txXfrm>
    </dsp:sp>
    <dsp:sp modelId="{1549163D-03BD-4B29-A648-BF207046ED35}">
      <dsp:nvSpPr>
        <dsp:cNvPr id="0" name=""/>
        <dsp:cNvSpPr/>
      </dsp:nvSpPr>
      <dsp:spPr>
        <a:xfrm>
          <a:off x="5411190" y="489888"/>
          <a:ext cx="2458223" cy="1474934"/>
        </a:xfrm>
        <a:prstGeom prst="rect">
          <a:avLst/>
        </a:prstGeom>
        <a:solidFill>
          <a:schemeClr val="accent2">
            <a:hueOff val="722838"/>
            <a:satOff val="-13675"/>
            <a:lumOff val="-95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Thermistor</a:t>
          </a:r>
        </a:p>
      </dsp:txBody>
      <dsp:txXfrm>
        <a:off x="5411190" y="489888"/>
        <a:ext cx="2458223" cy="1474934"/>
      </dsp:txXfrm>
    </dsp:sp>
    <dsp:sp modelId="{1C46D879-2D11-4E71-B592-D78F158AE492}">
      <dsp:nvSpPr>
        <dsp:cNvPr id="0" name=""/>
        <dsp:cNvSpPr/>
      </dsp:nvSpPr>
      <dsp:spPr>
        <a:xfrm>
          <a:off x="8115235" y="489888"/>
          <a:ext cx="2458223" cy="1474934"/>
        </a:xfrm>
        <a:prstGeom prst="rect">
          <a:avLst/>
        </a:prstGeom>
        <a:solidFill>
          <a:schemeClr val="accent2">
            <a:hueOff val="1084257"/>
            <a:satOff val="-20512"/>
            <a:lumOff val="-1429"/>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Infrared Sensors</a:t>
          </a:r>
        </a:p>
      </dsp:txBody>
      <dsp:txXfrm>
        <a:off x="8115235" y="489888"/>
        <a:ext cx="2458223" cy="1474934"/>
      </dsp:txXfrm>
    </dsp:sp>
    <dsp:sp modelId="{C73A69C7-3EC9-49EA-9F06-6D86A55E2283}">
      <dsp:nvSpPr>
        <dsp:cNvPr id="0" name=""/>
        <dsp:cNvSpPr/>
      </dsp:nvSpPr>
      <dsp:spPr>
        <a:xfrm>
          <a:off x="3098" y="2210645"/>
          <a:ext cx="2458223" cy="1474934"/>
        </a:xfrm>
        <a:prstGeom prst="rect">
          <a:avLst/>
        </a:prstGeom>
        <a:solidFill>
          <a:schemeClr val="accent2">
            <a:hueOff val="1445677"/>
            <a:satOff val="-27350"/>
            <a:lumOff val="-1905"/>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Bimetallic sensors</a:t>
          </a:r>
        </a:p>
      </dsp:txBody>
      <dsp:txXfrm>
        <a:off x="3098" y="2210645"/>
        <a:ext cx="2458223" cy="1474934"/>
      </dsp:txXfrm>
    </dsp:sp>
    <dsp:sp modelId="{E4862614-6D93-44A3-9F73-293841B0D25C}">
      <dsp:nvSpPr>
        <dsp:cNvPr id="0" name=""/>
        <dsp:cNvSpPr/>
      </dsp:nvSpPr>
      <dsp:spPr>
        <a:xfrm>
          <a:off x="2707144" y="2210645"/>
          <a:ext cx="2458223" cy="1474934"/>
        </a:xfrm>
        <a:prstGeom prst="rect">
          <a:avLst/>
        </a:prstGeom>
        <a:solidFill>
          <a:schemeClr val="accent2">
            <a:hueOff val="1807096"/>
            <a:satOff val="-34187"/>
            <a:lumOff val="-238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Thermometers</a:t>
          </a:r>
        </a:p>
      </dsp:txBody>
      <dsp:txXfrm>
        <a:off x="2707144" y="2210645"/>
        <a:ext cx="2458223" cy="1474934"/>
      </dsp:txXfrm>
    </dsp:sp>
    <dsp:sp modelId="{0BFF8C85-ABBE-4610-A686-A93B30484BCE}">
      <dsp:nvSpPr>
        <dsp:cNvPr id="0" name=""/>
        <dsp:cNvSpPr/>
      </dsp:nvSpPr>
      <dsp:spPr>
        <a:xfrm>
          <a:off x="5411190" y="2210645"/>
          <a:ext cx="2458223" cy="1474934"/>
        </a:xfrm>
        <a:prstGeom prst="rect">
          <a:avLst/>
        </a:prstGeom>
        <a:solidFill>
          <a:schemeClr val="accent2">
            <a:hueOff val="2168515"/>
            <a:satOff val="-41025"/>
            <a:lumOff val="-2858"/>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Change of state sensors</a:t>
          </a:r>
        </a:p>
      </dsp:txBody>
      <dsp:txXfrm>
        <a:off x="5411190" y="2210645"/>
        <a:ext cx="2458223" cy="1474934"/>
      </dsp:txXfrm>
    </dsp:sp>
    <dsp:sp modelId="{9C3760A0-9A27-4B65-A1F6-5DDA6A8E4754}">
      <dsp:nvSpPr>
        <dsp:cNvPr id="0" name=""/>
        <dsp:cNvSpPr/>
      </dsp:nvSpPr>
      <dsp:spPr>
        <a:xfrm>
          <a:off x="8115235" y="2210645"/>
          <a:ext cx="2458223" cy="1474934"/>
        </a:xfrm>
        <a:prstGeom prst="rect">
          <a:avLst/>
        </a:prstGeom>
        <a:solidFill>
          <a:schemeClr val="accent2">
            <a:hueOff val="2529934"/>
            <a:satOff val="-47862"/>
            <a:lumOff val="-3334"/>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Silicone Diode</a:t>
          </a:r>
        </a:p>
      </dsp:txBody>
      <dsp:txXfrm>
        <a:off x="8115235" y="2210645"/>
        <a:ext cx="2458223" cy="147493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3D007-61D5-4C34-A1BE-43878643EA8D}" type="datetimeFigureOut">
              <a:rPr lang="en-US" smtClean="0"/>
              <a:t>3/9/2021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37458-C1C3-4FE2-99E4-FF98983AD899}" type="slidenum">
              <a:rPr lang="en-US" smtClean="0"/>
              <a:t>‹#›</a:t>
            </a:fld>
            <a:endParaRPr lang="en-US" dirty="0"/>
          </a:p>
        </p:txBody>
      </p:sp>
    </p:spTree>
    <p:extLst>
      <p:ext uri="{BB962C8B-B14F-4D97-AF65-F5344CB8AC3E}">
        <p14:creationId xmlns:p14="http://schemas.microsoft.com/office/powerpoint/2010/main" val="639782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will talk about which temperature sensor I chose for the greenhouse and explain why I chose it.</a:t>
            </a:r>
          </a:p>
        </p:txBody>
      </p:sp>
      <p:sp>
        <p:nvSpPr>
          <p:cNvPr id="4" name="Slide Number Placeholder 3"/>
          <p:cNvSpPr>
            <a:spLocks noGrp="1"/>
          </p:cNvSpPr>
          <p:nvPr>
            <p:ph type="sldNum" sz="quarter" idx="5"/>
          </p:nvPr>
        </p:nvSpPr>
        <p:spPr/>
        <p:txBody>
          <a:bodyPr/>
          <a:lstStyle/>
          <a:p>
            <a:fld id="{80137458-C1C3-4FE2-99E4-FF98983AD899}" type="slidenum">
              <a:rPr lang="en-US" smtClean="0"/>
              <a:t>1</a:t>
            </a:fld>
            <a:endParaRPr lang="en-US" dirty="0"/>
          </a:p>
        </p:txBody>
      </p:sp>
    </p:spTree>
    <p:extLst>
      <p:ext uri="{BB962C8B-B14F-4D97-AF65-F5344CB8AC3E}">
        <p14:creationId xmlns:p14="http://schemas.microsoft.com/office/powerpoint/2010/main" val="108015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block diagram of the greenhouse system. </a:t>
            </a:r>
          </a:p>
        </p:txBody>
      </p:sp>
      <p:sp>
        <p:nvSpPr>
          <p:cNvPr id="4" name="Slide Number Placeholder 3"/>
          <p:cNvSpPr>
            <a:spLocks noGrp="1"/>
          </p:cNvSpPr>
          <p:nvPr>
            <p:ph type="sldNum" sz="quarter" idx="5"/>
          </p:nvPr>
        </p:nvSpPr>
        <p:spPr/>
        <p:txBody>
          <a:bodyPr/>
          <a:lstStyle/>
          <a:p>
            <a:fld id="{80137458-C1C3-4FE2-99E4-FF98983AD899}" type="slidenum">
              <a:rPr lang="en-US" smtClean="0"/>
              <a:t>2</a:t>
            </a:fld>
            <a:endParaRPr lang="en-US" dirty="0"/>
          </a:p>
        </p:txBody>
      </p:sp>
    </p:spTree>
    <p:extLst>
      <p:ext uri="{BB962C8B-B14F-4D97-AF65-F5344CB8AC3E}">
        <p14:creationId xmlns:p14="http://schemas.microsoft.com/office/powerpoint/2010/main" val="87782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will talk about the types of measurement methods, then I will try and explain why I chose a certain method and not the others. After that, I will present 3 possible sensors and finally explain which one I chose and why.</a:t>
            </a:r>
          </a:p>
        </p:txBody>
      </p:sp>
      <p:sp>
        <p:nvSpPr>
          <p:cNvPr id="4" name="Slide Number Placeholder 3"/>
          <p:cNvSpPr>
            <a:spLocks noGrp="1"/>
          </p:cNvSpPr>
          <p:nvPr>
            <p:ph type="sldNum" sz="quarter" idx="5"/>
          </p:nvPr>
        </p:nvSpPr>
        <p:spPr/>
        <p:txBody>
          <a:bodyPr/>
          <a:lstStyle/>
          <a:p>
            <a:fld id="{80137458-C1C3-4FE2-99E4-FF98983AD899}" type="slidenum">
              <a:rPr lang="en-US" smtClean="0"/>
              <a:t>3</a:t>
            </a:fld>
            <a:endParaRPr lang="en-US" dirty="0"/>
          </a:p>
        </p:txBody>
      </p:sp>
    </p:spTree>
    <p:extLst>
      <p:ext uri="{BB962C8B-B14F-4D97-AF65-F5344CB8AC3E}">
        <p14:creationId xmlns:p14="http://schemas.microsoft.com/office/powerpoint/2010/main" val="1535045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Thermocouples – voltage devices that indicate temperature measurement with a change in voltage, as temperature goes up. But are mainly meant to work with high temperature, which we do not require in our greenhouse.</a:t>
            </a:r>
          </a:p>
          <a:p>
            <a:r>
              <a:rPr lang="en-US" dirty="0"/>
              <a:t>Resistance temperature sensor (RTD) – is a contact sensor. It uses the variation of the resistance of a metal according to the temperature. This type of sensor uses several metals that offer different measuring ranges.</a:t>
            </a:r>
          </a:p>
          <a:p>
            <a:r>
              <a:rPr lang="en-US" dirty="0"/>
              <a:t>Thermistor – another type of resistance sensor, that uses the variation of metal oxides according to the temperature.  There are 2 types: NTC  (as the temp increases, the resistance decreases) and PTC (the temperature rises, so does the resistance)</a:t>
            </a:r>
          </a:p>
          <a:p>
            <a:r>
              <a:rPr lang="en-US" dirty="0"/>
              <a:t>Infrared sensor – non-contacting sensors. It measures the radiation of a surface in the infrared range to derive the surface temperature. The only downside to this sensor is that it can only measure the surface temperature of the target, and the measurement can be influenced by quite a few factors, such as the condition of the target, the condition of the lenses and cleanliness of the optical path. </a:t>
            </a:r>
          </a:p>
          <a:p>
            <a:r>
              <a:rPr lang="en-US" dirty="0"/>
              <a:t>Bimetallic sensors – take advantage of the expansion of metal when they are heated, so two metals are bonded together and mechanically linked to a pointer. When heated, one side of the sensor strip will expand more than the other. Although it may be portable, it is less accurate than other sensors and one cannot easily record the temperature.</a:t>
            </a:r>
          </a:p>
          <a:p>
            <a:r>
              <a:rPr lang="en-US" dirty="0"/>
              <a:t>Thermometers - well known liquid expansion devices also used for temperature measurement. Breaking a mercury thermometer is hazardous, because mercury is considered an environmental contaminant.</a:t>
            </a:r>
          </a:p>
          <a:p>
            <a:r>
              <a:rPr lang="en-US" dirty="0"/>
              <a:t>Change-of-state sensors – measure a change in the state of a material brought about by a change in temperature, as in a change from ice to water and then steam. But it does have a slow response time and the accuracy is not as high as of the other sensors.</a:t>
            </a:r>
          </a:p>
          <a:p>
            <a:r>
              <a:rPr lang="en-US" dirty="0"/>
              <a:t>Silicone Diode – is a device developed specifically for the cryogenic temperature range. Which is not ideal for a greenhouse.</a:t>
            </a:r>
          </a:p>
        </p:txBody>
      </p:sp>
      <p:sp>
        <p:nvSpPr>
          <p:cNvPr id="4" name="Slide Number Placeholder 3"/>
          <p:cNvSpPr>
            <a:spLocks noGrp="1"/>
          </p:cNvSpPr>
          <p:nvPr>
            <p:ph type="sldNum" sz="quarter" idx="5"/>
          </p:nvPr>
        </p:nvSpPr>
        <p:spPr/>
        <p:txBody>
          <a:bodyPr/>
          <a:lstStyle/>
          <a:p>
            <a:fld id="{80137458-C1C3-4FE2-99E4-FF98983AD899}" type="slidenum">
              <a:rPr lang="en-US" smtClean="0"/>
              <a:t>4</a:t>
            </a:fld>
            <a:endParaRPr lang="en-US" dirty="0"/>
          </a:p>
        </p:txBody>
      </p:sp>
    </p:spTree>
    <p:extLst>
      <p:ext uri="{BB962C8B-B14F-4D97-AF65-F5344CB8AC3E}">
        <p14:creationId xmlns:p14="http://schemas.microsoft.com/office/powerpoint/2010/main" val="969282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Taking into account the information presented earlier, we find ourselves with two options left: the thermistor and the RTD sensors. Considering the temperature range, the accuracy and the long-term stability, The RTD clearly comes out on top.</a:t>
            </a:r>
          </a:p>
          <a:p>
            <a:r>
              <a:rPr lang="en-US" dirty="0"/>
              <a:t>Considering the lower cost and the fast response time, due to its exponential linearity, of a thermistor combined with the fact that there is not such a huge difference when it comes to accuracy between the two, the thermistor would be the natural choice. </a:t>
            </a:r>
          </a:p>
        </p:txBody>
      </p:sp>
      <p:sp>
        <p:nvSpPr>
          <p:cNvPr id="4" name="Slide Number Placeholder 3"/>
          <p:cNvSpPr>
            <a:spLocks noGrp="1"/>
          </p:cNvSpPr>
          <p:nvPr>
            <p:ph type="sldNum" sz="quarter" idx="5"/>
          </p:nvPr>
        </p:nvSpPr>
        <p:spPr/>
        <p:txBody>
          <a:bodyPr/>
          <a:lstStyle/>
          <a:p>
            <a:fld id="{80137458-C1C3-4FE2-99E4-FF98983AD899}" type="slidenum">
              <a:rPr lang="en-US" smtClean="0"/>
              <a:t>5</a:t>
            </a:fld>
            <a:endParaRPr lang="en-US" dirty="0"/>
          </a:p>
        </p:txBody>
      </p:sp>
    </p:spTree>
    <p:extLst>
      <p:ext uri="{BB962C8B-B14F-4D97-AF65-F5344CB8AC3E}">
        <p14:creationId xmlns:p14="http://schemas.microsoft.com/office/powerpoint/2010/main" val="3205768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3 similar thermistors not so different from one to another. The only notable differences are in the price and the applications range.</a:t>
            </a:r>
          </a:p>
          <a:p>
            <a:r>
              <a:rPr lang="en-US" dirty="0"/>
              <a:t>Price wise, the NTC would be the obvious choice, but it does have a quite high resistance tolerance, which might prove to be a problem. The next natural choice would be the NI24. Quite a large variety of applications, high accuracy, wide temperature range and an acceptable tolerance.</a:t>
            </a:r>
          </a:p>
        </p:txBody>
      </p:sp>
      <p:sp>
        <p:nvSpPr>
          <p:cNvPr id="4" name="Slide Number Placeholder 3"/>
          <p:cNvSpPr>
            <a:spLocks noGrp="1"/>
          </p:cNvSpPr>
          <p:nvPr>
            <p:ph type="sldNum" sz="quarter" idx="5"/>
          </p:nvPr>
        </p:nvSpPr>
        <p:spPr/>
        <p:txBody>
          <a:bodyPr/>
          <a:lstStyle/>
          <a:p>
            <a:fld id="{80137458-C1C3-4FE2-99E4-FF98983AD899}" type="slidenum">
              <a:rPr lang="en-US" smtClean="0"/>
              <a:t>6</a:t>
            </a:fld>
            <a:endParaRPr lang="en-US" dirty="0"/>
          </a:p>
        </p:txBody>
      </p:sp>
    </p:spTree>
    <p:extLst>
      <p:ext uri="{BB962C8B-B14F-4D97-AF65-F5344CB8AC3E}">
        <p14:creationId xmlns:p14="http://schemas.microsoft.com/office/powerpoint/2010/main" val="253327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before I reveal my sensor of choice, I would like to present the interface which is used to send the data from the sensor to the uC since, it is the same for all thermistors. </a:t>
            </a:r>
          </a:p>
          <a:p>
            <a:r>
              <a:rPr lang="en-US" dirty="0"/>
              <a:t>Microcontrollers read voltages and not resistances, so, the simplest circuit to convert the resistance change, generated by the thermistor, to voltage change is a voltage divider. Therefor the variation of the resistance can be measure in the middle of the two (at analog in), when the resistance changes, so does the voltage.</a:t>
            </a:r>
          </a:p>
        </p:txBody>
      </p:sp>
      <p:sp>
        <p:nvSpPr>
          <p:cNvPr id="4" name="Slide Number Placeholder 3"/>
          <p:cNvSpPr>
            <a:spLocks noGrp="1"/>
          </p:cNvSpPr>
          <p:nvPr>
            <p:ph type="sldNum" sz="quarter" idx="5"/>
          </p:nvPr>
        </p:nvSpPr>
        <p:spPr/>
        <p:txBody>
          <a:bodyPr/>
          <a:lstStyle/>
          <a:p>
            <a:fld id="{80137458-C1C3-4FE2-99E4-FF98983AD899}" type="slidenum">
              <a:rPr lang="en-US" smtClean="0"/>
              <a:t>7</a:t>
            </a:fld>
            <a:endParaRPr lang="en-US" dirty="0"/>
          </a:p>
        </p:txBody>
      </p:sp>
    </p:spTree>
    <p:extLst>
      <p:ext uri="{BB962C8B-B14F-4D97-AF65-F5344CB8AC3E}">
        <p14:creationId xmlns:p14="http://schemas.microsoft.com/office/powerpoint/2010/main" val="2963067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I decided to go with the NI24 sensor, because it is superior to the NTC and when compared to the B57, the differences are not enough of a justification to pay the extra money.</a:t>
            </a:r>
          </a:p>
        </p:txBody>
      </p:sp>
      <p:sp>
        <p:nvSpPr>
          <p:cNvPr id="4" name="Slide Number Placeholder 3"/>
          <p:cNvSpPr>
            <a:spLocks noGrp="1"/>
          </p:cNvSpPr>
          <p:nvPr>
            <p:ph type="sldNum" sz="quarter" idx="5"/>
          </p:nvPr>
        </p:nvSpPr>
        <p:spPr/>
        <p:txBody>
          <a:bodyPr/>
          <a:lstStyle/>
          <a:p>
            <a:fld id="{80137458-C1C3-4FE2-99E4-FF98983AD899}" type="slidenum">
              <a:rPr lang="en-US" smtClean="0"/>
              <a:t>8</a:t>
            </a:fld>
            <a:endParaRPr lang="en-US" dirty="0"/>
          </a:p>
        </p:txBody>
      </p:sp>
    </p:spTree>
    <p:extLst>
      <p:ext uri="{BB962C8B-B14F-4D97-AF65-F5344CB8AC3E}">
        <p14:creationId xmlns:p14="http://schemas.microsoft.com/office/powerpoint/2010/main" val="1664586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C9AF7F-A04B-466C-A045-ED1CEA782366}" type="slidenum">
              <a:rPr lang="en-US" smtClean="0"/>
              <a:t>9</a:t>
            </a:fld>
            <a:endParaRPr lang="en-US" dirty="0"/>
          </a:p>
        </p:txBody>
      </p:sp>
    </p:spTree>
    <p:extLst>
      <p:ext uri="{BB962C8B-B14F-4D97-AF65-F5344CB8AC3E}">
        <p14:creationId xmlns:p14="http://schemas.microsoft.com/office/powerpoint/2010/main" val="3180464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EFF2F21C-0710-47A0-8104-CFB236DC384A}" type="datetimeFigureOut">
              <a:rPr lang="en-US" smtClean="0"/>
              <a:t>3/9/2021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4CA4697D-E757-4999-8895-5F9E39E453AA}" type="slidenum">
              <a:rPr lang="en-US" smtClean="0"/>
              <a:t>‹#›</a:t>
            </a:fld>
            <a:endParaRPr lang="en-US" dirty="0"/>
          </a:p>
        </p:txBody>
      </p:sp>
    </p:spTree>
    <p:extLst>
      <p:ext uri="{BB962C8B-B14F-4D97-AF65-F5344CB8AC3E}">
        <p14:creationId xmlns:p14="http://schemas.microsoft.com/office/powerpoint/2010/main" val="346727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2F21C-0710-47A0-8104-CFB236DC384A}" type="datetimeFigureOut">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A4697D-E757-4999-8895-5F9E39E453AA}" type="slidenum">
              <a:rPr lang="en-US" smtClean="0"/>
              <a:t>‹#›</a:t>
            </a:fld>
            <a:endParaRPr lang="en-US" dirty="0"/>
          </a:p>
        </p:txBody>
      </p:sp>
    </p:spTree>
    <p:extLst>
      <p:ext uri="{BB962C8B-B14F-4D97-AF65-F5344CB8AC3E}">
        <p14:creationId xmlns:p14="http://schemas.microsoft.com/office/powerpoint/2010/main" val="811831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EFF2F21C-0710-47A0-8104-CFB236DC384A}" type="datetimeFigureOut">
              <a:rPr lang="en-US" smtClean="0"/>
              <a:t>3/9/2021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4CA4697D-E757-4999-8895-5F9E39E453AA}" type="slidenum">
              <a:rPr lang="en-US" smtClean="0"/>
              <a:t>‹#›</a:t>
            </a:fld>
            <a:endParaRPr lang="en-US" dirty="0"/>
          </a:p>
        </p:txBody>
      </p:sp>
    </p:spTree>
    <p:extLst>
      <p:ext uri="{BB962C8B-B14F-4D97-AF65-F5344CB8AC3E}">
        <p14:creationId xmlns:p14="http://schemas.microsoft.com/office/powerpoint/2010/main" val="2904348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38288E-B8B1-42CC-8F7A-EFEF4E55EBED}" type="datetimeFigureOut">
              <a:rPr lang="en-US" smtClean="0"/>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CFF13F5-0F6C-43A1-9A23-1D9FACD21DE6}" type="slidenum">
              <a:rPr lang="en-US" smtClean="0"/>
              <a:t>‹#›</a:t>
            </a:fld>
            <a:endParaRPr lang="en-US" dirty="0"/>
          </a:p>
        </p:txBody>
      </p:sp>
    </p:spTree>
    <p:extLst>
      <p:ext uri="{BB962C8B-B14F-4D97-AF65-F5344CB8AC3E}">
        <p14:creationId xmlns:p14="http://schemas.microsoft.com/office/powerpoint/2010/main" val="327569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2F21C-0710-47A0-8104-CFB236DC384A}" type="datetimeFigureOut">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A4697D-E757-4999-8895-5F9E39E453AA}" type="slidenum">
              <a:rPr lang="en-US" smtClean="0"/>
              <a:t>‹#›</a:t>
            </a:fld>
            <a:endParaRPr lang="en-US" dirty="0"/>
          </a:p>
        </p:txBody>
      </p:sp>
    </p:spTree>
    <p:extLst>
      <p:ext uri="{BB962C8B-B14F-4D97-AF65-F5344CB8AC3E}">
        <p14:creationId xmlns:p14="http://schemas.microsoft.com/office/powerpoint/2010/main" val="56338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EFF2F21C-0710-47A0-8104-CFB236DC384A}" type="datetimeFigureOut">
              <a:rPr lang="en-US" smtClean="0"/>
              <a:t>3/9/2021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4CA4697D-E757-4999-8895-5F9E39E453AA}" type="slidenum">
              <a:rPr lang="en-US" smtClean="0"/>
              <a:t>‹#›</a:t>
            </a:fld>
            <a:endParaRPr lang="en-US" dirty="0"/>
          </a:p>
        </p:txBody>
      </p:sp>
    </p:spTree>
    <p:extLst>
      <p:ext uri="{BB962C8B-B14F-4D97-AF65-F5344CB8AC3E}">
        <p14:creationId xmlns:p14="http://schemas.microsoft.com/office/powerpoint/2010/main" val="2323174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EFF2F21C-0710-47A0-8104-CFB236DC384A}" type="datetimeFigureOut">
              <a:rPr lang="en-US" smtClean="0"/>
              <a:t>3/9/2021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4CA4697D-E757-4999-8895-5F9E39E453AA}" type="slidenum">
              <a:rPr lang="en-US" smtClean="0"/>
              <a:t>‹#›</a:t>
            </a:fld>
            <a:endParaRPr lang="en-US" dirty="0"/>
          </a:p>
        </p:txBody>
      </p:sp>
    </p:spTree>
    <p:extLst>
      <p:ext uri="{BB962C8B-B14F-4D97-AF65-F5344CB8AC3E}">
        <p14:creationId xmlns:p14="http://schemas.microsoft.com/office/powerpoint/2010/main" val="253110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FF2F21C-0710-47A0-8104-CFB236DC384A}" type="datetimeFigureOut">
              <a:rPr lang="en-US" smtClean="0"/>
              <a:t>3/9/2021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4CA4697D-E757-4999-8895-5F9E39E453AA}" type="slidenum">
              <a:rPr lang="en-US" smtClean="0"/>
              <a:t>‹#›</a:t>
            </a:fld>
            <a:endParaRPr lang="en-US" dirty="0"/>
          </a:p>
        </p:txBody>
      </p:sp>
    </p:spTree>
    <p:extLst>
      <p:ext uri="{BB962C8B-B14F-4D97-AF65-F5344CB8AC3E}">
        <p14:creationId xmlns:p14="http://schemas.microsoft.com/office/powerpoint/2010/main" val="323524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2F21C-0710-47A0-8104-CFB236DC384A}" type="datetimeFigureOut">
              <a:rPr lang="en-US" smtClean="0"/>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A4697D-E757-4999-8895-5F9E39E453AA}" type="slidenum">
              <a:rPr lang="en-US" smtClean="0"/>
              <a:t>‹#›</a:t>
            </a:fld>
            <a:endParaRPr lang="en-US" dirty="0"/>
          </a:p>
        </p:txBody>
      </p:sp>
    </p:spTree>
    <p:extLst>
      <p:ext uri="{BB962C8B-B14F-4D97-AF65-F5344CB8AC3E}">
        <p14:creationId xmlns:p14="http://schemas.microsoft.com/office/powerpoint/2010/main" val="2697735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EFF2F21C-0710-47A0-8104-CFB236DC384A}" type="datetimeFigureOut">
              <a:rPr lang="en-US" smtClean="0"/>
              <a:t>3/9/2021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4CA4697D-E757-4999-8895-5F9E39E453AA}" type="slidenum">
              <a:rPr lang="en-US" smtClean="0"/>
              <a:t>‹#›</a:t>
            </a:fld>
            <a:endParaRPr lang="en-US" dirty="0"/>
          </a:p>
        </p:txBody>
      </p:sp>
    </p:spTree>
    <p:extLst>
      <p:ext uri="{BB962C8B-B14F-4D97-AF65-F5344CB8AC3E}">
        <p14:creationId xmlns:p14="http://schemas.microsoft.com/office/powerpoint/2010/main" val="207019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2F21C-0710-47A0-8104-CFB236DC384A}" type="datetimeFigureOut">
              <a:rPr lang="en-US" smtClean="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A4697D-E757-4999-8895-5F9E39E453AA}" type="slidenum">
              <a:rPr lang="en-US" smtClean="0"/>
              <a:t>‹#›</a:t>
            </a:fld>
            <a:endParaRPr lang="en-US" dirty="0"/>
          </a:p>
        </p:txBody>
      </p:sp>
    </p:spTree>
    <p:extLst>
      <p:ext uri="{BB962C8B-B14F-4D97-AF65-F5344CB8AC3E}">
        <p14:creationId xmlns:p14="http://schemas.microsoft.com/office/powerpoint/2010/main" val="399385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EFF2F21C-0710-47A0-8104-CFB236DC384A}" type="datetimeFigureOut">
              <a:rPr lang="en-US" smtClean="0"/>
              <a:t>3/9/2021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4CA4697D-E757-4999-8895-5F9E39E453AA}" type="slidenum">
              <a:rPr lang="en-US" smtClean="0"/>
              <a:t>‹#›</a:t>
            </a:fld>
            <a:endParaRPr lang="en-US" dirty="0"/>
          </a:p>
        </p:txBody>
      </p:sp>
    </p:spTree>
    <p:extLst>
      <p:ext uri="{BB962C8B-B14F-4D97-AF65-F5344CB8AC3E}">
        <p14:creationId xmlns:p14="http://schemas.microsoft.com/office/powerpoint/2010/main" val="3784472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FF2F21C-0710-47A0-8104-CFB236DC384A}" type="datetimeFigureOut">
              <a:rPr lang="en-US" smtClean="0"/>
              <a:t>3/9/2021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4CA4697D-E757-4999-8895-5F9E39E453AA}" type="slidenum">
              <a:rPr lang="en-US" smtClean="0"/>
              <a:t>‹#›</a:t>
            </a:fld>
            <a:endParaRPr lang="en-US" dirty="0"/>
          </a:p>
        </p:txBody>
      </p:sp>
    </p:spTree>
    <p:extLst>
      <p:ext uri="{BB962C8B-B14F-4D97-AF65-F5344CB8AC3E}">
        <p14:creationId xmlns:p14="http://schemas.microsoft.com/office/powerpoint/2010/main" val="39131412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038288E-B8B1-42CC-8F7A-EFEF4E55EBED}" type="datetimeFigureOut">
              <a:rPr lang="en-US" smtClean="0"/>
              <a:t>3/9/2021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2CFF13F5-0F6C-43A1-9A23-1D9FACD21DE6}" type="slidenum">
              <a:rPr lang="en-US" smtClean="0"/>
              <a:t>‹#›</a:t>
            </a:fld>
            <a:endParaRPr lang="en-US" dirty="0"/>
          </a:p>
        </p:txBody>
      </p:sp>
    </p:spTree>
    <p:extLst>
      <p:ext uri="{BB962C8B-B14F-4D97-AF65-F5344CB8AC3E}">
        <p14:creationId xmlns:p14="http://schemas.microsoft.com/office/powerpoint/2010/main" val="1944591448"/>
      </p:ext>
    </p:extLst>
  </p:cSld>
  <p:clrMap bg1="lt1" tx1="dk1" bg2="lt2" tx2="dk2" accent1="accent1" accent2="accent2" accent3="accent3" accent4="accent4" accent5="accent5" accent6="accent6" hlink="hlink" folHlink="folHlink"/>
  <p:sldLayoutIdLst>
    <p:sldLayoutId id="2147483702" r:id="rId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5"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CBCF5C79-FE46-4527-9D2A-09D77A70013D}"/>
              </a:ext>
            </a:extLst>
          </p:cNvPr>
          <p:cNvSpPr>
            <a:spLocks noGrp="1"/>
          </p:cNvSpPr>
          <p:nvPr>
            <p:ph type="ctrTitle"/>
          </p:nvPr>
        </p:nvSpPr>
        <p:spPr>
          <a:xfrm>
            <a:off x="2037374" y="1263404"/>
            <a:ext cx="8458115" cy="3115075"/>
          </a:xfrm>
        </p:spPr>
        <p:txBody>
          <a:bodyPr>
            <a:normAutofit/>
          </a:bodyPr>
          <a:lstStyle/>
          <a:p>
            <a:pPr algn="l"/>
            <a:r>
              <a:rPr lang="en-US" sz="6600" dirty="0">
                <a:solidFill>
                  <a:schemeClr val="accent1"/>
                </a:solidFill>
                <a:latin typeface="Times New Roman" panose="02020603050405020304" pitchFamily="18" charset="0"/>
                <a:cs typeface="Times New Roman" panose="02020603050405020304" pitchFamily="18" charset="0"/>
              </a:rPr>
              <a:t>Data acquisition system</a:t>
            </a:r>
          </a:p>
        </p:txBody>
      </p:sp>
      <p:sp>
        <p:nvSpPr>
          <p:cNvPr id="3" name="Subtitle 2">
            <a:extLst>
              <a:ext uri="{FF2B5EF4-FFF2-40B4-BE49-F238E27FC236}">
                <a16:creationId xmlns:a16="http://schemas.microsoft.com/office/drawing/2014/main" id="{F10040C3-B4B7-46D1-8887-70478E163EB9}"/>
              </a:ext>
            </a:extLst>
          </p:cNvPr>
          <p:cNvSpPr>
            <a:spLocks noGrp="1"/>
          </p:cNvSpPr>
          <p:nvPr>
            <p:ph type="subTitle" idx="1"/>
          </p:nvPr>
        </p:nvSpPr>
        <p:spPr>
          <a:xfrm>
            <a:off x="2037374" y="4560432"/>
            <a:ext cx="8300202" cy="1228171"/>
          </a:xfrm>
        </p:spPr>
        <p:txBody>
          <a:bodyPr>
            <a:normAutofit/>
          </a:bodyPr>
          <a:lstStyle/>
          <a:p>
            <a:pPr algn="l"/>
            <a:r>
              <a:rPr lang="en-US" sz="2400" dirty="0">
                <a:solidFill>
                  <a:schemeClr val="tx1"/>
                </a:solidFill>
                <a:latin typeface="Times New Roman" panose="02020603050405020304" pitchFamily="18" charset="0"/>
                <a:cs typeface="Times New Roman" panose="02020603050405020304" pitchFamily="18" charset="0"/>
              </a:rPr>
              <a:t>Student: Vakutz Alexandru-Andrei</a:t>
            </a:r>
          </a:p>
          <a:p>
            <a:pPr algn="l"/>
            <a:r>
              <a:rPr lang="en-US" sz="2400" dirty="0">
                <a:solidFill>
                  <a:schemeClr val="tx1"/>
                </a:solidFill>
                <a:latin typeface="Times New Roman" panose="02020603050405020304" pitchFamily="18" charset="0"/>
                <a:cs typeface="Times New Roman" panose="02020603050405020304" pitchFamily="18" charset="0"/>
              </a:rPr>
              <a:t>Group: 2031</a:t>
            </a:r>
          </a:p>
        </p:txBody>
      </p:sp>
      <p:sp>
        <p:nvSpPr>
          <p:cNvPr id="31" name="Isosceles Triangle 3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095705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3" name="Group 182">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84"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5"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6"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7"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8"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9"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0"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1"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2"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3"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4"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5"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96"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7"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8"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9"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0"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1"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2"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4" name="Group 203">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05" name="Rectangle 204">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 name="Isosceles Triangle 205">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 name="Rectangle 206">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09" name="Rectangle 208">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1" name="Group 210">
            <a:extLst>
              <a:ext uri="{FF2B5EF4-FFF2-40B4-BE49-F238E27FC236}">
                <a16:creationId xmlns:a16="http://schemas.microsoft.com/office/drawing/2014/main" id="{465DDECC-A11E-434E-87B2-8997CD3832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12"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3"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4"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13">
              <a:extLst>
                <a:ext uri="{FF2B5EF4-FFF2-40B4-BE49-F238E27FC236}">
                  <a16:creationId xmlns:a16="http://schemas.microsoft.com/office/drawing/2014/main" id="{0A9092BE-A36C-4833-8E71-2850F4AF7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15">
              <a:extLst>
                <a:ext uri="{FF2B5EF4-FFF2-40B4-BE49-F238E27FC236}">
                  <a16:creationId xmlns:a16="http://schemas.microsoft.com/office/drawing/2014/main" id="{1E3F0C5B-76A9-4A8F-A1CB-35C0DE83A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17">
              <a:extLst>
                <a:ext uri="{FF2B5EF4-FFF2-40B4-BE49-F238E27FC236}">
                  <a16:creationId xmlns:a16="http://schemas.microsoft.com/office/drawing/2014/main" id="{202722D1-549B-407E-BF75-2A1E8DB5BA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18">
              <a:extLst>
                <a:ext uri="{FF2B5EF4-FFF2-40B4-BE49-F238E27FC236}">
                  <a16:creationId xmlns:a16="http://schemas.microsoft.com/office/drawing/2014/main" id="{5CA8D742-18BD-41B5-9C00-FCFFAED257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19">
              <a:extLst>
                <a:ext uri="{FF2B5EF4-FFF2-40B4-BE49-F238E27FC236}">
                  <a16:creationId xmlns:a16="http://schemas.microsoft.com/office/drawing/2014/main" id="{8BF81081-4C33-488E-A37E-B95567D0BF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20">
              <a:extLst>
                <a:ext uri="{FF2B5EF4-FFF2-40B4-BE49-F238E27FC236}">
                  <a16:creationId xmlns:a16="http://schemas.microsoft.com/office/drawing/2014/main" id="{462F0DE0-CEBA-420B-8032-FB60893B8E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8"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9"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0"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itle 1">
            <a:extLst>
              <a:ext uri="{FF2B5EF4-FFF2-40B4-BE49-F238E27FC236}">
                <a16:creationId xmlns:a16="http://schemas.microsoft.com/office/drawing/2014/main" id="{36B4881B-19C0-4A64-A8DF-51C1752443F5}"/>
              </a:ext>
            </a:extLst>
          </p:cNvPr>
          <p:cNvSpPr>
            <a:spLocks noGrp="1"/>
          </p:cNvSpPr>
          <p:nvPr>
            <p:ph type="title"/>
          </p:nvPr>
        </p:nvSpPr>
        <p:spPr>
          <a:xfrm>
            <a:off x="2047793" y="4614902"/>
            <a:ext cx="8081960" cy="943954"/>
          </a:xfrm>
        </p:spPr>
        <p:txBody>
          <a:bodyPr vert="horz" lIns="228600" tIns="228600" rIns="228600" bIns="0" rtlCol="0" anchor="b">
            <a:normAutofit/>
          </a:bodyPr>
          <a:lstStyle/>
          <a:p>
            <a:pPr>
              <a:lnSpc>
                <a:spcPct val="80000"/>
              </a:lnSpc>
            </a:pPr>
            <a:r>
              <a:rPr lang="en-US" dirty="0">
                <a:solidFill>
                  <a:schemeClr val="tx2"/>
                </a:solidFill>
              </a:rPr>
              <a:t>Block Diagram</a:t>
            </a:r>
          </a:p>
        </p:txBody>
      </p:sp>
      <p:sp>
        <p:nvSpPr>
          <p:cNvPr id="232"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FFB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233">
            <a:extLst>
              <a:ext uri="{FF2B5EF4-FFF2-40B4-BE49-F238E27FC236}">
                <a16:creationId xmlns:a16="http://schemas.microsoft.com/office/drawing/2014/main" id="{16E168E2-3256-43A5-9298-9E5A6AE8F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FFB43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Diagram&#10;&#10;Description automatically generated">
            <a:extLst>
              <a:ext uri="{FF2B5EF4-FFF2-40B4-BE49-F238E27FC236}">
                <a16:creationId xmlns:a16="http://schemas.microsoft.com/office/drawing/2014/main" id="{0AED4886-A429-423B-82BF-8C92A2F983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8329" y="1023284"/>
            <a:ext cx="5906557" cy="3248606"/>
          </a:xfrm>
          <a:prstGeom prst="rect">
            <a:avLst/>
          </a:prstGeom>
          <a:ln w="12700">
            <a:noFill/>
          </a:ln>
        </p:spPr>
      </p:pic>
    </p:spTree>
    <p:extLst>
      <p:ext uri="{BB962C8B-B14F-4D97-AF65-F5344CB8AC3E}">
        <p14:creationId xmlns:p14="http://schemas.microsoft.com/office/powerpoint/2010/main" val="1004972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1"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2"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3"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6" name="Rectangle 33">
            <a:extLst>
              <a:ext uri="{FF2B5EF4-FFF2-40B4-BE49-F238E27FC236}">
                <a16:creationId xmlns:a16="http://schemas.microsoft.com/office/drawing/2014/main" id="{62704ED4-17AD-4155-82BF-349125232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7" name="Group 35">
            <a:extLst>
              <a:ext uri="{FF2B5EF4-FFF2-40B4-BE49-F238E27FC236}">
                <a16:creationId xmlns:a16="http://schemas.microsoft.com/office/drawing/2014/main" id="{94030ADA-F758-4871-82A9-A900D3A1C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C03A5D77-B569-4446-A13F-5F2B66B89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1910AFDB-600F-419E-B8A2-C910C91CC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7">
              <a:extLst>
                <a:ext uri="{FF2B5EF4-FFF2-40B4-BE49-F238E27FC236}">
                  <a16:creationId xmlns:a16="http://schemas.microsoft.com/office/drawing/2014/main" id="{8BA9642D-E707-4E5C-AD56-5B4201F77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6BE43368-BE27-4B0F-996B-F8020ECC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1C2AFC90-DCD5-4CC4-B572-09469E892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EEC73C1F-7C9B-41BF-A454-152B90AF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B9387A9D-115C-4CC5-9107-97827EFF8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69CF2257-1227-45F2-8310-EF03857E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914D598B-12C8-4050-872B-AB3C4790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43441426-0436-4C62-93CB-7B2312119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8174AF5F-E0DA-457B-9C6D-B6793C36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40D36E6D-6BFF-4FB5-9EEB-3A36B79562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5159A95D-574D-4341-8A5B-5EB05EF2C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CC2519B6-9E4D-48AA-8E1D-413BEEEEE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91EFD00E-D9BB-4F8F-9652-1514A200A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78EDA1A4-47D4-4C8C-94C1-20520CA0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EF948F9B-2B64-4D46-B645-564490CD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95BA89D9-B358-4064-A9B6-44592BB97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B1D008F9-9A52-429E-9615-0BB796945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98" name="Rectangle 56">
            <a:extLst>
              <a:ext uri="{FF2B5EF4-FFF2-40B4-BE49-F238E27FC236}">
                <a16:creationId xmlns:a16="http://schemas.microsoft.com/office/drawing/2014/main" id="{E4BAAF5C-577F-43DB-8ACD-EDAB5A54E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tx2">
                  <a:alpha val="38000"/>
                </a:schemeClr>
              </a:gs>
              <a:gs pos="0">
                <a:schemeClr val="bg1">
                  <a:lumMod val="95000"/>
                  <a:alpha val="12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24CD37-293A-4BF5-8E77-118A0965EFEC}"/>
              </a:ext>
            </a:extLst>
          </p:cNvPr>
          <p:cNvSpPr>
            <a:spLocks noGrp="1"/>
          </p:cNvSpPr>
          <p:nvPr>
            <p:ph type="title"/>
          </p:nvPr>
        </p:nvSpPr>
        <p:spPr>
          <a:xfrm>
            <a:off x="807721" y="760830"/>
            <a:ext cx="6884244" cy="5336340"/>
          </a:xfrm>
        </p:spPr>
        <p:txBody>
          <a:bodyPr vert="horz" lIns="228600" tIns="228600" rIns="228600" bIns="0" rtlCol="0" anchor="ctr">
            <a:normAutofit/>
          </a:bodyPr>
          <a:lstStyle/>
          <a:p>
            <a:pPr algn="r">
              <a:lnSpc>
                <a:spcPct val="80000"/>
              </a:lnSpc>
            </a:pPr>
            <a:r>
              <a:rPr lang="en-US" sz="6000" dirty="0">
                <a:solidFill>
                  <a:schemeClr val="tx1"/>
                </a:solidFill>
                <a:latin typeface="Times New Roman" panose="02020603050405020304" pitchFamily="18" charset="0"/>
                <a:cs typeface="Times New Roman" panose="02020603050405020304" pitchFamily="18" charset="0"/>
              </a:rPr>
              <a:t>Table of contents</a:t>
            </a:r>
          </a:p>
        </p:txBody>
      </p:sp>
      <p:sp>
        <p:nvSpPr>
          <p:cNvPr id="3" name="Text Placeholder 2">
            <a:extLst>
              <a:ext uri="{FF2B5EF4-FFF2-40B4-BE49-F238E27FC236}">
                <a16:creationId xmlns:a16="http://schemas.microsoft.com/office/drawing/2014/main" id="{34136F3C-8EA3-4D1E-B15C-187A451A3A31}"/>
              </a:ext>
            </a:extLst>
          </p:cNvPr>
          <p:cNvSpPr>
            <a:spLocks noGrp="1"/>
          </p:cNvSpPr>
          <p:nvPr>
            <p:ph type="body" idx="1"/>
          </p:nvPr>
        </p:nvSpPr>
        <p:spPr>
          <a:xfrm>
            <a:off x="8318688" y="760830"/>
            <a:ext cx="3065591" cy="5336340"/>
          </a:xfrm>
        </p:spPr>
        <p:txBody>
          <a:bodyPr vert="horz" lIns="91440" tIns="0" rIns="91440" bIns="45720" rtlCol="0" anchor="ctr">
            <a:normAutofit/>
          </a:bodyPr>
          <a:lstStyle/>
          <a:p>
            <a:pPr algn="l">
              <a:lnSpc>
                <a:spcPct val="100000"/>
              </a:lnSpc>
            </a:pPr>
            <a:r>
              <a:rPr lang="en-US" sz="2400" dirty="0">
                <a:solidFill>
                  <a:schemeClr val="tx1"/>
                </a:solidFill>
                <a:latin typeface="Times New Roman" panose="02020603050405020304" pitchFamily="18" charset="0"/>
                <a:cs typeface="Times New Roman" panose="02020603050405020304" pitchFamily="18" charset="0"/>
              </a:rPr>
              <a:t>1. Measurement methods</a:t>
            </a:r>
          </a:p>
          <a:p>
            <a:pPr algn="l">
              <a:lnSpc>
                <a:spcPct val="100000"/>
              </a:lnSpc>
            </a:pPr>
            <a:r>
              <a:rPr lang="en-US" sz="2400" dirty="0">
                <a:solidFill>
                  <a:schemeClr val="tx1"/>
                </a:solidFill>
                <a:latin typeface="Times New Roman" panose="02020603050405020304" pitchFamily="18" charset="0"/>
                <a:cs typeface="Times New Roman" panose="02020603050405020304" pitchFamily="18" charset="0"/>
              </a:rPr>
              <a:t>2. Proposed methods</a:t>
            </a:r>
          </a:p>
          <a:p>
            <a:pPr algn="l">
              <a:lnSpc>
                <a:spcPct val="100000"/>
              </a:lnSpc>
            </a:pPr>
            <a:r>
              <a:rPr lang="en-US" sz="2400" dirty="0">
                <a:solidFill>
                  <a:schemeClr val="tx1"/>
                </a:solidFill>
                <a:latin typeface="Times New Roman" panose="02020603050405020304" pitchFamily="18" charset="0"/>
                <a:cs typeface="Times New Roman" panose="02020603050405020304" pitchFamily="18" charset="0"/>
              </a:rPr>
              <a:t>3. Sensor Comparison</a:t>
            </a:r>
          </a:p>
          <a:p>
            <a:pPr algn="l">
              <a:lnSpc>
                <a:spcPct val="100000"/>
              </a:lnSpc>
            </a:pPr>
            <a:r>
              <a:rPr lang="en-US" sz="2400" dirty="0">
                <a:solidFill>
                  <a:schemeClr val="tx1"/>
                </a:solidFill>
                <a:latin typeface="Times New Roman" panose="02020603050405020304" pitchFamily="18" charset="0"/>
                <a:cs typeface="Times New Roman" panose="02020603050405020304" pitchFamily="18" charset="0"/>
              </a:rPr>
              <a:t>4. Proposed sensor</a:t>
            </a:r>
          </a:p>
        </p:txBody>
      </p:sp>
      <p:sp>
        <p:nvSpPr>
          <p:cNvPr id="59" name="Isosceles Triangle 58">
            <a:extLst>
              <a:ext uri="{FF2B5EF4-FFF2-40B4-BE49-F238E27FC236}">
                <a16:creationId xmlns:a16="http://schemas.microsoft.com/office/drawing/2014/main" id="{78B6E08A-861F-4A1A-BCF0-69429C5A2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025316" y="3342776"/>
            <a:ext cx="200040" cy="17244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78848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4"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itle 1">
            <a:extLst>
              <a:ext uri="{FF2B5EF4-FFF2-40B4-BE49-F238E27FC236}">
                <a16:creationId xmlns:a16="http://schemas.microsoft.com/office/drawing/2014/main" id="{7F34469D-D827-4913-9B0B-638B5C7D6C89}"/>
              </a:ext>
            </a:extLst>
          </p:cNvPr>
          <p:cNvSpPr>
            <a:spLocks noGrp="1"/>
          </p:cNvSpPr>
          <p:nvPr>
            <p:ph type="title"/>
          </p:nvPr>
        </p:nvSpPr>
        <p:spPr>
          <a:xfrm>
            <a:off x="1759287" y="798881"/>
            <a:ext cx="8673427" cy="1048945"/>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1. Measurement Methods</a:t>
            </a:r>
          </a:p>
        </p:txBody>
      </p:sp>
      <p:graphicFrame>
        <p:nvGraphicFramePr>
          <p:cNvPr id="59" name="Content Placeholder 2">
            <a:extLst>
              <a:ext uri="{FF2B5EF4-FFF2-40B4-BE49-F238E27FC236}">
                <a16:creationId xmlns:a16="http://schemas.microsoft.com/office/drawing/2014/main" id="{900F628F-71AD-411F-9D38-B99502DCEB06}"/>
              </a:ext>
            </a:extLst>
          </p:cNvPr>
          <p:cNvGraphicFramePr>
            <a:graphicFrameLocks noGrp="1"/>
          </p:cNvGraphicFramePr>
          <p:nvPr>
            <p:ph idx="1"/>
            <p:extLst>
              <p:ext uri="{D42A27DB-BD31-4B8C-83A1-F6EECF244321}">
                <p14:modId xmlns:p14="http://schemas.microsoft.com/office/powerpoint/2010/main" val="997537071"/>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216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itle 1">
            <a:extLst>
              <a:ext uri="{FF2B5EF4-FFF2-40B4-BE49-F238E27FC236}">
                <a16:creationId xmlns:a16="http://schemas.microsoft.com/office/drawing/2014/main" id="{7C75D4EC-C895-45FD-AC4C-4B599C8B5C7D}"/>
              </a:ext>
            </a:extLst>
          </p:cNvPr>
          <p:cNvSpPr>
            <a:spLocks noGrp="1"/>
          </p:cNvSpPr>
          <p:nvPr>
            <p:ph type="title"/>
          </p:nvPr>
        </p:nvSpPr>
        <p:spPr>
          <a:xfrm>
            <a:off x="1759287" y="798881"/>
            <a:ext cx="8673427" cy="1048945"/>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2. Proposed method: Thermistor</a:t>
            </a:r>
          </a:p>
        </p:txBody>
      </p:sp>
      <p:graphicFrame>
        <p:nvGraphicFramePr>
          <p:cNvPr id="4" name="Table 4">
            <a:extLst>
              <a:ext uri="{FF2B5EF4-FFF2-40B4-BE49-F238E27FC236}">
                <a16:creationId xmlns:a16="http://schemas.microsoft.com/office/drawing/2014/main" id="{56550636-E811-4F16-BB7C-84D8BFA4E22F}"/>
              </a:ext>
            </a:extLst>
          </p:cNvPr>
          <p:cNvGraphicFramePr>
            <a:graphicFrameLocks noGrp="1"/>
          </p:cNvGraphicFramePr>
          <p:nvPr>
            <p:ph idx="1"/>
            <p:extLst>
              <p:ext uri="{D42A27DB-BD31-4B8C-83A1-F6EECF244321}">
                <p14:modId xmlns:p14="http://schemas.microsoft.com/office/powerpoint/2010/main" val="2405306790"/>
              </p:ext>
            </p:extLst>
          </p:nvPr>
        </p:nvGraphicFramePr>
        <p:xfrm>
          <a:off x="807722" y="2028563"/>
          <a:ext cx="10576559" cy="4100299"/>
        </p:xfrm>
        <a:graphic>
          <a:graphicData uri="http://schemas.openxmlformats.org/drawingml/2006/table">
            <a:tbl>
              <a:tblPr firstRow="1" bandRow="1">
                <a:noFill/>
                <a:tableStyleId>{5C22544A-7EE6-4342-B048-85BDC9FD1C3A}</a:tableStyleId>
              </a:tblPr>
              <a:tblGrid>
                <a:gridCol w="3585763">
                  <a:extLst>
                    <a:ext uri="{9D8B030D-6E8A-4147-A177-3AD203B41FA5}">
                      <a16:colId xmlns:a16="http://schemas.microsoft.com/office/drawing/2014/main" val="4074889417"/>
                    </a:ext>
                  </a:extLst>
                </a:gridCol>
                <a:gridCol w="3495398">
                  <a:extLst>
                    <a:ext uri="{9D8B030D-6E8A-4147-A177-3AD203B41FA5}">
                      <a16:colId xmlns:a16="http://schemas.microsoft.com/office/drawing/2014/main" val="3051941823"/>
                    </a:ext>
                  </a:extLst>
                </a:gridCol>
                <a:gridCol w="3495398">
                  <a:extLst>
                    <a:ext uri="{9D8B030D-6E8A-4147-A177-3AD203B41FA5}">
                      <a16:colId xmlns:a16="http://schemas.microsoft.com/office/drawing/2014/main" val="3240194843"/>
                    </a:ext>
                  </a:extLst>
                </a:gridCol>
              </a:tblGrid>
              <a:tr h="528019">
                <a:tc>
                  <a:txBody>
                    <a:bodyPr/>
                    <a:lstStyle/>
                    <a:p>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Sensor type</a:t>
                      </a:r>
                    </a:p>
                  </a:txBody>
                  <a:tcPr marL="195563" marR="146672" marT="97781" marB="97781"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Thermistor</a:t>
                      </a:r>
                    </a:p>
                  </a:txBody>
                  <a:tcPr marL="195563" marR="146672" marT="97781" marB="97781"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RTD</a:t>
                      </a:r>
                    </a:p>
                  </a:txBody>
                  <a:tcPr marL="195563" marR="146672" marT="97781" marB="97781"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197858843"/>
                  </a:ext>
                </a:extLst>
              </a:tr>
              <a:tr h="446535">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Temperature range</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-100 to 352℃</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-200 to 650℃</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809575347"/>
                  </a:ext>
                </a:extLst>
              </a:tr>
              <a:tr h="446535">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Accuracy</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0.05 to 1.5℃</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0.1 to 1℃</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61587665"/>
                  </a:ext>
                </a:extLst>
              </a:tr>
              <a:tr h="446535">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Long-term stability@100℃</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0.2℃/year</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0.05℃/year</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641438366"/>
                  </a:ext>
                </a:extLst>
              </a:tr>
              <a:tr h="446535">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Linearity</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Exponential</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Fairly linear</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29383387"/>
                  </a:ext>
                </a:extLst>
              </a:tr>
              <a:tr h="446535">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Power required</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Constant voltage/current</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Constant voltage/current</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596025508"/>
                  </a:ext>
                </a:extLst>
              </a:tr>
              <a:tr h="446535">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Response time</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Fast (0.12 to 10s)</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Slow (1 to 50s)</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62493379"/>
                  </a:ext>
                </a:extLst>
              </a:tr>
              <a:tr h="446535">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Susceptibility to electrical noise</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Rarely susceptible High resistance only</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Rarely Susceptible</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11338035"/>
                  </a:ext>
                </a:extLst>
              </a:tr>
              <a:tr h="446535">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Cost</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Low to moderate</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400" dirty="0">
                          <a:solidFill>
                            <a:schemeClr val="tx1">
                              <a:lumMod val="75000"/>
                              <a:lumOff val="25000"/>
                            </a:schemeClr>
                          </a:solidFill>
                          <a:latin typeface="Times New Roman" panose="02020603050405020304" pitchFamily="18" charset="0"/>
                          <a:cs typeface="Times New Roman" panose="02020603050405020304" pitchFamily="18" charset="0"/>
                        </a:rPr>
                        <a:t>High</a:t>
                      </a:r>
                    </a:p>
                  </a:txBody>
                  <a:tcPr marL="195563" marR="146672" marT="97781" marB="97781"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474667175"/>
                  </a:ext>
                </a:extLst>
              </a:tr>
            </a:tbl>
          </a:graphicData>
        </a:graphic>
      </p:graphicFrame>
    </p:spTree>
    <p:extLst>
      <p:ext uri="{BB962C8B-B14F-4D97-AF65-F5344CB8AC3E}">
        <p14:creationId xmlns:p14="http://schemas.microsoft.com/office/powerpoint/2010/main" val="26532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1376FE6E-3875-4BA3-BFD3-1C83AE033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8DF80DFC-0DAA-4D9C-8708-26E7744A4B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7E93B5CF-DC1B-4064-90CA-0640ACCBB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6">
              <a:extLst>
                <a:ext uri="{FF2B5EF4-FFF2-40B4-BE49-F238E27FC236}">
                  <a16:creationId xmlns:a16="http://schemas.microsoft.com/office/drawing/2014/main" id="{487309AD-9F54-464C-9D5C-F9150E22C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7">
              <a:extLst>
                <a:ext uri="{FF2B5EF4-FFF2-40B4-BE49-F238E27FC236}">
                  <a16:creationId xmlns:a16="http://schemas.microsoft.com/office/drawing/2014/main" id="{6BC9C62A-C653-4416-B29F-2B8637B751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8">
              <a:extLst>
                <a:ext uri="{FF2B5EF4-FFF2-40B4-BE49-F238E27FC236}">
                  <a16:creationId xmlns:a16="http://schemas.microsoft.com/office/drawing/2014/main" id="{8E22D742-5156-4D69-B462-2E99F39FF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9">
              <a:extLst>
                <a:ext uri="{FF2B5EF4-FFF2-40B4-BE49-F238E27FC236}">
                  <a16:creationId xmlns:a16="http://schemas.microsoft.com/office/drawing/2014/main" id="{D61B1907-60B8-4FC1-98EA-DEB3F1DAC7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0">
              <a:extLst>
                <a:ext uri="{FF2B5EF4-FFF2-40B4-BE49-F238E27FC236}">
                  <a16:creationId xmlns:a16="http://schemas.microsoft.com/office/drawing/2014/main" id="{F14EF8A0-ED07-4B22-8F80-7513143E7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1">
              <a:extLst>
                <a:ext uri="{FF2B5EF4-FFF2-40B4-BE49-F238E27FC236}">
                  <a16:creationId xmlns:a16="http://schemas.microsoft.com/office/drawing/2014/main" id="{550E6AEB-8B09-481B-B233-A8D35A885A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2">
              <a:extLst>
                <a:ext uri="{FF2B5EF4-FFF2-40B4-BE49-F238E27FC236}">
                  <a16:creationId xmlns:a16="http://schemas.microsoft.com/office/drawing/2014/main" id="{BC1C3702-CA3C-4D58-AA87-0A1981493B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3">
              <a:extLst>
                <a:ext uri="{FF2B5EF4-FFF2-40B4-BE49-F238E27FC236}">
                  <a16:creationId xmlns:a16="http://schemas.microsoft.com/office/drawing/2014/main" id="{2B883B1C-B586-4A3F-9E1B-EF85AF6AFB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4">
              <a:extLst>
                <a:ext uri="{FF2B5EF4-FFF2-40B4-BE49-F238E27FC236}">
                  <a16:creationId xmlns:a16="http://schemas.microsoft.com/office/drawing/2014/main" id="{9297B2A8-7568-46B9-ACCF-30568CF41D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5">
              <a:extLst>
                <a:ext uri="{FF2B5EF4-FFF2-40B4-BE49-F238E27FC236}">
                  <a16:creationId xmlns:a16="http://schemas.microsoft.com/office/drawing/2014/main" id="{5C254FE3-EC1A-44F0-B752-2354791B6B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6">
              <a:extLst>
                <a:ext uri="{FF2B5EF4-FFF2-40B4-BE49-F238E27FC236}">
                  <a16:creationId xmlns:a16="http://schemas.microsoft.com/office/drawing/2014/main" id="{E16AC1BB-5503-4804-99EE-E958D42C3B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17">
              <a:extLst>
                <a:ext uri="{FF2B5EF4-FFF2-40B4-BE49-F238E27FC236}">
                  <a16:creationId xmlns:a16="http://schemas.microsoft.com/office/drawing/2014/main" id="{60687E84-3245-4B30-9488-74D33E9E5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18">
              <a:extLst>
                <a:ext uri="{FF2B5EF4-FFF2-40B4-BE49-F238E27FC236}">
                  <a16:creationId xmlns:a16="http://schemas.microsoft.com/office/drawing/2014/main" id="{EDF0E227-412B-4AFB-952B-21EE1EC50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9">
              <a:extLst>
                <a:ext uri="{FF2B5EF4-FFF2-40B4-BE49-F238E27FC236}">
                  <a16:creationId xmlns:a16="http://schemas.microsoft.com/office/drawing/2014/main" id="{D0D51459-1816-4501-BFB8-11D89FCE7A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0">
              <a:extLst>
                <a:ext uri="{FF2B5EF4-FFF2-40B4-BE49-F238E27FC236}">
                  <a16:creationId xmlns:a16="http://schemas.microsoft.com/office/drawing/2014/main" id="{EEF2FE98-05EB-4725-ACCF-C52D5DF977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1">
              <a:extLst>
                <a:ext uri="{FF2B5EF4-FFF2-40B4-BE49-F238E27FC236}">
                  <a16:creationId xmlns:a16="http://schemas.microsoft.com/office/drawing/2014/main" id="{36AE0C8D-3882-4E4C-8B0A-D2BF187A0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2">
              <a:extLst>
                <a:ext uri="{FF2B5EF4-FFF2-40B4-BE49-F238E27FC236}">
                  <a16:creationId xmlns:a16="http://schemas.microsoft.com/office/drawing/2014/main" id="{26FB5F9D-B512-421F-8071-88C359958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23">
              <a:extLst>
                <a:ext uri="{FF2B5EF4-FFF2-40B4-BE49-F238E27FC236}">
                  <a16:creationId xmlns:a16="http://schemas.microsoft.com/office/drawing/2014/main" id="{C6E4F7F4-DB5A-47A2-8745-C154D0E93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58" name="Rectangle 57">
            <a:extLst>
              <a:ext uri="{FF2B5EF4-FFF2-40B4-BE49-F238E27FC236}">
                <a16:creationId xmlns:a16="http://schemas.microsoft.com/office/drawing/2014/main" id="{65AB87A9-8B9A-4793-87D4-AE126DADD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67490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737607C9-4B59-4CB6-AE2D-C25102D553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62312" y="1186483"/>
            <a:ext cx="3822597" cy="4477933"/>
            <a:chOff x="807084" y="1186483"/>
            <a:chExt cx="3822597" cy="4477933"/>
          </a:xfrm>
        </p:grpSpPr>
        <p:sp>
          <p:nvSpPr>
            <p:cNvPr id="61" name="Rectangle 60">
              <a:extLst>
                <a:ext uri="{FF2B5EF4-FFF2-40B4-BE49-F238E27FC236}">
                  <a16:creationId xmlns:a16="http://schemas.microsoft.com/office/drawing/2014/main" id="{91458B88-1946-4006-9355-59CDC73C0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Isosceles Triangle 39">
              <a:extLst>
                <a:ext uri="{FF2B5EF4-FFF2-40B4-BE49-F238E27FC236}">
                  <a16:creationId xmlns:a16="http://schemas.microsoft.com/office/drawing/2014/main" id="{E93D5CDB-D8FE-4E91-A168-F8A5603DC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D1EE5B02-AD0B-4340-AD50-196911128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F63C863-6DBC-44FA-85D8-AC5DDE93581F}"/>
              </a:ext>
            </a:extLst>
          </p:cNvPr>
          <p:cNvSpPr>
            <a:spLocks noGrp="1"/>
          </p:cNvSpPr>
          <p:nvPr>
            <p:ph type="title"/>
          </p:nvPr>
        </p:nvSpPr>
        <p:spPr>
          <a:xfrm>
            <a:off x="7650643" y="2075504"/>
            <a:ext cx="3654569" cy="2042725"/>
          </a:xfrm>
        </p:spPr>
        <p:txBody>
          <a:bodyPr vert="horz" lIns="228600" tIns="228600" rIns="228600" bIns="0" rtlCol="0" anchor="b">
            <a:normAutofit/>
          </a:bodyPr>
          <a:lstStyle/>
          <a:p>
            <a:pPr>
              <a:lnSpc>
                <a:spcPct val="80000"/>
              </a:lnSpc>
            </a:pPr>
            <a:r>
              <a:rPr lang="en-US" sz="5400" dirty="0"/>
              <a:t>3. Sensor Comparison</a:t>
            </a:r>
          </a:p>
        </p:txBody>
      </p:sp>
      <p:graphicFrame>
        <p:nvGraphicFramePr>
          <p:cNvPr id="4" name="Table 4">
            <a:extLst>
              <a:ext uri="{FF2B5EF4-FFF2-40B4-BE49-F238E27FC236}">
                <a16:creationId xmlns:a16="http://schemas.microsoft.com/office/drawing/2014/main" id="{1F869314-F23E-446F-93F2-C3330045468E}"/>
              </a:ext>
            </a:extLst>
          </p:cNvPr>
          <p:cNvGraphicFramePr>
            <a:graphicFrameLocks noGrp="1"/>
          </p:cNvGraphicFramePr>
          <p:nvPr>
            <p:ph idx="1"/>
            <p:extLst>
              <p:ext uri="{D42A27DB-BD31-4B8C-83A1-F6EECF244321}">
                <p14:modId xmlns:p14="http://schemas.microsoft.com/office/powerpoint/2010/main" val="482364208"/>
              </p:ext>
            </p:extLst>
          </p:nvPr>
        </p:nvGraphicFramePr>
        <p:xfrm>
          <a:off x="320574" y="671625"/>
          <a:ext cx="6106933" cy="5527507"/>
        </p:xfrm>
        <a:graphic>
          <a:graphicData uri="http://schemas.openxmlformats.org/drawingml/2006/table">
            <a:tbl>
              <a:tblPr firstRow="1" bandRow="1">
                <a:noFill/>
                <a:tableStyleId>{5C22544A-7EE6-4342-B048-85BDC9FD1C3A}</a:tableStyleId>
              </a:tblPr>
              <a:tblGrid>
                <a:gridCol w="1455620">
                  <a:extLst>
                    <a:ext uri="{9D8B030D-6E8A-4147-A177-3AD203B41FA5}">
                      <a16:colId xmlns:a16="http://schemas.microsoft.com/office/drawing/2014/main" val="2320791353"/>
                    </a:ext>
                  </a:extLst>
                </a:gridCol>
                <a:gridCol w="1505494">
                  <a:extLst>
                    <a:ext uri="{9D8B030D-6E8A-4147-A177-3AD203B41FA5}">
                      <a16:colId xmlns:a16="http://schemas.microsoft.com/office/drawing/2014/main" val="977921668"/>
                    </a:ext>
                  </a:extLst>
                </a:gridCol>
                <a:gridCol w="1601802">
                  <a:extLst>
                    <a:ext uri="{9D8B030D-6E8A-4147-A177-3AD203B41FA5}">
                      <a16:colId xmlns:a16="http://schemas.microsoft.com/office/drawing/2014/main" val="2137785059"/>
                    </a:ext>
                  </a:extLst>
                </a:gridCol>
                <a:gridCol w="1544017">
                  <a:extLst>
                    <a:ext uri="{9D8B030D-6E8A-4147-A177-3AD203B41FA5}">
                      <a16:colId xmlns:a16="http://schemas.microsoft.com/office/drawing/2014/main" val="1617118449"/>
                    </a:ext>
                  </a:extLst>
                </a:gridCol>
              </a:tblGrid>
              <a:tr h="435861">
                <a:tc>
                  <a:txBody>
                    <a:bodyPr/>
                    <a:lstStyle/>
                    <a:p>
                      <a:r>
                        <a:rPr lang="en-US" sz="1300" b="1" cap="all" spc="60" dirty="0">
                          <a:solidFill>
                            <a:schemeClr val="tx1"/>
                          </a:solidFill>
                          <a:latin typeface="Times New Roman" panose="02020603050405020304" pitchFamily="18" charset="0"/>
                          <a:cs typeface="Times New Roman" panose="02020603050405020304" pitchFamily="18" charset="0"/>
                        </a:rPr>
                        <a:t>Model</a:t>
                      </a:r>
                    </a:p>
                  </a:txBody>
                  <a:tcPr marL="99059" marR="99059" marT="99059" marB="99059" anchor="b">
                    <a:lnL w="12700" cmpd="sng">
                      <a:noFill/>
                    </a:lnL>
                    <a:lnR w="12700" cmpd="sng">
                      <a:noFill/>
                    </a:lnR>
                    <a:lnT w="12700" cmpd="sng">
                      <a:noFill/>
                    </a:lnT>
                    <a:lnB w="38100" cmpd="sng">
                      <a:noFill/>
                    </a:lnB>
                    <a:noFill/>
                  </a:tcPr>
                </a:tc>
                <a:tc>
                  <a:txBody>
                    <a:bodyPr/>
                    <a:lstStyle/>
                    <a:p>
                      <a:r>
                        <a:rPr lang="en-US" sz="1300" b="1" cap="all" spc="60" dirty="0">
                          <a:solidFill>
                            <a:schemeClr val="tx1"/>
                          </a:solidFill>
                          <a:latin typeface="Times New Roman" panose="02020603050405020304" pitchFamily="18" charset="0"/>
                          <a:cs typeface="Times New Roman" panose="02020603050405020304" pitchFamily="18" charset="0"/>
                        </a:rPr>
                        <a:t>B57881S</a:t>
                      </a:r>
                    </a:p>
                  </a:txBody>
                  <a:tcPr marL="99059" marR="99059" marT="99059" marB="99059" anchor="b">
                    <a:lnL w="12700" cmpd="sng">
                      <a:noFill/>
                    </a:lnL>
                    <a:lnR w="12700" cmpd="sng">
                      <a:noFill/>
                    </a:lnR>
                    <a:lnT w="12700" cmpd="sng">
                      <a:noFill/>
                    </a:lnT>
                    <a:lnB w="38100" cmpd="sng">
                      <a:noFill/>
                    </a:lnB>
                    <a:noFill/>
                  </a:tcPr>
                </a:tc>
                <a:tc>
                  <a:txBody>
                    <a:bodyPr/>
                    <a:lstStyle/>
                    <a:p>
                      <a:r>
                        <a:rPr lang="en-US" sz="1300" b="1" cap="all" spc="60" dirty="0">
                          <a:solidFill>
                            <a:schemeClr val="tx1"/>
                          </a:solidFill>
                          <a:latin typeface="Times New Roman" panose="02020603050405020304" pitchFamily="18" charset="0"/>
                          <a:cs typeface="Times New Roman" panose="02020603050405020304" pitchFamily="18" charset="0"/>
                        </a:rPr>
                        <a:t>NTCLE100E3</a:t>
                      </a:r>
                    </a:p>
                  </a:txBody>
                  <a:tcPr marL="99059" marR="99059" marT="99059" marB="99059" anchor="b">
                    <a:lnL w="12700" cmpd="sng">
                      <a:noFill/>
                    </a:lnL>
                    <a:lnR w="12700" cmpd="sng">
                      <a:noFill/>
                    </a:lnR>
                    <a:lnT w="12700" cmpd="sng">
                      <a:noFill/>
                    </a:lnT>
                    <a:lnB w="38100" cmpd="sng">
                      <a:noFill/>
                    </a:lnB>
                    <a:noFill/>
                  </a:tcPr>
                </a:tc>
                <a:tc>
                  <a:txBody>
                    <a:bodyPr/>
                    <a:lstStyle/>
                    <a:p>
                      <a:r>
                        <a:rPr lang="en-US" sz="1300" b="1" cap="all" spc="60" dirty="0">
                          <a:solidFill>
                            <a:schemeClr val="tx1"/>
                          </a:solidFill>
                          <a:latin typeface="Times New Roman" panose="02020603050405020304" pitchFamily="18" charset="0"/>
                          <a:cs typeface="Times New Roman" panose="02020603050405020304" pitchFamily="18" charset="0"/>
                        </a:rPr>
                        <a:t>NI24MA0502H </a:t>
                      </a:r>
                    </a:p>
                  </a:txBody>
                  <a:tcPr marL="99059" marR="99059" marT="99059" marB="99059" anchor="b">
                    <a:lnL w="12700" cmpd="sng">
                      <a:noFill/>
                    </a:lnL>
                    <a:lnR w="12700" cmpd="sng">
                      <a:noFill/>
                    </a:lnR>
                    <a:lnT w="12700" cmpd="sng">
                      <a:noFill/>
                    </a:lnT>
                    <a:lnB w="38100" cmpd="sng">
                      <a:noFill/>
                    </a:lnB>
                    <a:noFill/>
                  </a:tcPr>
                </a:tc>
                <a:extLst>
                  <a:ext uri="{0D108BD9-81ED-4DB2-BD59-A6C34878D82A}">
                    <a16:rowId xmlns:a16="http://schemas.microsoft.com/office/drawing/2014/main" val="3929610037"/>
                  </a:ext>
                </a:extLst>
              </a:tr>
              <a:tr h="980686">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Accuracy</a:t>
                      </a:r>
                    </a:p>
                  </a:txBody>
                  <a:tcPr marL="99059" marR="99059" marT="49530" marB="99059" anchor="ctr">
                    <a:lnL w="12700" cap="flat" cmpd="sng" algn="ctr">
                      <a:noFill/>
                      <a:prstDash val="solid"/>
                    </a:lnL>
                    <a:lnR w="12700" cmpd="sng">
                      <a:noFill/>
                      <a:prstDash val="solid"/>
                    </a:lnR>
                    <a:lnT w="38100" cmpd="sng">
                      <a:noFill/>
                    </a:lnT>
                    <a:lnB w="12700" cmpd="sng">
                      <a:noFill/>
                      <a:prstDash val="solid"/>
                    </a:lnB>
                    <a:no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High</a:t>
                      </a:r>
                    </a:p>
                  </a:txBody>
                  <a:tcPr marL="99059" marR="99059" marT="49530" marB="99059" anchor="ctr">
                    <a:lnL w="12700" cmpd="sng">
                      <a:noFill/>
                      <a:prstDash val="solid"/>
                    </a:lnL>
                    <a:lnR w="12700" cmpd="sng">
                      <a:noFill/>
                      <a:prstDash val="solid"/>
                    </a:lnR>
                    <a:lnT w="38100" cmpd="sng">
                      <a:noFill/>
                    </a:lnT>
                    <a:lnB w="12700" cmpd="sng">
                      <a:noFill/>
                      <a:prstDash val="solid"/>
                    </a:lnB>
                    <a:no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Over a wide temperature range</a:t>
                      </a:r>
                    </a:p>
                  </a:txBody>
                  <a:tcPr marL="99059" marR="99059" marT="49530" marB="99059" anchor="ctr">
                    <a:lnL w="12700" cmpd="sng">
                      <a:noFill/>
                      <a:prstDash val="solid"/>
                    </a:lnL>
                    <a:lnR w="12700" cmpd="sng">
                      <a:noFill/>
                      <a:prstDash val="solid"/>
                    </a:lnR>
                    <a:lnT w="38100" cmpd="sng">
                      <a:noFill/>
                    </a:lnT>
                    <a:lnB w="12700" cmpd="sng">
                      <a:noFill/>
                      <a:prstDash val="solid"/>
                    </a:lnB>
                    <a:no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High</a:t>
                      </a:r>
                    </a:p>
                  </a:txBody>
                  <a:tcPr marL="99059" marR="99059" marT="49530" marB="99059"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395891754"/>
                  </a:ext>
                </a:extLst>
              </a:tr>
              <a:tr h="452371">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Availability</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Yes</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Yes</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Yes</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036753805"/>
                  </a:ext>
                </a:extLst>
              </a:tr>
              <a:tr h="452371">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Price</a:t>
                      </a:r>
                    </a:p>
                  </a:txBody>
                  <a:tcPr marL="99059" marR="99059" marT="49530" marB="99059"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11.07 RON</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1.71 RON</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6.61 RON</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61718787"/>
                  </a:ext>
                </a:extLst>
              </a:tr>
              <a:tr h="1773160">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Applications</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Temperature measurement</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Temperature measurement Compensation</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Temperature measurement Air intake temperature Evaporator probe</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984897003"/>
                  </a:ext>
                </a:extLst>
              </a:tr>
              <a:tr h="716529">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Operating Temperature</a:t>
                      </a:r>
                    </a:p>
                  </a:txBody>
                  <a:tcPr marL="99059" marR="99059" marT="49530" marB="99059"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-55℃ to 155℃</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-40℃ to 125℃</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-55℃ to 150℃</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5326451"/>
                  </a:ext>
                </a:extLst>
              </a:tr>
              <a:tr h="716529">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Resistance Tolerance</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±1%</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±5%</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700" cap="none" spc="0" dirty="0">
                          <a:solidFill>
                            <a:schemeClr val="tx1"/>
                          </a:solidFill>
                          <a:latin typeface="Times New Roman" panose="02020603050405020304" pitchFamily="18" charset="0"/>
                          <a:cs typeface="Times New Roman" panose="02020603050405020304" pitchFamily="18" charset="0"/>
                        </a:rPr>
                        <a:t>±3%</a:t>
                      </a:r>
                    </a:p>
                  </a:txBody>
                  <a:tcPr marL="99059" marR="99059" marT="49530" marB="9905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288444641"/>
                  </a:ext>
                </a:extLst>
              </a:tr>
            </a:tbl>
          </a:graphicData>
        </a:graphic>
      </p:graphicFrame>
    </p:spTree>
    <p:extLst>
      <p:ext uri="{BB962C8B-B14F-4D97-AF65-F5344CB8AC3E}">
        <p14:creationId xmlns:p14="http://schemas.microsoft.com/office/powerpoint/2010/main" val="406202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9" name="Group 138">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0"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1"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2"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3"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4"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5"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6"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7"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8"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9"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0"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1"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2"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3"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5"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6"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7"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8"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60" name="Group 159">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61" name="Rectangle 160">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 name="Isosceles Triangle 161">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 name="Rectangle 162">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65" name="Rectangle 164">
            <a:extLst>
              <a:ext uri="{FF2B5EF4-FFF2-40B4-BE49-F238E27FC236}">
                <a16:creationId xmlns:a16="http://schemas.microsoft.com/office/drawing/2014/main" id="{5EB38883-F854-457E-96AC-C7D9C214F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7" name="Group 166">
            <a:extLst>
              <a:ext uri="{FF2B5EF4-FFF2-40B4-BE49-F238E27FC236}">
                <a16:creationId xmlns:a16="http://schemas.microsoft.com/office/drawing/2014/main" id="{57F55DFE-2DB1-4FA0-9A59-36B7B84E91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68" name="Freeform 5">
              <a:extLst>
                <a:ext uri="{FF2B5EF4-FFF2-40B4-BE49-F238E27FC236}">
                  <a16:creationId xmlns:a16="http://schemas.microsoft.com/office/drawing/2014/main" id="{D009699B-A2D9-432C-BBA0-45DB2CF67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6">
              <a:extLst>
                <a:ext uri="{FF2B5EF4-FFF2-40B4-BE49-F238E27FC236}">
                  <a16:creationId xmlns:a16="http://schemas.microsoft.com/office/drawing/2014/main" id="{54B3BC47-4E77-4A8A-B162-224A9A9681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7">
              <a:extLst>
                <a:ext uri="{FF2B5EF4-FFF2-40B4-BE49-F238E27FC236}">
                  <a16:creationId xmlns:a16="http://schemas.microsoft.com/office/drawing/2014/main" id="{1006CF94-3E58-4733-8B84-C29D7EE4A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8">
              <a:extLst>
                <a:ext uri="{FF2B5EF4-FFF2-40B4-BE49-F238E27FC236}">
                  <a16:creationId xmlns:a16="http://schemas.microsoft.com/office/drawing/2014/main" id="{9088ACBC-CFD8-45EF-8246-C48ED41B5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9">
              <a:extLst>
                <a:ext uri="{FF2B5EF4-FFF2-40B4-BE49-F238E27FC236}">
                  <a16:creationId xmlns:a16="http://schemas.microsoft.com/office/drawing/2014/main" id="{DB1CDEAB-131B-41FA-86F6-EE5D8D78C5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10">
              <a:extLst>
                <a:ext uri="{FF2B5EF4-FFF2-40B4-BE49-F238E27FC236}">
                  <a16:creationId xmlns:a16="http://schemas.microsoft.com/office/drawing/2014/main" id="{E2312273-C513-4B7B-B537-A4551985C7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11">
              <a:extLst>
                <a:ext uri="{FF2B5EF4-FFF2-40B4-BE49-F238E27FC236}">
                  <a16:creationId xmlns:a16="http://schemas.microsoft.com/office/drawing/2014/main" id="{6E3196B3-3520-42D0-B4C8-F78DE0820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12">
              <a:extLst>
                <a:ext uri="{FF2B5EF4-FFF2-40B4-BE49-F238E27FC236}">
                  <a16:creationId xmlns:a16="http://schemas.microsoft.com/office/drawing/2014/main" id="{2E300F00-D38C-4B69-B0EE-2D784C2FB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13">
              <a:extLst>
                <a:ext uri="{FF2B5EF4-FFF2-40B4-BE49-F238E27FC236}">
                  <a16:creationId xmlns:a16="http://schemas.microsoft.com/office/drawing/2014/main" id="{3BE28F2F-C9BA-40ED-B4A4-6936FF38B1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14">
              <a:extLst>
                <a:ext uri="{FF2B5EF4-FFF2-40B4-BE49-F238E27FC236}">
                  <a16:creationId xmlns:a16="http://schemas.microsoft.com/office/drawing/2014/main" id="{583CF70F-7913-49B5-B2FA-5B7E7453C2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15">
              <a:extLst>
                <a:ext uri="{FF2B5EF4-FFF2-40B4-BE49-F238E27FC236}">
                  <a16:creationId xmlns:a16="http://schemas.microsoft.com/office/drawing/2014/main" id="{A8F364FC-4A46-423C-8E19-BC0755D51A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16">
              <a:extLst>
                <a:ext uri="{FF2B5EF4-FFF2-40B4-BE49-F238E27FC236}">
                  <a16:creationId xmlns:a16="http://schemas.microsoft.com/office/drawing/2014/main" id="{DD3CB962-060C-4DC7-9332-CF1E418BF2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7">
              <a:extLst>
                <a:ext uri="{FF2B5EF4-FFF2-40B4-BE49-F238E27FC236}">
                  <a16:creationId xmlns:a16="http://schemas.microsoft.com/office/drawing/2014/main" id="{27A42473-8BB9-4BD2-B4E3-94BA8291D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18">
              <a:extLst>
                <a:ext uri="{FF2B5EF4-FFF2-40B4-BE49-F238E27FC236}">
                  <a16:creationId xmlns:a16="http://schemas.microsoft.com/office/drawing/2014/main" id="{53EF59A5-23F4-4290-80B7-CAF1871BCD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19">
              <a:extLst>
                <a:ext uri="{FF2B5EF4-FFF2-40B4-BE49-F238E27FC236}">
                  <a16:creationId xmlns:a16="http://schemas.microsoft.com/office/drawing/2014/main" id="{BF9354D0-6F8D-4FB6-AD3A-48C3D9AF88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20">
              <a:extLst>
                <a:ext uri="{FF2B5EF4-FFF2-40B4-BE49-F238E27FC236}">
                  <a16:creationId xmlns:a16="http://schemas.microsoft.com/office/drawing/2014/main" id="{1B59CCA4-527B-45C4-8F7E-732CC62FE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21">
              <a:extLst>
                <a:ext uri="{FF2B5EF4-FFF2-40B4-BE49-F238E27FC236}">
                  <a16:creationId xmlns:a16="http://schemas.microsoft.com/office/drawing/2014/main" id="{BEBDFBD4-5C0C-45CB-AF71-B35B1F2FE9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22">
              <a:extLst>
                <a:ext uri="{FF2B5EF4-FFF2-40B4-BE49-F238E27FC236}">
                  <a16:creationId xmlns:a16="http://schemas.microsoft.com/office/drawing/2014/main" id="{8A394757-0A91-4564-8163-74D5E19ED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6" name="Freeform 23">
              <a:extLst>
                <a:ext uri="{FF2B5EF4-FFF2-40B4-BE49-F238E27FC236}">
                  <a16:creationId xmlns:a16="http://schemas.microsoft.com/office/drawing/2014/main" id="{8C2C6293-55BB-49FE-B671-19E35F572D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88" name="Rectangle 187">
            <a:extLst>
              <a:ext uri="{FF2B5EF4-FFF2-40B4-BE49-F238E27FC236}">
                <a16:creationId xmlns:a16="http://schemas.microsoft.com/office/drawing/2014/main" id="{8D5061EC-A8C3-46F8-9EB6-BB1291628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4640003"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Diagram, schematic&#10;&#10;Description automatically generated">
            <a:extLst>
              <a:ext uri="{FF2B5EF4-FFF2-40B4-BE49-F238E27FC236}">
                <a16:creationId xmlns:a16="http://schemas.microsoft.com/office/drawing/2014/main" id="{712877D9-A4F5-49C2-99FD-6F30808500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041" y="1386385"/>
            <a:ext cx="4000818" cy="4077462"/>
          </a:xfrm>
          <a:prstGeom prst="rect">
            <a:avLst/>
          </a:prstGeom>
          <a:ln w="9525">
            <a:noFill/>
          </a:ln>
        </p:spPr>
      </p:pic>
      <p:grpSp>
        <p:nvGrpSpPr>
          <p:cNvPr id="190" name="Group 189">
            <a:extLst>
              <a:ext uri="{FF2B5EF4-FFF2-40B4-BE49-F238E27FC236}">
                <a16:creationId xmlns:a16="http://schemas.microsoft.com/office/drawing/2014/main" id="{B9C7C348-8A04-4BE8-9B6D-CEF2FFFB3B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55064" y="1186483"/>
            <a:ext cx="5941686" cy="4477933"/>
            <a:chOff x="807084" y="1186483"/>
            <a:chExt cx="5941686" cy="4477933"/>
          </a:xfrm>
        </p:grpSpPr>
        <p:sp>
          <p:nvSpPr>
            <p:cNvPr id="191" name="Rectangle 190">
              <a:extLst>
                <a:ext uri="{FF2B5EF4-FFF2-40B4-BE49-F238E27FC236}">
                  <a16:creationId xmlns:a16="http://schemas.microsoft.com/office/drawing/2014/main" id="{F6760D9A-13DD-4B66-B7DA-5B0E48CC8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780" y="1186483"/>
              <a:ext cx="5940295"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Isosceles Triangle 39">
              <a:extLst>
                <a:ext uri="{FF2B5EF4-FFF2-40B4-BE49-F238E27FC236}">
                  <a16:creationId xmlns:a16="http://schemas.microsoft.com/office/drawing/2014/main" id="{07AD8058-29D4-42E1-BED6-F0C360765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574311"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Rectangle 192">
              <a:extLst>
                <a:ext uri="{FF2B5EF4-FFF2-40B4-BE49-F238E27FC236}">
                  <a16:creationId xmlns:a16="http://schemas.microsoft.com/office/drawing/2014/main" id="{E2A207B5-161F-49E0-972C-D52DB9135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5941686"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EE9AC343-F452-44FC-9DB4-88B2BBEF640A}"/>
              </a:ext>
            </a:extLst>
          </p:cNvPr>
          <p:cNvSpPr>
            <a:spLocks noGrp="1"/>
          </p:cNvSpPr>
          <p:nvPr>
            <p:ph type="title"/>
          </p:nvPr>
        </p:nvSpPr>
        <p:spPr>
          <a:xfrm>
            <a:off x="5543394" y="2075504"/>
            <a:ext cx="5769989" cy="1748729"/>
          </a:xfrm>
        </p:spPr>
        <p:txBody>
          <a:bodyPr vert="horz" lIns="228600" tIns="228600" rIns="228600" bIns="0" rtlCol="0" anchor="b">
            <a:normAutofit/>
          </a:bodyPr>
          <a:lstStyle/>
          <a:p>
            <a:pPr>
              <a:lnSpc>
                <a:spcPct val="80000"/>
              </a:lnSpc>
            </a:pPr>
            <a:r>
              <a:rPr lang="en-US" sz="5400" dirty="0"/>
              <a:t>3.1. Interfacing</a:t>
            </a:r>
          </a:p>
        </p:txBody>
      </p:sp>
    </p:spTree>
    <p:extLst>
      <p:ext uri="{BB962C8B-B14F-4D97-AF65-F5344CB8AC3E}">
        <p14:creationId xmlns:p14="http://schemas.microsoft.com/office/powerpoint/2010/main" val="45021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5F05-BB9A-4659-87D3-88C7A12332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 Proposed sensor</a:t>
            </a:r>
          </a:p>
        </p:txBody>
      </p:sp>
      <p:sp>
        <p:nvSpPr>
          <p:cNvPr id="3" name="Content Placeholder 2">
            <a:extLst>
              <a:ext uri="{FF2B5EF4-FFF2-40B4-BE49-F238E27FC236}">
                <a16:creationId xmlns:a16="http://schemas.microsoft.com/office/drawing/2014/main" id="{3C02A9DE-4749-4027-BA65-DDF88B25A73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NI24MA0502H sensor</a:t>
            </a:r>
          </a:p>
          <a:p>
            <a:endParaRPr lang="en-US" dirty="0"/>
          </a:p>
        </p:txBody>
      </p:sp>
      <p:pic>
        <p:nvPicPr>
          <p:cNvPr id="5" name="Picture 4">
            <a:extLst>
              <a:ext uri="{FF2B5EF4-FFF2-40B4-BE49-F238E27FC236}">
                <a16:creationId xmlns:a16="http://schemas.microsoft.com/office/drawing/2014/main" id="{E350FB14-426E-433B-8385-2885F287D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5562" y="2303390"/>
            <a:ext cx="2086266" cy="2248214"/>
          </a:xfrm>
          <a:prstGeom prst="rect">
            <a:avLst/>
          </a:prstGeom>
        </p:spPr>
      </p:pic>
    </p:spTree>
    <p:extLst>
      <p:ext uri="{BB962C8B-B14F-4D97-AF65-F5344CB8AC3E}">
        <p14:creationId xmlns:p14="http://schemas.microsoft.com/office/powerpoint/2010/main" val="80888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52" name="Rectangle 34">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53"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4"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72" name="Rectangle 57">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Handshake">
            <a:extLst>
              <a:ext uri="{FF2B5EF4-FFF2-40B4-BE49-F238E27FC236}">
                <a16:creationId xmlns:a16="http://schemas.microsoft.com/office/drawing/2014/main" id="{ED996DBD-2A2C-40FE-8BD3-EA4DC84818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0043" y="568335"/>
            <a:ext cx="3230853" cy="3230853"/>
          </a:xfrm>
          <a:prstGeom prst="rect">
            <a:avLst/>
          </a:prstGeom>
          <a:ln w="12700">
            <a:noFill/>
          </a:ln>
        </p:spPr>
      </p:pic>
      <p:grpSp>
        <p:nvGrpSpPr>
          <p:cNvPr id="60" name="Group 59">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61"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61">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3F79CE4-AA9D-41FE-91B2-5AB68E7DB57D}"/>
              </a:ext>
            </a:extLst>
          </p:cNvPr>
          <p:cNvSpPr>
            <a:spLocks noGrp="1"/>
          </p:cNvSpPr>
          <p:nvPr>
            <p:ph type="title"/>
          </p:nvPr>
        </p:nvSpPr>
        <p:spPr>
          <a:xfrm>
            <a:off x="1683982" y="4293388"/>
            <a:ext cx="8833655" cy="727748"/>
          </a:xfrm>
        </p:spPr>
        <p:txBody>
          <a:bodyPr vert="horz" lIns="228600" tIns="228600" rIns="228600" bIns="0" rtlCol="0" anchor="b">
            <a:normAutofit/>
          </a:bodyPr>
          <a:lstStyle/>
          <a:p>
            <a:pPr>
              <a:lnSpc>
                <a:spcPct val="80000"/>
              </a:lnSpc>
            </a:pPr>
            <a:r>
              <a:rPr lang="en-US" sz="3700" dirty="0"/>
              <a:t>Thank you for your time</a:t>
            </a:r>
          </a:p>
        </p:txBody>
      </p:sp>
    </p:spTree>
    <p:extLst>
      <p:ext uri="{BB962C8B-B14F-4D97-AF65-F5344CB8AC3E}">
        <p14:creationId xmlns:p14="http://schemas.microsoft.com/office/powerpoint/2010/main" val="82926921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994</Words>
  <Application>Microsoft Office PowerPoint</Application>
  <PresentationFormat>Widescreen</PresentationFormat>
  <Paragraphs>106</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Calibri</vt:lpstr>
      <vt:lpstr>Calibri Light</vt:lpstr>
      <vt:lpstr>Rockwell</vt:lpstr>
      <vt:lpstr>Times New Roman</vt:lpstr>
      <vt:lpstr>Wingdings</vt:lpstr>
      <vt:lpstr>Atlas</vt:lpstr>
      <vt:lpstr>Atlas</vt:lpstr>
      <vt:lpstr>Data acquisition system</vt:lpstr>
      <vt:lpstr>Block Diagram</vt:lpstr>
      <vt:lpstr>Table of contents</vt:lpstr>
      <vt:lpstr>1. Measurement Methods</vt:lpstr>
      <vt:lpstr>2. Proposed method: Thermistor</vt:lpstr>
      <vt:lpstr>3. Sensor Comparison</vt:lpstr>
      <vt:lpstr>3.1. Interfacing</vt:lpstr>
      <vt:lpstr>4. Proposed sensor</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the sensor</dc:title>
  <dc:creator>Alexandru Vakutz</dc:creator>
  <cp:lastModifiedBy>Alexandru Vakutz</cp:lastModifiedBy>
  <cp:revision>26</cp:revision>
  <dcterms:created xsi:type="dcterms:W3CDTF">2021-03-07T20:10:26Z</dcterms:created>
  <dcterms:modified xsi:type="dcterms:W3CDTF">2021-03-09T18:32:24Z</dcterms:modified>
</cp:coreProperties>
</file>